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453" r:id="rId4"/>
    <p:sldId id="452" r:id="rId5"/>
    <p:sldId id="454" r:id="rId6"/>
    <p:sldId id="466" r:id="rId7"/>
    <p:sldId id="455" r:id="rId8"/>
    <p:sldId id="456" r:id="rId9"/>
    <p:sldId id="457" r:id="rId10"/>
    <p:sldId id="458" r:id="rId11"/>
    <p:sldId id="459" r:id="rId12"/>
    <p:sldId id="461" r:id="rId13"/>
    <p:sldId id="462" r:id="rId14"/>
    <p:sldId id="277" r:id="rId15"/>
    <p:sldId id="263" r:id="rId16"/>
    <p:sldId id="292" r:id="rId17"/>
    <p:sldId id="293" r:id="rId18"/>
    <p:sldId id="264" r:id="rId19"/>
    <p:sldId id="265" r:id="rId20"/>
    <p:sldId id="272" r:id="rId21"/>
    <p:sldId id="274" r:id="rId22"/>
    <p:sldId id="275" r:id="rId23"/>
    <p:sldId id="316" r:id="rId24"/>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1100A-80C1-3347-877B-21BA4D45897C}">
          <p14:sldIdLst>
            <p14:sldId id="256"/>
            <p14:sldId id="453"/>
            <p14:sldId id="452"/>
            <p14:sldId id="454"/>
            <p14:sldId id="466"/>
            <p14:sldId id="455"/>
            <p14:sldId id="456"/>
            <p14:sldId id="457"/>
            <p14:sldId id="458"/>
            <p14:sldId id="459"/>
            <p14:sldId id="461"/>
            <p14:sldId id="462"/>
            <p14:sldId id="277"/>
            <p14:sldId id="263"/>
            <p14:sldId id="292"/>
            <p14:sldId id="293"/>
            <p14:sldId id="264"/>
            <p14:sldId id="265"/>
            <p14:sldId id="272"/>
            <p14:sldId id="274"/>
            <p14:sldId id="275"/>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87"/>
    <a:srgbClr val="1F60A9"/>
    <a:srgbClr val="0B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86" autoAdjust="0"/>
    <p:restoredTop sz="80995" autoAdjust="0"/>
  </p:normalViewPr>
  <p:slideViewPr>
    <p:cSldViewPr>
      <p:cViewPr varScale="1">
        <p:scale>
          <a:sx n="92" d="100"/>
          <a:sy n="92" d="100"/>
        </p:scale>
        <p:origin x="99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D886DC0-0A93-42D6-A675-017B8760B41B}" type="datetimeFigureOut">
              <a:rPr lang="en-US" smtClean="0"/>
              <a:pPr/>
              <a:t>10/17/19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FA26487E-518C-43F7-A8EE-728BE395642E}" type="slidenum">
              <a:rPr lang="en-US" smtClean="0"/>
              <a:pPr/>
              <a:t>‹#›</a:t>
            </a:fld>
            <a:endParaRPr lang="en-US"/>
          </a:p>
        </p:txBody>
      </p:sp>
    </p:spTree>
    <p:extLst>
      <p:ext uri="{BB962C8B-B14F-4D97-AF65-F5344CB8AC3E}">
        <p14:creationId xmlns:p14="http://schemas.microsoft.com/office/powerpoint/2010/main" val="29026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487E-518C-43F7-A8EE-728BE395642E}" type="slidenum">
              <a:rPr lang="en-US" smtClean="0"/>
              <a:pPr/>
              <a:t>1</a:t>
            </a:fld>
            <a:endParaRPr lang="en-US"/>
          </a:p>
        </p:txBody>
      </p:sp>
    </p:spTree>
    <p:extLst>
      <p:ext uri="{BB962C8B-B14F-4D97-AF65-F5344CB8AC3E}">
        <p14:creationId xmlns:p14="http://schemas.microsoft.com/office/powerpoint/2010/main" val="108926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26487E-518C-43F7-A8EE-728BE395642E}" type="slidenum">
              <a:rPr lang="en-US" smtClean="0"/>
              <a:pPr/>
              <a:t>3</a:t>
            </a:fld>
            <a:endParaRPr lang="en-US"/>
          </a:p>
        </p:txBody>
      </p:sp>
    </p:spTree>
    <p:extLst>
      <p:ext uri="{BB962C8B-B14F-4D97-AF65-F5344CB8AC3E}">
        <p14:creationId xmlns:p14="http://schemas.microsoft.com/office/powerpoint/2010/main" val="397646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26487E-518C-43F7-A8EE-728BE395642E}" type="slidenum">
              <a:rPr lang="en-US" smtClean="0"/>
              <a:pPr/>
              <a:t>8</a:t>
            </a:fld>
            <a:endParaRPr lang="en-US"/>
          </a:p>
        </p:txBody>
      </p:sp>
    </p:spTree>
    <p:extLst>
      <p:ext uri="{BB962C8B-B14F-4D97-AF65-F5344CB8AC3E}">
        <p14:creationId xmlns:p14="http://schemas.microsoft.com/office/powerpoint/2010/main" val="315471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733523-9C4C-4F69-BA54-5AB72C098497}" type="slidenum">
              <a:rPr lang="en-US" smtClean="0"/>
              <a:t>14</a:t>
            </a:fld>
            <a:endParaRPr lang="en-US"/>
          </a:p>
        </p:txBody>
      </p:sp>
    </p:spTree>
    <p:extLst>
      <p:ext uri="{BB962C8B-B14F-4D97-AF65-F5344CB8AC3E}">
        <p14:creationId xmlns:p14="http://schemas.microsoft.com/office/powerpoint/2010/main" val="347117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733523-9C4C-4F69-BA54-5AB72C098497}" type="slidenum">
              <a:rPr lang="en-US" smtClean="0"/>
              <a:t>15</a:t>
            </a:fld>
            <a:endParaRPr lang="en-US"/>
          </a:p>
        </p:txBody>
      </p:sp>
    </p:spTree>
    <p:extLst>
      <p:ext uri="{BB962C8B-B14F-4D97-AF65-F5344CB8AC3E}">
        <p14:creationId xmlns:p14="http://schemas.microsoft.com/office/powerpoint/2010/main" val="387808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6366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3469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900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36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23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8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895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81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421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8229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AU"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en-AU" altLang="en-US"/>
              <a:t>IPv6 Packet Format</a:t>
            </a:r>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fld id="{A55F7189-3890-1546-B213-748AEA5AACE6}" type="slidenum">
              <a:rPr lang="en-AU" altLang="en-US"/>
              <a:pPr/>
              <a:t>‹#›</a:t>
            </a:fld>
            <a:endParaRPr lang="en-AU" altLang="en-US"/>
          </a:p>
        </p:txBody>
      </p:sp>
    </p:spTree>
    <p:extLst>
      <p:ext uri="{BB962C8B-B14F-4D97-AF65-F5344CB8AC3E}">
        <p14:creationId xmlns:p14="http://schemas.microsoft.com/office/powerpoint/2010/main" val="7426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83820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286414"/>
            <a:ext cx="9144000" cy="582507"/>
          </a:xfrm>
          <a:prstGeom prst="rect">
            <a:avLst/>
          </a:prstGeom>
        </p:spPr>
      </p:pic>
      <p:sp>
        <p:nvSpPr>
          <p:cNvPr id="2" name="Title Placeholder 1"/>
          <p:cNvSpPr>
            <a:spLocks noGrp="1"/>
          </p:cNvSpPr>
          <p:nvPr>
            <p:ph type="title"/>
          </p:nvPr>
        </p:nvSpPr>
        <p:spPr>
          <a:xfrm>
            <a:off x="457200" y="838200"/>
            <a:ext cx="8229600" cy="7159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p:nvSpPr>
        <p:spPr>
          <a:xfrm>
            <a:off x="379541" y="6454556"/>
            <a:ext cx="1745991" cy="246221"/>
          </a:xfrm>
          <a:prstGeom prst="rect">
            <a:avLst/>
          </a:prstGeom>
          <a:noFill/>
        </p:spPr>
        <p:txBody>
          <a:bodyPr wrap="none" rtlCol="0">
            <a:spAutoFit/>
          </a:bodyPr>
          <a:lstStyle/>
          <a:p>
            <a:r>
              <a:rPr lang="en-US" sz="1000" baseline="0">
                <a:solidFill>
                  <a:schemeClr val="bg1"/>
                </a:solidFill>
              </a:rPr>
              <a:t>© 2016 Boise State University</a:t>
            </a:r>
          </a:p>
        </p:txBody>
      </p:sp>
      <p:sp>
        <p:nvSpPr>
          <p:cNvPr id="11" name="TextBox 10"/>
          <p:cNvSpPr txBox="1"/>
          <p:nvPr/>
        </p:nvSpPr>
        <p:spPr>
          <a:xfrm>
            <a:off x="8305800" y="6454556"/>
            <a:ext cx="335348" cy="246221"/>
          </a:xfrm>
          <a:prstGeom prst="rect">
            <a:avLst/>
          </a:prstGeom>
          <a:noFill/>
        </p:spPr>
        <p:txBody>
          <a:bodyPr wrap="none" rtlCol="0">
            <a:spAutoFit/>
          </a:bodyPr>
          <a:lstStyle/>
          <a:p>
            <a:fld id="{4B85C46D-3ED5-4508-B9D1-FB41570D2BFF}" type="slidenum">
              <a:rPr lang="en-US" sz="1000" baseline="0" smtClean="0">
                <a:solidFill>
                  <a:schemeClr val="bg1"/>
                </a:solidFill>
              </a:rPr>
              <a:t>‹#›</a:t>
            </a:fld>
            <a:endParaRPr lang="en-US" sz="1000" baseline="0">
              <a:solidFill>
                <a:schemeClr val="bg1"/>
              </a:solidFill>
            </a:endParaRPr>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40931" y="172164"/>
            <a:ext cx="1862138" cy="4938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b="0" kern="1200" baseline="0">
          <a:solidFill>
            <a:srgbClr val="09347A"/>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90000"/>
              <a:lumOff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cap="none" baseline="0">
          <a:solidFill>
            <a:schemeClr val="tx1">
              <a:lumMod val="90000"/>
              <a:lumOff val="1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90000"/>
              <a:lumOff val="1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90000"/>
              <a:lumOff val="1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379541" y="6454556"/>
            <a:ext cx="1745991" cy="246221"/>
          </a:xfrm>
          <a:prstGeom prst="rect">
            <a:avLst/>
          </a:prstGeom>
          <a:noFill/>
        </p:spPr>
        <p:txBody>
          <a:bodyPr wrap="none" rtlCol="0">
            <a:spAutoFit/>
          </a:bodyPr>
          <a:lstStyle/>
          <a:p>
            <a:r>
              <a:rPr lang="en-US" sz="1000" baseline="0">
                <a:solidFill>
                  <a:schemeClr val="bg1"/>
                </a:solidFill>
              </a:rPr>
              <a:t>© 2012 Boise State University</a:t>
            </a:r>
          </a:p>
        </p:txBody>
      </p:sp>
      <p:sp>
        <p:nvSpPr>
          <p:cNvPr id="11" name="TextBox 10"/>
          <p:cNvSpPr txBox="1"/>
          <p:nvPr/>
        </p:nvSpPr>
        <p:spPr>
          <a:xfrm>
            <a:off x="8305800" y="6454556"/>
            <a:ext cx="335348" cy="246221"/>
          </a:xfrm>
          <a:prstGeom prst="rect">
            <a:avLst/>
          </a:prstGeom>
          <a:noFill/>
        </p:spPr>
        <p:txBody>
          <a:bodyPr wrap="none" rtlCol="0">
            <a:spAutoFit/>
          </a:bodyPr>
          <a:lstStyle/>
          <a:p>
            <a:fld id="{4B85C46D-3ED5-4508-B9D1-FB41570D2BFF}" type="slidenum">
              <a:rPr lang="en-US" sz="1000" baseline="0" smtClean="0">
                <a:solidFill>
                  <a:schemeClr val="bg1"/>
                </a:solidFill>
              </a:rPr>
              <a:t>‹#›</a:t>
            </a:fld>
            <a:endParaRPr lang="en-US" sz="1000" baseline="0">
              <a:solidFill>
                <a:schemeClr val="bg1"/>
              </a:solidFill>
            </a:endParaRPr>
          </a:p>
        </p:txBody>
      </p:sp>
      <p:pic>
        <p:nvPicPr>
          <p:cNvPr id="1026" name="Picture 2" descr="C:\Users\teriwilliams\Desktop\logo_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0931" y="183616"/>
            <a:ext cx="1862138" cy="49387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5638800"/>
            <a:ext cx="9144000" cy="1219200"/>
          </a:xfrm>
          <a:prstGeom prst="rect">
            <a:avLst/>
          </a:prstGeom>
        </p:spPr>
      </p:pic>
    </p:spTree>
    <p:extLst>
      <p:ext uri="{BB962C8B-B14F-4D97-AF65-F5344CB8AC3E}">
        <p14:creationId xmlns:p14="http://schemas.microsoft.com/office/powerpoint/2010/main" val="73380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cap="none"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1.png"/><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83.png"/><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Privacy and Big Data</a:t>
            </a:r>
            <a:br>
              <a:rPr lang="en-US" dirty="0"/>
            </a:br>
            <a:endParaRPr lang="en-US" dirty="0"/>
          </a:p>
        </p:txBody>
      </p:sp>
      <p:sp>
        <p:nvSpPr>
          <p:cNvPr id="5" name="Subtitle 4"/>
          <p:cNvSpPr>
            <a:spLocks noGrp="1"/>
          </p:cNvSpPr>
          <p:nvPr>
            <p:ph type="subTitle" idx="1"/>
          </p:nvPr>
        </p:nvSpPr>
        <p:spPr/>
        <p:txBody>
          <a:bodyPr/>
          <a:lstStyle/>
          <a:p>
            <a:r>
              <a:rPr lang="en-US" dirty="0"/>
              <a:t>Dr. Hoda Mehrpouyan</a:t>
            </a:r>
          </a:p>
          <a:p>
            <a:r>
              <a:rPr lang="en-US" dirty="0"/>
              <a:t>Computer Science Department</a:t>
            </a:r>
          </a:p>
          <a:p>
            <a:r>
              <a:rPr lang="cs-CZ" dirty="0" err="1"/>
              <a:t>Fall</a:t>
            </a:r>
            <a:r>
              <a:rPr lang="cs-CZ" dirty="0"/>
              <a:t> 2019</a:t>
            </a:r>
            <a:endParaRPr lang="en-US" dirty="0"/>
          </a:p>
        </p:txBody>
      </p:sp>
    </p:spTree>
    <p:extLst>
      <p:ext uri="{BB962C8B-B14F-4D97-AF65-F5344CB8AC3E}">
        <p14:creationId xmlns:p14="http://schemas.microsoft.com/office/powerpoint/2010/main" val="337950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A36B-BC2D-6547-9052-B74D20B23A96}"/>
              </a:ext>
            </a:extLst>
          </p:cNvPr>
          <p:cNvSpPr>
            <a:spLocks noGrp="1"/>
          </p:cNvSpPr>
          <p:nvPr>
            <p:ph type="title"/>
          </p:nvPr>
        </p:nvSpPr>
        <p:spPr/>
        <p:txBody>
          <a:bodyPr>
            <a:normAutofit fontScale="90000"/>
          </a:bodyPr>
          <a:lstStyle/>
          <a:p>
            <a:r>
              <a:rPr lang="en-US" dirty="0"/>
              <a:t>Data Acquisition/Collection</a:t>
            </a:r>
          </a:p>
        </p:txBody>
      </p:sp>
      <p:sp>
        <p:nvSpPr>
          <p:cNvPr id="7" name="Content Placeholder 6">
            <a:extLst>
              <a:ext uri="{FF2B5EF4-FFF2-40B4-BE49-F238E27FC236}">
                <a16:creationId xmlns:a16="http://schemas.microsoft.com/office/drawing/2014/main" id="{3A1AD68C-8F73-FC41-9E93-6C0A80427783}"/>
              </a:ext>
            </a:extLst>
          </p:cNvPr>
          <p:cNvSpPr>
            <a:spLocks noGrp="1"/>
          </p:cNvSpPr>
          <p:nvPr>
            <p:ph idx="1"/>
          </p:nvPr>
        </p:nvSpPr>
        <p:spPr/>
        <p:txBody>
          <a:bodyPr>
            <a:normAutofit fontScale="85000" lnSpcReduction="20000"/>
          </a:bodyPr>
          <a:lstStyle/>
          <a:p>
            <a:r>
              <a:rPr lang="en-US" dirty="0"/>
              <a:t>Minimize</a:t>
            </a:r>
          </a:p>
          <a:p>
            <a:pPr lvl="1"/>
            <a:r>
              <a:rPr lang="en-US" dirty="0"/>
              <a:t>Define what data are needed before collection, select before collect </a:t>
            </a:r>
          </a:p>
          <a:p>
            <a:r>
              <a:rPr lang="en-US" dirty="0"/>
              <a:t>Aggregate</a:t>
            </a:r>
          </a:p>
          <a:p>
            <a:pPr lvl="1"/>
            <a:r>
              <a:rPr lang="en-US" dirty="0"/>
              <a:t>Anonymization</a:t>
            </a:r>
            <a:endParaRPr lang="en-US" dirty="0">
              <a:solidFill>
                <a:schemeClr val="tx1"/>
              </a:solidFill>
            </a:endParaRPr>
          </a:p>
          <a:p>
            <a:r>
              <a:rPr lang="en-US" dirty="0">
                <a:solidFill>
                  <a:schemeClr val="tx1"/>
                </a:solidFill>
              </a:rPr>
              <a:t>Hide</a:t>
            </a:r>
          </a:p>
          <a:p>
            <a:pPr lvl="1"/>
            <a:r>
              <a:rPr lang="en-US" dirty="0"/>
              <a:t>anti-tracking , encryption, identity masking, secure file sharing</a:t>
            </a:r>
          </a:p>
          <a:p>
            <a:r>
              <a:rPr lang="en-US" dirty="0">
                <a:solidFill>
                  <a:schemeClr val="tx1"/>
                </a:solidFill>
              </a:rPr>
              <a:t>Inform</a:t>
            </a:r>
          </a:p>
          <a:p>
            <a:pPr lvl="1"/>
            <a:r>
              <a:rPr lang="en-US" dirty="0">
                <a:solidFill>
                  <a:schemeClr val="tx1"/>
                </a:solidFill>
              </a:rPr>
              <a:t>appropriate notice to users, transparency mechanism</a:t>
            </a:r>
          </a:p>
          <a:p>
            <a:r>
              <a:rPr lang="en-US" dirty="0">
                <a:solidFill>
                  <a:schemeClr val="tx1"/>
                </a:solidFill>
              </a:rPr>
              <a:t>Give users control</a:t>
            </a:r>
          </a:p>
          <a:p>
            <a:pPr lvl="1"/>
            <a:r>
              <a:rPr lang="en-US" dirty="0">
                <a:solidFill>
                  <a:schemeClr val="tx1"/>
                </a:solidFill>
              </a:rPr>
              <a:t>consent, opt-out, privacy preferences, enforce policies</a:t>
            </a:r>
          </a:p>
          <a:p>
            <a:pPr lvl="1"/>
            <a:endParaRPr lang="en-US" dirty="0"/>
          </a:p>
        </p:txBody>
      </p:sp>
    </p:spTree>
    <p:extLst>
      <p:ext uri="{BB962C8B-B14F-4D97-AF65-F5344CB8AC3E}">
        <p14:creationId xmlns:p14="http://schemas.microsoft.com/office/powerpoint/2010/main" val="277583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F865-AFF1-CF4B-9144-0939A96AAAA3}"/>
              </a:ext>
            </a:extLst>
          </p:cNvPr>
          <p:cNvSpPr>
            <a:spLocks noGrp="1"/>
          </p:cNvSpPr>
          <p:nvPr>
            <p:ph type="title"/>
          </p:nvPr>
        </p:nvSpPr>
        <p:spPr/>
        <p:txBody>
          <a:bodyPr>
            <a:normAutofit fontScale="90000"/>
          </a:bodyPr>
          <a:lstStyle/>
          <a:p>
            <a:r>
              <a:rPr lang="en-US" dirty="0"/>
              <a:t>Data Analysis &amp; Data Curation</a:t>
            </a:r>
          </a:p>
        </p:txBody>
      </p:sp>
      <p:sp>
        <p:nvSpPr>
          <p:cNvPr id="3" name="Content Placeholder 2">
            <a:extLst>
              <a:ext uri="{FF2B5EF4-FFF2-40B4-BE49-F238E27FC236}">
                <a16:creationId xmlns:a16="http://schemas.microsoft.com/office/drawing/2014/main" id="{C92EED51-FB79-314C-ADF7-EA5662E4B030}"/>
              </a:ext>
            </a:extLst>
          </p:cNvPr>
          <p:cNvSpPr>
            <a:spLocks noGrp="1"/>
          </p:cNvSpPr>
          <p:nvPr>
            <p:ph idx="1"/>
          </p:nvPr>
        </p:nvSpPr>
        <p:spPr/>
        <p:txBody>
          <a:bodyPr>
            <a:normAutofit/>
          </a:bodyPr>
          <a:lstStyle/>
          <a:p>
            <a:r>
              <a:rPr lang="en-US" dirty="0"/>
              <a:t>Aggregation</a:t>
            </a:r>
          </a:p>
          <a:p>
            <a:pPr lvl="1"/>
            <a:r>
              <a:rPr lang="en-US" dirty="0"/>
              <a:t>Anonymization (K-anonymity family, differential privacy)</a:t>
            </a:r>
          </a:p>
          <a:p>
            <a:r>
              <a:rPr lang="en-US" dirty="0"/>
              <a:t>Hide</a:t>
            </a:r>
          </a:p>
          <a:p>
            <a:pPr lvl="1"/>
            <a:r>
              <a:rPr lang="en-US" dirty="0"/>
              <a:t>searchable encryption, privacy preserving </a:t>
            </a:r>
            <a:r>
              <a:rPr lang="en-US" dirty="0" err="1"/>
              <a:t>computings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94822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0DBC-EF6D-B744-A559-0494E8B38334}"/>
              </a:ext>
            </a:extLst>
          </p:cNvPr>
          <p:cNvSpPr>
            <a:spLocks noGrp="1"/>
          </p:cNvSpPr>
          <p:nvPr>
            <p:ph type="title"/>
          </p:nvPr>
        </p:nvSpPr>
        <p:spPr/>
        <p:txBody>
          <a:bodyPr>
            <a:normAutofit fontScale="90000"/>
          </a:bodyPr>
          <a:lstStyle/>
          <a:p>
            <a:r>
              <a:rPr lang="en-US" b="1" dirty="0"/>
              <a:t>Anonymization </a:t>
            </a:r>
            <a:endParaRPr lang="en-US" dirty="0"/>
          </a:p>
        </p:txBody>
      </p:sp>
      <p:sp>
        <p:nvSpPr>
          <p:cNvPr id="3" name="Content Placeholder 2">
            <a:extLst>
              <a:ext uri="{FF2B5EF4-FFF2-40B4-BE49-F238E27FC236}">
                <a16:creationId xmlns:a16="http://schemas.microsoft.com/office/drawing/2014/main" id="{832683F3-0AA3-2442-A56D-6EBF1924E6B7}"/>
              </a:ext>
            </a:extLst>
          </p:cNvPr>
          <p:cNvSpPr>
            <a:spLocks noGrp="1"/>
          </p:cNvSpPr>
          <p:nvPr>
            <p:ph idx="1"/>
          </p:nvPr>
        </p:nvSpPr>
        <p:spPr/>
        <p:txBody>
          <a:bodyPr>
            <a:normAutofit/>
          </a:bodyPr>
          <a:lstStyle/>
          <a:p>
            <a:r>
              <a:rPr lang="en-US" dirty="0"/>
              <a:t>Anonymization refers to the process of modifying personal data in such a way that individuals cannot be re-identified and no information about them can be learned </a:t>
            </a:r>
          </a:p>
          <a:p>
            <a:endParaRPr lang="en-US" dirty="0"/>
          </a:p>
        </p:txBody>
      </p:sp>
    </p:spTree>
    <p:extLst>
      <p:ext uri="{BB962C8B-B14F-4D97-AF65-F5344CB8AC3E}">
        <p14:creationId xmlns:p14="http://schemas.microsoft.com/office/powerpoint/2010/main" val="121935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Privacy: The Problem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Given a dataset with sensitive information, such as:</a:t>
            </a:r>
          </a:p>
          <a:p>
            <a:r>
              <a:rPr lang="en-US" dirty="0"/>
              <a:t>Census data</a:t>
            </a:r>
          </a:p>
          <a:p>
            <a:r>
              <a:rPr lang="en-US" dirty="0"/>
              <a:t>Health records</a:t>
            </a:r>
          </a:p>
          <a:p>
            <a:r>
              <a:rPr lang="en-US" dirty="0"/>
              <a:t>Social network activity</a:t>
            </a:r>
          </a:p>
          <a:p>
            <a:r>
              <a:rPr lang="en-US" dirty="0"/>
              <a:t>Telecommunications data</a:t>
            </a:r>
          </a:p>
          <a:p>
            <a:endParaRPr lang="en-US" dirty="0"/>
          </a:p>
          <a:p>
            <a:pPr marL="0" indent="0">
              <a:buNone/>
            </a:pPr>
            <a:r>
              <a:rPr lang="en-US" dirty="0"/>
              <a:t>How can we:</a:t>
            </a:r>
          </a:p>
          <a:p>
            <a:r>
              <a:rPr lang="en-US" dirty="0"/>
              <a:t>enable “desirable uses” of the data</a:t>
            </a:r>
          </a:p>
          <a:p>
            <a:r>
              <a:rPr lang="en-US" dirty="0"/>
              <a:t>while protecting the “privacy” of the data subjects?</a:t>
            </a:r>
          </a:p>
          <a:p>
            <a:endParaRPr lang="en-US" dirty="0"/>
          </a:p>
          <a:p>
            <a:pPr marL="0" indent="0">
              <a:buNone/>
            </a:pPr>
            <a:endParaRPr lang="en-US" dirty="0"/>
          </a:p>
        </p:txBody>
      </p:sp>
      <p:sp>
        <p:nvSpPr>
          <p:cNvPr id="5" name="Oval Callout 4"/>
          <p:cNvSpPr/>
          <p:nvPr/>
        </p:nvSpPr>
        <p:spPr>
          <a:xfrm>
            <a:off x="5135670" y="2066794"/>
            <a:ext cx="3682653" cy="2475814"/>
          </a:xfrm>
          <a:prstGeom prst="wedgeEllipseCallout">
            <a:avLst>
              <a:gd name="adj1" fmla="val -84905"/>
              <a:gd name="adj2" fmla="val 56935"/>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Academic research</a:t>
            </a:r>
          </a:p>
          <a:p>
            <a:pPr marL="285750" indent="-285750">
              <a:buFont typeface="Arial" panose="020B0604020202020204" pitchFamily="34" charset="0"/>
              <a:buChar char="•"/>
            </a:pPr>
            <a:r>
              <a:rPr lang="en-US" dirty="0"/>
              <a:t>Informing policy</a:t>
            </a:r>
          </a:p>
          <a:p>
            <a:pPr marL="285750" indent="-285750">
              <a:buFont typeface="Arial" panose="020B0604020202020204" pitchFamily="34" charset="0"/>
              <a:buChar char="•"/>
            </a:pPr>
            <a:r>
              <a:rPr lang="en-US" dirty="0"/>
              <a:t>Identifying subjects for drug trial</a:t>
            </a:r>
          </a:p>
          <a:p>
            <a:pPr marL="285750" indent="-285750">
              <a:buFont typeface="Arial" panose="020B0604020202020204" pitchFamily="34" charset="0"/>
              <a:buChar char="•"/>
            </a:pPr>
            <a:r>
              <a:rPr lang="en-US" dirty="0"/>
              <a:t>Searching for terrorists</a:t>
            </a:r>
          </a:p>
          <a:p>
            <a:pPr marL="285750" indent="-285750">
              <a:buFont typeface="Arial" panose="020B0604020202020204" pitchFamily="34" charset="0"/>
              <a:buChar char="•"/>
            </a:pPr>
            <a:r>
              <a:rPr lang="en-US" dirty="0"/>
              <a:t>Market analysis</a:t>
            </a:r>
          </a:p>
          <a:p>
            <a:pPr marL="285750" indent="-285750">
              <a:buFont typeface="Arial" panose="020B0604020202020204" pitchFamily="34" charset="0"/>
              <a:buChar char="•"/>
            </a:pPr>
            <a:r>
              <a:rPr lang="en-US" dirty="0"/>
              <a:t>…</a:t>
            </a:r>
          </a:p>
        </p:txBody>
      </p:sp>
      <p:sp>
        <p:nvSpPr>
          <p:cNvPr id="6" name="Oval Callout 5"/>
          <p:cNvSpPr/>
          <p:nvPr/>
        </p:nvSpPr>
        <p:spPr>
          <a:xfrm>
            <a:off x="4953000" y="6120720"/>
            <a:ext cx="2317314" cy="654018"/>
          </a:xfrm>
          <a:prstGeom prst="wedgeEllipseCallout">
            <a:avLst>
              <a:gd name="adj1" fmla="val -41479"/>
              <a:gd name="adj2" fmla="val -1204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93876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nvPr>
            </p:nvGraphicFramePr>
            <p:xfrm>
              <a:off x="175364" y="1709802"/>
              <a:ext cx="3979420" cy="2585720"/>
            </p:xfrm>
            <a:graphic>
              <a:graphicData uri="http://schemas.openxmlformats.org/drawingml/2006/table">
                <a:tbl>
                  <a:tblPr firstRow="1" bandRow="1">
                    <a:tableStyleId>{5C22544A-7EE6-4342-B048-85BDC9FD1C3A}</a:tableStyleId>
                  </a:tblPr>
                  <a:tblGrid>
                    <a:gridCol w="964502">
                      <a:extLst>
                        <a:ext uri="{9D8B030D-6E8A-4147-A177-3AD203B41FA5}">
                          <a16:colId xmlns:a16="http://schemas.microsoft.com/office/drawing/2014/main" val="20000"/>
                        </a:ext>
                      </a:extLst>
                    </a:gridCol>
                    <a:gridCol w="951978">
                      <a:extLst>
                        <a:ext uri="{9D8B030D-6E8A-4147-A177-3AD203B41FA5}">
                          <a16:colId xmlns:a16="http://schemas.microsoft.com/office/drawing/2014/main" val="20001"/>
                        </a:ext>
                      </a:extLst>
                    </a:gridCol>
                    <a:gridCol w="951979">
                      <a:extLst>
                        <a:ext uri="{9D8B030D-6E8A-4147-A177-3AD203B41FA5}">
                          <a16:colId xmlns:a16="http://schemas.microsoft.com/office/drawing/2014/main" val="20002"/>
                        </a:ext>
                      </a:extLst>
                    </a:gridCol>
                    <a:gridCol w="388306">
                      <a:extLst>
                        <a:ext uri="{9D8B030D-6E8A-4147-A177-3AD203B41FA5}">
                          <a16:colId xmlns:a16="http://schemas.microsoft.com/office/drawing/2014/main" val="20003"/>
                        </a:ext>
                      </a:extLst>
                    </a:gridCol>
                    <a:gridCol w="722655">
                      <a:extLst>
                        <a:ext uri="{9D8B030D-6E8A-4147-A177-3AD203B41FA5}">
                          <a16:colId xmlns:a16="http://schemas.microsoft.com/office/drawing/2014/main" val="20004"/>
                        </a:ext>
                      </a:extLst>
                    </a:gridCol>
                  </a:tblGrid>
                  <a:tr h="289560">
                    <a:tc>
                      <a:txBody>
                        <a:bodyPr/>
                        <a:lstStyle/>
                        <a:p>
                          <a:pPr algn="ctr"/>
                          <a:r>
                            <a:rPr lang="en-US" dirty="0"/>
                            <a:t>Name</a:t>
                          </a:r>
                        </a:p>
                      </a:txBody>
                      <a:tcPr/>
                    </a:tc>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Chen</a:t>
                          </a:r>
                        </a:p>
                      </a:txBody>
                      <a:tcPr/>
                    </a:tc>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Jones</a:t>
                          </a:r>
                        </a:p>
                      </a:txBody>
                      <a:tcPr/>
                    </a:tc>
                    <a:tc>
                      <a:txBody>
                        <a:bodyPr/>
                        <a:lstStyle/>
                        <a:p>
                          <a:pPr algn="ctr"/>
                          <a:r>
                            <a:rPr lang="en-US" dirty="0"/>
                            <a:t>M</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Smith</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Ross</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Lu</a:t>
                          </a:r>
                        </a:p>
                      </a:txBody>
                      <a:tcPr/>
                    </a:tc>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Shah</a:t>
                          </a:r>
                        </a:p>
                      </a:txBody>
                      <a:tcPr/>
                    </a:tc>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2109917497"/>
                  </p:ext>
                </p:extLst>
              </p:nvPr>
            </p:nvGraphicFramePr>
            <p:xfrm>
              <a:off x="175364" y="1709802"/>
              <a:ext cx="3979420" cy="2585720"/>
            </p:xfrm>
            <a:graphic>
              <a:graphicData uri="http://schemas.openxmlformats.org/drawingml/2006/table">
                <a:tbl>
                  <a:tblPr firstRow="1" bandRow="1">
                    <a:tableStyleId>{5C22544A-7EE6-4342-B048-85BDC9FD1C3A}</a:tableStyleId>
                  </a:tblPr>
                  <a:tblGrid>
                    <a:gridCol w="964502"/>
                    <a:gridCol w="951978"/>
                    <a:gridCol w="951979"/>
                    <a:gridCol w="388306"/>
                    <a:gridCol w="722655"/>
                  </a:tblGrid>
                  <a:tr h="365760">
                    <a:tc>
                      <a:txBody>
                        <a:bodyPr/>
                        <a:lstStyle/>
                        <a:p>
                          <a:pPr algn="ctr"/>
                          <a:r>
                            <a:rPr lang="en-US" dirty="0" smtClean="0"/>
                            <a:t>Name</a:t>
                          </a:r>
                          <a:endParaRPr lang="en-US" dirty="0"/>
                        </a:p>
                      </a:txBody>
                      <a:tcPr/>
                    </a:tc>
                    <a:tc>
                      <a:txBody>
                        <a:bodyPr/>
                        <a:lstStyle/>
                        <a:p>
                          <a:pPr algn="ctr"/>
                          <a:r>
                            <a:rPr lang="en-US" dirty="0" smtClean="0"/>
                            <a:t>Sex</a:t>
                          </a:r>
                          <a:endParaRPr lang="en-US" dirty="0"/>
                        </a:p>
                      </a:txBody>
                      <a:tcPr/>
                    </a:tc>
                    <a:tc>
                      <a:txBody>
                        <a:bodyPr/>
                        <a:lstStyle/>
                        <a:p>
                          <a:pPr algn="ctr"/>
                          <a:r>
                            <a:rPr lang="en-US" dirty="0" smtClean="0"/>
                            <a:t>Blood</a:t>
                          </a:r>
                          <a:endParaRPr lang="en-US" dirty="0"/>
                        </a:p>
                      </a:txBody>
                      <a:tcPr/>
                    </a:tc>
                    <a:tc>
                      <a:txBody>
                        <a:bodyPr/>
                        <a:lstStyle/>
                        <a:p>
                          <a:endParaRPr lang="en-US"/>
                        </a:p>
                      </a:txBody>
                      <a:tcPr>
                        <a:blipFill rotWithShape="1">
                          <a:blip r:embed="rId3"/>
                          <a:stretch>
                            <a:fillRect l="-749206" t="-8333" r="-188889" b="-633333"/>
                          </a:stretch>
                        </a:blipFill>
                      </a:tcPr>
                    </a:tc>
                    <a:tc>
                      <a:txBody>
                        <a:bodyPr/>
                        <a:lstStyle/>
                        <a:p>
                          <a:pPr algn="ctr"/>
                          <a:r>
                            <a:rPr lang="en-US" dirty="0" smtClean="0"/>
                            <a:t>HIV?</a:t>
                          </a:r>
                          <a:endParaRPr lang="en-US" dirty="0"/>
                        </a:p>
                      </a:txBody>
                      <a:tcPr/>
                    </a:tc>
                  </a:tr>
                  <a:tr h="365760">
                    <a:tc>
                      <a:txBody>
                        <a:bodyPr/>
                        <a:lstStyle/>
                        <a:p>
                          <a:pPr algn="ctr"/>
                          <a:r>
                            <a:rPr lang="en-US" dirty="0" smtClean="0"/>
                            <a:t>Chen</a:t>
                          </a:r>
                          <a:endParaRPr lang="en-US" dirty="0"/>
                        </a:p>
                      </a:txBody>
                      <a:tcPr/>
                    </a:tc>
                    <a:tc>
                      <a:txBody>
                        <a:bodyPr/>
                        <a:lstStyle/>
                        <a:p>
                          <a:pPr algn="ctr"/>
                          <a:r>
                            <a:rPr lang="en-US" dirty="0" smtClean="0"/>
                            <a:t>F</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3"/>
                          <a:stretch>
                            <a:fillRect l="-749206" t="-108333" r="-188889" b="-533333"/>
                          </a:stretch>
                        </a:blipFill>
                      </a:tcPr>
                    </a:tc>
                    <a:tc>
                      <a:txBody>
                        <a:bodyPr/>
                        <a:lstStyle/>
                        <a:p>
                          <a:pPr algn="ctr"/>
                          <a:r>
                            <a:rPr lang="en-US" dirty="0" smtClean="0"/>
                            <a:t>Y</a:t>
                          </a:r>
                          <a:endParaRPr lang="en-US" dirty="0"/>
                        </a:p>
                      </a:txBody>
                      <a:tcPr/>
                    </a:tc>
                  </a:tr>
                  <a:tr h="370840">
                    <a:tc>
                      <a:txBody>
                        <a:bodyPr/>
                        <a:lstStyle/>
                        <a:p>
                          <a:pPr algn="ctr"/>
                          <a:r>
                            <a:rPr lang="en-US" dirty="0" smtClean="0"/>
                            <a:t>Jones</a:t>
                          </a:r>
                          <a:endParaRPr lang="en-US" dirty="0"/>
                        </a:p>
                      </a:txBody>
                      <a:tcPr/>
                    </a:tc>
                    <a:tc>
                      <a:txBody>
                        <a:bodyPr/>
                        <a:lstStyle/>
                        <a:p>
                          <a:pPr algn="ctr"/>
                          <a:r>
                            <a:rPr lang="en-US" dirty="0" smtClean="0"/>
                            <a:t>M</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3"/>
                          <a:stretch>
                            <a:fillRect l="-749206" t="-204918" r="-188889" b="-424590"/>
                          </a:stretch>
                        </a:blipFill>
                      </a:tcPr>
                    </a:tc>
                    <a:tc>
                      <a:txBody>
                        <a:bodyPr/>
                        <a:lstStyle/>
                        <a:p>
                          <a:pPr algn="ctr"/>
                          <a:r>
                            <a:rPr lang="en-US" dirty="0" smtClean="0"/>
                            <a:t>N</a:t>
                          </a:r>
                          <a:endParaRPr lang="en-US" dirty="0"/>
                        </a:p>
                      </a:txBody>
                      <a:tcPr/>
                    </a:tc>
                  </a:tr>
                  <a:tr h="370840">
                    <a:tc>
                      <a:txBody>
                        <a:bodyPr/>
                        <a:lstStyle/>
                        <a:p>
                          <a:pPr algn="ctr"/>
                          <a:r>
                            <a:rPr lang="en-US" dirty="0" smtClean="0"/>
                            <a:t>Smith</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3"/>
                          <a:stretch>
                            <a:fillRect l="-749206" t="-304918" r="-188889" b="-324590"/>
                          </a:stretch>
                        </a:blipFill>
                      </a:tcPr>
                    </a:tc>
                    <a:tc>
                      <a:txBody>
                        <a:bodyPr/>
                        <a:lstStyle/>
                        <a:p>
                          <a:pPr algn="ctr"/>
                          <a:r>
                            <a:rPr lang="en-US" dirty="0" smtClean="0"/>
                            <a:t>N</a:t>
                          </a:r>
                          <a:endParaRPr lang="en-US" dirty="0"/>
                        </a:p>
                      </a:txBody>
                      <a:tcPr/>
                    </a:tc>
                  </a:tr>
                  <a:tr h="370840">
                    <a:tc>
                      <a:txBody>
                        <a:bodyPr/>
                        <a:lstStyle/>
                        <a:p>
                          <a:pPr algn="ctr"/>
                          <a:r>
                            <a:rPr lang="en-US" dirty="0" smtClean="0"/>
                            <a:t>Ross</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3"/>
                          <a:stretch>
                            <a:fillRect l="-749206" t="-404918" r="-188889" b="-224590"/>
                          </a:stretch>
                        </a:blipFill>
                      </a:tcPr>
                    </a:tc>
                    <a:tc>
                      <a:txBody>
                        <a:bodyPr/>
                        <a:lstStyle/>
                        <a:p>
                          <a:pPr algn="ctr"/>
                          <a:r>
                            <a:rPr lang="en-US" dirty="0" smtClean="0"/>
                            <a:t>Y</a:t>
                          </a:r>
                          <a:endParaRPr lang="en-US" dirty="0"/>
                        </a:p>
                      </a:txBody>
                      <a:tcPr/>
                    </a:tc>
                  </a:tr>
                  <a:tr h="370840">
                    <a:tc>
                      <a:txBody>
                        <a:bodyPr/>
                        <a:lstStyle/>
                        <a:p>
                          <a:pPr algn="ctr"/>
                          <a:r>
                            <a:rPr lang="en-US" dirty="0" smtClean="0"/>
                            <a:t>Lu</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3"/>
                          <a:stretch>
                            <a:fillRect l="-749206" t="-504918" r="-188889" b="-124590"/>
                          </a:stretch>
                        </a:blipFill>
                      </a:tcPr>
                    </a:tc>
                    <a:tc>
                      <a:txBody>
                        <a:bodyPr/>
                        <a:lstStyle/>
                        <a:p>
                          <a:pPr algn="ctr"/>
                          <a:r>
                            <a:rPr lang="en-US" dirty="0" smtClean="0"/>
                            <a:t>N</a:t>
                          </a:r>
                          <a:endParaRPr lang="en-US" dirty="0"/>
                        </a:p>
                      </a:txBody>
                      <a:tcPr/>
                    </a:tc>
                  </a:tr>
                  <a:tr h="370840">
                    <a:tc>
                      <a:txBody>
                        <a:bodyPr/>
                        <a:lstStyle/>
                        <a:p>
                          <a:pPr algn="ctr"/>
                          <a:r>
                            <a:rPr lang="en-US" dirty="0" smtClean="0"/>
                            <a:t>Shah</a:t>
                          </a:r>
                          <a:endParaRPr lang="en-US" dirty="0"/>
                        </a:p>
                      </a:txBody>
                      <a:tcPr/>
                    </a:tc>
                    <a:tc>
                      <a:txBody>
                        <a:bodyPr/>
                        <a:lstStyle/>
                        <a:p>
                          <a:pPr algn="ctr"/>
                          <a:r>
                            <a:rPr lang="en-US" dirty="0" smtClean="0"/>
                            <a:t>M</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3"/>
                          <a:stretch>
                            <a:fillRect l="-749206" t="-604918" r="-188889" b="-24590"/>
                          </a:stretch>
                        </a:blipFill>
                      </a:tcPr>
                    </a:tc>
                    <a:tc>
                      <a:txBody>
                        <a:bodyPr/>
                        <a:lstStyle/>
                        <a:p>
                          <a:pPr algn="ctr"/>
                          <a:r>
                            <a:rPr lang="en-US" dirty="0" smtClean="0"/>
                            <a:t>Y</a:t>
                          </a:r>
                          <a:endParaRPr lang="en-US" dirty="0"/>
                        </a:p>
                      </a:txBody>
                      <a:tcPr/>
                    </a:tc>
                  </a:tr>
                </a:tbl>
              </a:graphicData>
            </a:graphic>
          </p:graphicFrame>
        </mc:Fallback>
      </mc:AlternateContent>
      <p:sp>
        <p:nvSpPr>
          <p:cNvPr id="5" name="Title 4"/>
          <p:cNvSpPr>
            <a:spLocks noGrp="1"/>
          </p:cNvSpPr>
          <p:nvPr>
            <p:ph type="title"/>
          </p:nvPr>
        </p:nvSpPr>
        <p:spPr/>
        <p:txBody>
          <a:bodyPr>
            <a:normAutofit fontScale="90000"/>
          </a:bodyPr>
          <a:lstStyle/>
          <a:p>
            <a:pPr algn="l"/>
            <a:r>
              <a:rPr lang="en-US" dirty="0"/>
              <a:t>Approach 1: Encrypt the Data</a:t>
            </a:r>
          </a:p>
        </p:txBody>
      </p:sp>
      <p:sp>
        <p:nvSpPr>
          <p:cNvPr id="12" name="Line 42"/>
          <p:cNvSpPr>
            <a:spLocks noChangeShapeType="1"/>
          </p:cNvSpPr>
          <p:nvPr/>
        </p:nvSpPr>
        <p:spPr bwMode="auto">
          <a:xfrm flipV="1">
            <a:off x="4154784" y="3017864"/>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nvPr>
            </p:nvGraphicFramePr>
            <p:xfrm>
              <a:off x="4816257" y="1686219"/>
              <a:ext cx="4240061" cy="2667070"/>
            </p:xfrm>
            <a:graphic>
              <a:graphicData uri="http://schemas.openxmlformats.org/drawingml/2006/table">
                <a:tbl>
                  <a:tblPr firstRow="1" bandRow="1">
                    <a:tableStyleId>{5C22544A-7EE6-4342-B048-85BDC9FD1C3A}</a:tableStyleId>
                  </a:tblPr>
                  <a:tblGrid>
                    <a:gridCol w="1027674">
                      <a:extLst>
                        <a:ext uri="{9D8B030D-6E8A-4147-A177-3AD203B41FA5}">
                          <a16:colId xmlns:a16="http://schemas.microsoft.com/office/drawing/2014/main" val="20000"/>
                        </a:ext>
                      </a:extLst>
                    </a:gridCol>
                    <a:gridCol w="1014330">
                      <a:extLst>
                        <a:ext uri="{9D8B030D-6E8A-4147-A177-3AD203B41FA5}">
                          <a16:colId xmlns:a16="http://schemas.microsoft.com/office/drawing/2014/main" val="20001"/>
                        </a:ext>
                      </a:extLst>
                    </a:gridCol>
                    <a:gridCol w="1014331">
                      <a:extLst>
                        <a:ext uri="{9D8B030D-6E8A-4147-A177-3AD203B41FA5}">
                          <a16:colId xmlns:a16="http://schemas.microsoft.com/office/drawing/2014/main" val="20002"/>
                        </a:ext>
                      </a:extLst>
                    </a:gridCol>
                    <a:gridCol w="281852">
                      <a:extLst>
                        <a:ext uri="{9D8B030D-6E8A-4147-A177-3AD203B41FA5}">
                          <a16:colId xmlns:a16="http://schemas.microsoft.com/office/drawing/2014/main" val="20003"/>
                        </a:ext>
                      </a:extLst>
                    </a:gridCol>
                    <a:gridCol w="901874">
                      <a:extLst>
                        <a:ext uri="{9D8B030D-6E8A-4147-A177-3AD203B41FA5}">
                          <a16:colId xmlns:a16="http://schemas.microsoft.com/office/drawing/2014/main" val="20004"/>
                        </a:ext>
                      </a:extLst>
                    </a:gridCol>
                  </a:tblGrid>
                  <a:tr h="289560">
                    <a:tc>
                      <a:txBody>
                        <a:bodyPr/>
                        <a:lstStyle/>
                        <a:p>
                          <a:pPr algn="ctr"/>
                          <a:r>
                            <a:rPr lang="en-US" dirty="0"/>
                            <a:t>Name</a:t>
                          </a:r>
                        </a:p>
                      </a:txBody>
                      <a:tcPr/>
                    </a:tc>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100101</a:t>
                          </a:r>
                        </a:p>
                      </a:txBody>
                      <a:tcPr/>
                    </a:tc>
                    <a:tc>
                      <a:txBody>
                        <a:bodyPr/>
                        <a:lstStyle/>
                        <a:p>
                          <a:pPr algn="ctr"/>
                          <a:r>
                            <a:rPr lang="en-US" dirty="0"/>
                            <a:t>001001</a:t>
                          </a:r>
                        </a:p>
                      </a:txBody>
                      <a:tcPr/>
                    </a:tc>
                    <a:tc>
                      <a:txBody>
                        <a:bodyPr/>
                        <a:lstStyle/>
                        <a:p>
                          <a:pPr algn="ctr"/>
                          <a:r>
                            <a:rPr lang="en-US" dirty="0"/>
                            <a:t>110101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110111</a:t>
                          </a:r>
                        </a:p>
                      </a:txBody>
                      <a:tcPr/>
                    </a:tc>
                    <a:extLst>
                      <a:ext uri="{0D108BD9-81ED-4DB2-BD59-A6C34878D82A}">
                        <a16:rowId xmlns:a16="http://schemas.microsoft.com/office/drawing/2014/main" val="10001"/>
                      </a:ext>
                    </a:extLst>
                  </a:tr>
                  <a:tr h="452190">
                    <a:tc>
                      <a:txBody>
                        <a:bodyPr/>
                        <a:lstStyle/>
                        <a:p>
                          <a:pPr algn="ctr"/>
                          <a:r>
                            <a:rPr lang="en-US" dirty="0"/>
                            <a:t>101010</a:t>
                          </a:r>
                        </a:p>
                      </a:txBody>
                      <a:tcPr/>
                    </a:tc>
                    <a:tc>
                      <a:txBody>
                        <a:bodyPr/>
                        <a:lstStyle/>
                        <a:p>
                          <a:pPr algn="ctr"/>
                          <a:r>
                            <a:rPr lang="en-US" dirty="0"/>
                            <a:t>111010</a:t>
                          </a:r>
                        </a:p>
                      </a:txBody>
                      <a:tcPr/>
                    </a:tc>
                    <a:tc>
                      <a:txBody>
                        <a:bodyPr/>
                        <a:lstStyle/>
                        <a:p>
                          <a:pPr algn="ctr"/>
                          <a:r>
                            <a:rPr lang="en-US" dirty="0"/>
                            <a:t>111111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001001</a:t>
                          </a:r>
                        </a:p>
                      </a:txBody>
                      <a:tcPr/>
                    </a:tc>
                    <a:extLst>
                      <a:ext uri="{0D108BD9-81ED-4DB2-BD59-A6C34878D82A}">
                        <a16:rowId xmlns:a16="http://schemas.microsoft.com/office/drawing/2014/main" val="10002"/>
                      </a:ext>
                    </a:extLst>
                  </a:tr>
                  <a:tr h="370840">
                    <a:tc>
                      <a:txBody>
                        <a:bodyPr/>
                        <a:lstStyle/>
                        <a:p>
                          <a:pPr algn="ctr"/>
                          <a:r>
                            <a:rPr lang="en-US" dirty="0"/>
                            <a:t>001010</a:t>
                          </a:r>
                        </a:p>
                      </a:txBody>
                      <a:tcPr/>
                    </a:tc>
                    <a:tc>
                      <a:txBody>
                        <a:bodyPr/>
                        <a:lstStyle/>
                        <a:p>
                          <a:pPr algn="ctr"/>
                          <a:r>
                            <a:rPr lang="en-US" dirty="0"/>
                            <a:t>100100</a:t>
                          </a:r>
                        </a:p>
                      </a:txBody>
                      <a:tcPr/>
                    </a:tc>
                    <a:tc>
                      <a:txBody>
                        <a:bodyPr/>
                        <a:lstStyle/>
                        <a:p>
                          <a:pPr algn="ctr"/>
                          <a:r>
                            <a:rPr lang="en-US" dirty="0"/>
                            <a:t>011001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110101</a:t>
                          </a:r>
                        </a:p>
                      </a:txBody>
                      <a:tcPr/>
                    </a:tc>
                    <a:extLst>
                      <a:ext uri="{0D108BD9-81ED-4DB2-BD59-A6C34878D82A}">
                        <a16:rowId xmlns:a16="http://schemas.microsoft.com/office/drawing/2014/main" val="10003"/>
                      </a:ext>
                    </a:extLst>
                  </a:tr>
                  <a:tr h="370840">
                    <a:tc>
                      <a:txBody>
                        <a:bodyPr/>
                        <a:lstStyle/>
                        <a:p>
                          <a:pPr algn="ctr"/>
                          <a:r>
                            <a:rPr lang="en-US" dirty="0"/>
                            <a:t>001110</a:t>
                          </a:r>
                        </a:p>
                      </a:txBody>
                      <a:tcPr/>
                    </a:tc>
                    <a:tc>
                      <a:txBody>
                        <a:bodyPr/>
                        <a:lstStyle/>
                        <a:p>
                          <a:pPr algn="ctr"/>
                          <a:r>
                            <a:rPr lang="en-US" dirty="0"/>
                            <a:t>010010</a:t>
                          </a:r>
                        </a:p>
                      </a:txBody>
                      <a:tcPr/>
                    </a:tc>
                    <a:tc>
                      <a:txBody>
                        <a:bodyPr/>
                        <a:lstStyle/>
                        <a:p>
                          <a:pPr algn="ctr"/>
                          <a:r>
                            <a:rPr lang="en-US" dirty="0"/>
                            <a:t>110101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100001</a:t>
                          </a:r>
                        </a:p>
                      </a:txBody>
                      <a:tcPr/>
                    </a:tc>
                    <a:extLst>
                      <a:ext uri="{0D108BD9-81ED-4DB2-BD59-A6C34878D82A}">
                        <a16:rowId xmlns:a16="http://schemas.microsoft.com/office/drawing/2014/main" val="10004"/>
                      </a:ext>
                    </a:extLst>
                  </a:tr>
                  <a:tr h="370840">
                    <a:tc>
                      <a:txBody>
                        <a:bodyPr/>
                        <a:lstStyle/>
                        <a:p>
                          <a:pPr algn="ctr"/>
                          <a:r>
                            <a:rPr lang="en-US" dirty="0"/>
                            <a:t>110101</a:t>
                          </a:r>
                        </a:p>
                      </a:txBody>
                      <a:tcPr/>
                    </a:tc>
                    <a:tc>
                      <a:txBody>
                        <a:bodyPr/>
                        <a:lstStyle/>
                        <a:p>
                          <a:pPr algn="ctr"/>
                          <a:r>
                            <a:rPr lang="en-US" dirty="0"/>
                            <a:t>000000</a:t>
                          </a:r>
                        </a:p>
                      </a:txBody>
                      <a:tcPr/>
                    </a:tc>
                    <a:tc>
                      <a:txBody>
                        <a:bodyPr/>
                        <a:lstStyle/>
                        <a:p>
                          <a:pPr algn="ctr"/>
                          <a:r>
                            <a:rPr lang="en-US" dirty="0"/>
                            <a:t>111001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010010</a:t>
                          </a:r>
                        </a:p>
                      </a:txBody>
                      <a:tcPr/>
                    </a:tc>
                    <a:extLst>
                      <a:ext uri="{0D108BD9-81ED-4DB2-BD59-A6C34878D82A}">
                        <a16:rowId xmlns:a16="http://schemas.microsoft.com/office/drawing/2014/main" val="10005"/>
                      </a:ext>
                    </a:extLst>
                  </a:tr>
                  <a:tr h="370840">
                    <a:tc>
                      <a:txBody>
                        <a:bodyPr/>
                        <a:lstStyle/>
                        <a:p>
                          <a:pPr algn="ctr"/>
                          <a:r>
                            <a:rPr lang="en-US" dirty="0"/>
                            <a:t>111110</a:t>
                          </a:r>
                        </a:p>
                      </a:txBody>
                      <a:tcPr/>
                    </a:tc>
                    <a:tc>
                      <a:txBody>
                        <a:bodyPr/>
                        <a:lstStyle/>
                        <a:p>
                          <a:pPr algn="ctr"/>
                          <a:r>
                            <a:rPr lang="en-US" dirty="0"/>
                            <a:t>110010</a:t>
                          </a:r>
                        </a:p>
                      </a:txBody>
                      <a:tcPr/>
                    </a:tc>
                    <a:tc>
                      <a:txBody>
                        <a:bodyPr/>
                        <a:lstStyle/>
                        <a:p>
                          <a:pPr algn="ctr"/>
                          <a:r>
                            <a:rPr lang="en-US" dirty="0"/>
                            <a:t>000101</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110101</a:t>
                          </a:r>
                        </a:p>
                      </a:txBody>
                      <a:tcPr/>
                    </a:tc>
                    <a:extLst>
                      <a:ext uri="{0D108BD9-81ED-4DB2-BD59-A6C34878D82A}">
                        <a16:rowId xmlns:a16="http://schemas.microsoft.com/office/drawing/2014/main" val="10006"/>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59188022"/>
                  </p:ext>
                </p:extLst>
              </p:nvPr>
            </p:nvGraphicFramePr>
            <p:xfrm>
              <a:off x="4816257" y="1686219"/>
              <a:ext cx="4240061" cy="2667070"/>
            </p:xfrm>
            <a:graphic>
              <a:graphicData uri="http://schemas.openxmlformats.org/drawingml/2006/table">
                <a:tbl>
                  <a:tblPr firstRow="1" bandRow="1">
                    <a:tableStyleId>{5C22544A-7EE6-4342-B048-85BDC9FD1C3A}</a:tableStyleId>
                  </a:tblPr>
                  <a:tblGrid>
                    <a:gridCol w="1027674"/>
                    <a:gridCol w="1014330"/>
                    <a:gridCol w="1014331"/>
                    <a:gridCol w="281852"/>
                    <a:gridCol w="901874"/>
                  </a:tblGrid>
                  <a:tr h="365760">
                    <a:tc>
                      <a:txBody>
                        <a:bodyPr/>
                        <a:lstStyle/>
                        <a:p>
                          <a:pPr algn="ctr"/>
                          <a:r>
                            <a:rPr lang="en-US" dirty="0" smtClean="0"/>
                            <a:t>Name</a:t>
                          </a:r>
                          <a:endParaRPr lang="en-US" dirty="0"/>
                        </a:p>
                      </a:txBody>
                      <a:tcPr/>
                    </a:tc>
                    <a:tc>
                      <a:txBody>
                        <a:bodyPr/>
                        <a:lstStyle/>
                        <a:p>
                          <a:pPr algn="ctr"/>
                          <a:r>
                            <a:rPr lang="en-US" dirty="0" smtClean="0"/>
                            <a:t>Sex</a:t>
                          </a:r>
                          <a:endParaRPr lang="en-US" dirty="0"/>
                        </a:p>
                      </a:txBody>
                      <a:tcPr/>
                    </a:tc>
                    <a:tc>
                      <a:txBody>
                        <a:bodyPr/>
                        <a:lstStyle/>
                        <a:p>
                          <a:pPr algn="ctr"/>
                          <a:r>
                            <a:rPr lang="en-US" dirty="0" smtClean="0"/>
                            <a:t>Blood</a:t>
                          </a:r>
                          <a:endParaRPr lang="en-US" dirty="0"/>
                        </a:p>
                      </a:txBody>
                      <a:tcPr/>
                    </a:tc>
                    <a:tc>
                      <a:txBody>
                        <a:bodyPr/>
                        <a:lstStyle/>
                        <a:p>
                          <a:endParaRPr lang="en-US"/>
                        </a:p>
                      </a:txBody>
                      <a:tcPr>
                        <a:blipFill rotWithShape="1">
                          <a:blip r:embed="rId4"/>
                          <a:stretch>
                            <a:fillRect l="-1091304" t="-8333" r="-321739" b="-653333"/>
                          </a:stretch>
                        </a:blipFill>
                      </a:tcPr>
                    </a:tc>
                    <a:tc>
                      <a:txBody>
                        <a:bodyPr/>
                        <a:lstStyle/>
                        <a:p>
                          <a:pPr algn="ctr"/>
                          <a:r>
                            <a:rPr lang="en-US" dirty="0" smtClean="0"/>
                            <a:t>HIV?</a:t>
                          </a:r>
                          <a:endParaRPr lang="en-US" dirty="0"/>
                        </a:p>
                      </a:txBody>
                      <a:tcPr/>
                    </a:tc>
                  </a:tr>
                  <a:tr h="365760">
                    <a:tc>
                      <a:txBody>
                        <a:bodyPr/>
                        <a:lstStyle/>
                        <a:p>
                          <a:pPr algn="ctr"/>
                          <a:r>
                            <a:rPr lang="en-US" dirty="0" smtClean="0"/>
                            <a:t>100101</a:t>
                          </a:r>
                          <a:endParaRPr lang="en-US" dirty="0"/>
                        </a:p>
                      </a:txBody>
                      <a:tcPr/>
                    </a:tc>
                    <a:tc>
                      <a:txBody>
                        <a:bodyPr/>
                        <a:lstStyle/>
                        <a:p>
                          <a:pPr algn="ctr"/>
                          <a:r>
                            <a:rPr lang="en-US" dirty="0" smtClean="0"/>
                            <a:t>001001</a:t>
                          </a:r>
                          <a:endParaRPr lang="en-US" dirty="0"/>
                        </a:p>
                      </a:txBody>
                      <a:tcPr/>
                    </a:tc>
                    <a:tc>
                      <a:txBody>
                        <a:bodyPr/>
                        <a:lstStyle/>
                        <a:p>
                          <a:pPr algn="ctr"/>
                          <a:r>
                            <a:rPr lang="en-US" dirty="0" smtClean="0"/>
                            <a:t>110101</a:t>
                          </a:r>
                          <a:endParaRPr lang="en-US" dirty="0"/>
                        </a:p>
                      </a:txBody>
                      <a:tcPr/>
                    </a:tc>
                    <a:tc>
                      <a:txBody>
                        <a:bodyPr/>
                        <a:lstStyle/>
                        <a:p>
                          <a:endParaRPr lang="en-US"/>
                        </a:p>
                      </a:txBody>
                      <a:tcPr>
                        <a:blipFill rotWithShape="1">
                          <a:blip r:embed="rId4"/>
                          <a:stretch>
                            <a:fillRect l="-1091304" t="-108333" r="-321739" b="-553333"/>
                          </a:stretch>
                        </a:blipFill>
                      </a:tcPr>
                    </a:tc>
                    <a:tc>
                      <a:txBody>
                        <a:bodyPr/>
                        <a:lstStyle/>
                        <a:p>
                          <a:pPr algn="ctr"/>
                          <a:r>
                            <a:rPr lang="en-US" dirty="0" smtClean="0"/>
                            <a:t>110111</a:t>
                          </a:r>
                          <a:endParaRPr lang="en-US" dirty="0"/>
                        </a:p>
                      </a:txBody>
                      <a:tcPr/>
                    </a:tc>
                  </a:tr>
                  <a:tr h="452190">
                    <a:tc>
                      <a:txBody>
                        <a:bodyPr/>
                        <a:lstStyle/>
                        <a:p>
                          <a:pPr algn="ctr"/>
                          <a:r>
                            <a:rPr lang="en-US" dirty="0" smtClean="0"/>
                            <a:t>101010</a:t>
                          </a:r>
                          <a:endParaRPr lang="en-US" dirty="0"/>
                        </a:p>
                      </a:txBody>
                      <a:tcPr/>
                    </a:tc>
                    <a:tc>
                      <a:txBody>
                        <a:bodyPr/>
                        <a:lstStyle/>
                        <a:p>
                          <a:pPr algn="ctr"/>
                          <a:r>
                            <a:rPr lang="en-US" dirty="0" smtClean="0"/>
                            <a:t>111010</a:t>
                          </a:r>
                          <a:endParaRPr lang="en-US" dirty="0"/>
                        </a:p>
                      </a:txBody>
                      <a:tcPr/>
                    </a:tc>
                    <a:tc>
                      <a:txBody>
                        <a:bodyPr/>
                        <a:lstStyle/>
                        <a:p>
                          <a:pPr algn="ctr"/>
                          <a:r>
                            <a:rPr lang="en-US" dirty="0" smtClean="0"/>
                            <a:t>111111</a:t>
                          </a:r>
                          <a:endParaRPr lang="en-US" dirty="0"/>
                        </a:p>
                      </a:txBody>
                      <a:tcPr/>
                    </a:tc>
                    <a:tc>
                      <a:txBody>
                        <a:bodyPr/>
                        <a:lstStyle/>
                        <a:p>
                          <a:endParaRPr lang="en-US"/>
                        </a:p>
                      </a:txBody>
                      <a:tcPr>
                        <a:blipFill rotWithShape="1">
                          <a:blip r:embed="rId4"/>
                          <a:stretch>
                            <a:fillRect l="-1091304" t="-168919" r="-321739" b="-348649"/>
                          </a:stretch>
                        </a:blipFill>
                      </a:tcPr>
                    </a:tc>
                    <a:tc>
                      <a:txBody>
                        <a:bodyPr/>
                        <a:lstStyle/>
                        <a:p>
                          <a:pPr algn="ctr"/>
                          <a:r>
                            <a:rPr lang="en-US" dirty="0" smtClean="0"/>
                            <a:t>001001</a:t>
                          </a:r>
                          <a:endParaRPr lang="en-US" dirty="0"/>
                        </a:p>
                      </a:txBody>
                      <a:tcPr/>
                    </a:tc>
                  </a:tr>
                  <a:tr h="370840">
                    <a:tc>
                      <a:txBody>
                        <a:bodyPr/>
                        <a:lstStyle/>
                        <a:p>
                          <a:pPr algn="ctr"/>
                          <a:r>
                            <a:rPr lang="en-US" dirty="0" smtClean="0"/>
                            <a:t>001010</a:t>
                          </a:r>
                          <a:endParaRPr lang="en-US" dirty="0"/>
                        </a:p>
                      </a:txBody>
                      <a:tcPr/>
                    </a:tc>
                    <a:tc>
                      <a:txBody>
                        <a:bodyPr/>
                        <a:lstStyle/>
                        <a:p>
                          <a:pPr algn="ctr"/>
                          <a:r>
                            <a:rPr lang="en-US" dirty="0" smtClean="0"/>
                            <a:t>100100</a:t>
                          </a:r>
                          <a:endParaRPr lang="en-US" dirty="0"/>
                        </a:p>
                      </a:txBody>
                      <a:tcPr/>
                    </a:tc>
                    <a:tc>
                      <a:txBody>
                        <a:bodyPr/>
                        <a:lstStyle/>
                        <a:p>
                          <a:pPr algn="ctr"/>
                          <a:r>
                            <a:rPr lang="en-US" dirty="0" smtClean="0"/>
                            <a:t>011001</a:t>
                          </a:r>
                          <a:endParaRPr lang="en-US" dirty="0"/>
                        </a:p>
                      </a:txBody>
                      <a:tcPr/>
                    </a:tc>
                    <a:tc>
                      <a:txBody>
                        <a:bodyPr/>
                        <a:lstStyle/>
                        <a:p>
                          <a:endParaRPr lang="en-US"/>
                        </a:p>
                      </a:txBody>
                      <a:tcPr>
                        <a:blipFill rotWithShape="1">
                          <a:blip r:embed="rId4"/>
                          <a:stretch>
                            <a:fillRect l="-1091304" t="-326230" r="-321739" b="-322951"/>
                          </a:stretch>
                        </a:blipFill>
                      </a:tcPr>
                    </a:tc>
                    <a:tc>
                      <a:txBody>
                        <a:bodyPr/>
                        <a:lstStyle/>
                        <a:p>
                          <a:pPr algn="ctr"/>
                          <a:r>
                            <a:rPr lang="en-US" dirty="0" smtClean="0"/>
                            <a:t>110101</a:t>
                          </a:r>
                          <a:endParaRPr lang="en-US" dirty="0"/>
                        </a:p>
                      </a:txBody>
                      <a:tcPr/>
                    </a:tc>
                  </a:tr>
                  <a:tr h="370840">
                    <a:tc>
                      <a:txBody>
                        <a:bodyPr/>
                        <a:lstStyle/>
                        <a:p>
                          <a:pPr algn="ctr"/>
                          <a:r>
                            <a:rPr lang="en-US" dirty="0" smtClean="0"/>
                            <a:t>001110</a:t>
                          </a:r>
                          <a:endParaRPr lang="en-US" dirty="0"/>
                        </a:p>
                      </a:txBody>
                      <a:tcPr/>
                    </a:tc>
                    <a:tc>
                      <a:txBody>
                        <a:bodyPr/>
                        <a:lstStyle/>
                        <a:p>
                          <a:pPr algn="ctr"/>
                          <a:r>
                            <a:rPr lang="en-US" dirty="0" smtClean="0"/>
                            <a:t>010010</a:t>
                          </a:r>
                          <a:endParaRPr lang="en-US" dirty="0"/>
                        </a:p>
                      </a:txBody>
                      <a:tcPr/>
                    </a:tc>
                    <a:tc>
                      <a:txBody>
                        <a:bodyPr/>
                        <a:lstStyle/>
                        <a:p>
                          <a:pPr algn="ctr"/>
                          <a:r>
                            <a:rPr lang="en-US" dirty="0" smtClean="0"/>
                            <a:t>110101</a:t>
                          </a:r>
                          <a:endParaRPr lang="en-US" dirty="0"/>
                        </a:p>
                      </a:txBody>
                      <a:tcPr/>
                    </a:tc>
                    <a:tc>
                      <a:txBody>
                        <a:bodyPr/>
                        <a:lstStyle/>
                        <a:p>
                          <a:endParaRPr lang="en-US"/>
                        </a:p>
                      </a:txBody>
                      <a:tcPr>
                        <a:blipFill rotWithShape="1">
                          <a:blip r:embed="rId4"/>
                          <a:stretch>
                            <a:fillRect l="-1091304" t="-433333" r="-321739" b="-228333"/>
                          </a:stretch>
                        </a:blipFill>
                      </a:tcPr>
                    </a:tc>
                    <a:tc>
                      <a:txBody>
                        <a:bodyPr/>
                        <a:lstStyle/>
                        <a:p>
                          <a:pPr algn="ctr"/>
                          <a:r>
                            <a:rPr lang="en-US" dirty="0" smtClean="0"/>
                            <a:t>100001</a:t>
                          </a:r>
                          <a:endParaRPr lang="en-US" dirty="0"/>
                        </a:p>
                      </a:txBody>
                      <a:tcPr/>
                    </a:tc>
                  </a:tr>
                  <a:tr h="370840">
                    <a:tc>
                      <a:txBody>
                        <a:bodyPr/>
                        <a:lstStyle/>
                        <a:p>
                          <a:pPr algn="ctr"/>
                          <a:r>
                            <a:rPr lang="en-US" dirty="0" smtClean="0"/>
                            <a:t>110101</a:t>
                          </a:r>
                          <a:endParaRPr lang="en-US" dirty="0"/>
                        </a:p>
                      </a:txBody>
                      <a:tcPr/>
                    </a:tc>
                    <a:tc>
                      <a:txBody>
                        <a:bodyPr/>
                        <a:lstStyle/>
                        <a:p>
                          <a:pPr algn="ctr"/>
                          <a:r>
                            <a:rPr lang="en-US" dirty="0" smtClean="0"/>
                            <a:t>000000</a:t>
                          </a:r>
                          <a:endParaRPr lang="en-US" dirty="0"/>
                        </a:p>
                      </a:txBody>
                      <a:tcPr/>
                    </a:tc>
                    <a:tc>
                      <a:txBody>
                        <a:bodyPr/>
                        <a:lstStyle/>
                        <a:p>
                          <a:pPr algn="ctr"/>
                          <a:r>
                            <a:rPr lang="en-US" dirty="0" smtClean="0"/>
                            <a:t>111001</a:t>
                          </a:r>
                          <a:endParaRPr lang="en-US" dirty="0"/>
                        </a:p>
                      </a:txBody>
                      <a:tcPr/>
                    </a:tc>
                    <a:tc>
                      <a:txBody>
                        <a:bodyPr/>
                        <a:lstStyle/>
                        <a:p>
                          <a:endParaRPr lang="en-US"/>
                        </a:p>
                      </a:txBody>
                      <a:tcPr>
                        <a:blipFill rotWithShape="1">
                          <a:blip r:embed="rId4"/>
                          <a:stretch>
                            <a:fillRect l="-1091304" t="-524590" r="-321739" b="-124590"/>
                          </a:stretch>
                        </a:blipFill>
                      </a:tcPr>
                    </a:tc>
                    <a:tc>
                      <a:txBody>
                        <a:bodyPr/>
                        <a:lstStyle/>
                        <a:p>
                          <a:pPr algn="ctr"/>
                          <a:r>
                            <a:rPr lang="en-US" dirty="0" smtClean="0"/>
                            <a:t>010010</a:t>
                          </a:r>
                          <a:endParaRPr lang="en-US" dirty="0"/>
                        </a:p>
                      </a:txBody>
                      <a:tcPr/>
                    </a:tc>
                  </a:tr>
                  <a:tr h="370840">
                    <a:tc>
                      <a:txBody>
                        <a:bodyPr/>
                        <a:lstStyle/>
                        <a:p>
                          <a:pPr algn="ctr"/>
                          <a:r>
                            <a:rPr lang="en-US" dirty="0" smtClean="0"/>
                            <a:t>111110</a:t>
                          </a:r>
                          <a:endParaRPr lang="en-US" dirty="0"/>
                        </a:p>
                      </a:txBody>
                      <a:tcPr/>
                    </a:tc>
                    <a:tc>
                      <a:txBody>
                        <a:bodyPr/>
                        <a:lstStyle/>
                        <a:p>
                          <a:pPr algn="ctr"/>
                          <a:r>
                            <a:rPr lang="en-US" dirty="0" smtClean="0"/>
                            <a:t>110010</a:t>
                          </a:r>
                          <a:endParaRPr lang="en-US" dirty="0"/>
                        </a:p>
                      </a:txBody>
                      <a:tcPr/>
                    </a:tc>
                    <a:tc>
                      <a:txBody>
                        <a:bodyPr/>
                        <a:lstStyle/>
                        <a:p>
                          <a:pPr algn="ctr"/>
                          <a:r>
                            <a:rPr lang="en-US" dirty="0" smtClean="0"/>
                            <a:t>000101</a:t>
                          </a:r>
                          <a:endParaRPr lang="en-US" dirty="0"/>
                        </a:p>
                      </a:txBody>
                      <a:tcPr/>
                    </a:tc>
                    <a:tc>
                      <a:txBody>
                        <a:bodyPr/>
                        <a:lstStyle/>
                        <a:p>
                          <a:endParaRPr lang="en-US"/>
                        </a:p>
                      </a:txBody>
                      <a:tcPr>
                        <a:blipFill rotWithShape="1">
                          <a:blip r:embed="rId4"/>
                          <a:stretch>
                            <a:fillRect l="-1091304" t="-624590" r="-321739" b="-24590"/>
                          </a:stretch>
                        </a:blipFill>
                      </a:tcPr>
                    </a:tc>
                    <a:tc>
                      <a:txBody>
                        <a:bodyPr/>
                        <a:lstStyle/>
                        <a:p>
                          <a:pPr algn="ctr"/>
                          <a:r>
                            <a:rPr lang="en-US" dirty="0" smtClean="0"/>
                            <a:t>110101</a:t>
                          </a:r>
                          <a:endParaRPr lang="en-US" dirty="0"/>
                        </a:p>
                      </a:txBody>
                      <a:tcPr/>
                    </a:tc>
                  </a:tr>
                </a:tbl>
              </a:graphicData>
            </a:graphic>
          </p:graphicFrame>
        </mc:Fallback>
      </mc:AlternateContent>
      <p:pic>
        <p:nvPicPr>
          <p:cNvPr id="5122" name="Picture 2" descr="C:\Users\Salil\AppData\Local\Microsoft\Windows\Temporary Internet Files\Content.IE5\5MKADWNY\MC900383836[1].wmf"/>
          <p:cNvPicPr>
            <a:picLocks noChangeAspect="1" noChangeArrowheads="1"/>
          </p:cNvPicPr>
          <p:nvPr/>
        </p:nvPicPr>
        <p:blipFill rotWithShape="1">
          <a:blip r:embed="rId5">
            <a:extLst>
              <a:ext uri="{28A0092B-C50C-407E-A947-70E740481C1C}">
                <a14:useLocalDpi xmlns:a14="http://schemas.microsoft.com/office/drawing/2010/main" val="0"/>
              </a:ext>
            </a:extLst>
          </a:blip>
          <a:srcRect l="-17186" t="-17506" r="17186" b="7617"/>
          <a:stretch/>
        </p:blipFill>
        <p:spPr bwMode="auto">
          <a:xfrm>
            <a:off x="4150785" y="2475350"/>
            <a:ext cx="533626" cy="4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1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nvPr>
            </p:nvGraphicFramePr>
            <p:xfrm>
              <a:off x="325676" y="1709802"/>
              <a:ext cx="3979420" cy="2585720"/>
            </p:xfrm>
            <a:graphic>
              <a:graphicData uri="http://schemas.openxmlformats.org/drawingml/2006/table">
                <a:tbl>
                  <a:tblPr firstRow="1" bandRow="1">
                    <a:tableStyleId>{5C22544A-7EE6-4342-B048-85BDC9FD1C3A}</a:tableStyleId>
                  </a:tblPr>
                  <a:tblGrid>
                    <a:gridCol w="964502">
                      <a:extLst>
                        <a:ext uri="{9D8B030D-6E8A-4147-A177-3AD203B41FA5}">
                          <a16:colId xmlns:a16="http://schemas.microsoft.com/office/drawing/2014/main" val="20000"/>
                        </a:ext>
                      </a:extLst>
                    </a:gridCol>
                    <a:gridCol w="951978">
                      <a:extLst>
                        <a:ext uri="{9D8B030D-6E8A-4147-A177-3AD203B41FA5}">
                          <a16:colId xmlns:a16="http://schemas.microsoft.com/office/drawing/2014/main" val="20001"/>
                        </a:ext>
                      </a:extLst>
                    </a:gridCol>
                    <a:gridCol w="951979">
                      <a:extLst>
                        <a:ext uri="{9D8B030D-6E8A-4147-A177-3AD203B41FA5}">
                          <a16:colId xmlns:a16="http://schemas.microsoft.com/office/drawing/2014/main" val="20002"/>
                        </a:ext>
                      </a:extLst>
                    </a:gridCol>
                    <a:gridCol w="388306">
                      <a:extLst>
                        <a:ext uri="{9D8B030D-6E8A-4147-A177-3AD203B41FA5}">
                          <a16:colId xmlns:a16="http://schemas.microsoft.com/office/drawing/2014/main" val="20003"/>
                        </a:ext>
                      </a:extLst>
                    </a:gridCol>
                    <a:gridCol w="722655">
                      <a:extLst>
                        <a:ext uri="{9D8B030D-6E8A-4147-A177-3AD203B41FA5}">
                          <a16:colId xmlns:a16="http://schemas.microsoft.com/office/drawing/2014/main" val="20004"/>
                        </a:ext>
                      </a:extLst>
                    </a:gridCol>
                  </a:tblGrid>
                  <a:tr h="289560">
                    <a:tc>
                      <a:txBody>
                        <a:bodyPr/>
                        <a:lstStyle/>
                        <a:p>
                          <a:pPr algn="ctr"/>
                          <a:r>
                            <a:rPr lang="en-US" dirty="0"/>
                            <a:t>Name</a:t>
                          </a:r>
                        </a:p>
                      </a:txBody>
                      <a:tcPr/>
                    </a:tc>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Chen</a:t>
                          </a:r>
                        </a:p>
                      </a:txBody>
                      <a:tcPr/>
                    </a:tc>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Jones</a:t>
                          </a:r>
                        </a:p>
                      </a:txBody>
                      <a:tcPr/>
                    </a:tc>
                    <a:tc>
                      <a:txBody>
                        <a:bodyPr/>
                        <a:lstStyle/>
                        <a:p>
                          <a:pPr algn="ctr"/>
                          <a:r>
                            <a:rPr lang="en-US" dirty="0"/>
                            <a:t>M</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Smith</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Ross</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Lu</a:t>
                          </a:r>
                        </a:p>
                      </a:txBody>
                      <a:tcPr/>
                    </a:tc>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Shah</a:t>
                          </a:r>
                        </a:p>
                      </a:txBody>
                      <a:tcPr/>
                    </a:tc>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815638526"/>
                  </p:ext>
                </p:extLst>
              </p:nvPr>
            </p:nvGraphicFramePr>
            <p:xfrm>
              <a:off x="325676" y="1709802"/>
              <a:ext cx="3979420" cy="2585720"/>
            </p:xfrm>
            <a:graphic>
              <a:graphicData uri="http://schemas.openxmlformats.org/drawingml/2006/table">
                <a:tbl>
                  <a:tblPr firstRow="1" bandRow="1">
                    <a:tableStyleId>{5C22544A-7EE6-4342-B048-85BDC9FD1C3A}</a:tableStyleId>
                  </a:tblPr>
                  <a:tblGrid>
                    <a:gridCol w="964502"/>
                    <a:gridCol w="951978"/>
                    <a:gridCol w="951979"/>
                    <a:gridCol w="388306"/>
                    <a:gridCol w="722655"/>
                  </a:tblGrid>
                  <a:tr h="365760">
                    <a:tc>
                      <a:txBody>
                        <a:bodyPr/>
                        <a:lstStyle/>
                        <a:p>
                          <a:pPr algn="ctr"/>
                          <a:r>
                            <a:rPr lang="en-US" dirty="0" smtClean="0"/>
                            <a:t>Name</a:t>
                          </a:r>
                          <a:endParaRPr lang="en-US" dirty="0"/>
                        </a:p>
                      </a:txBody>
                      <a:tcPr/>
                    </a:tc>
                    <a:tc>
                      <a:txBody>
                        <a:bodyPr/>
                        <a:lstStyle/>
                        <a:p>
                          <a:pPr algn="ctr"/>
                          <a:r>
                            <a:rPr lang="en-US" dirty="0" smtClean="0"/>
                            <a:t>Sex</a:t>
                          </a:r>
                          <a:endParaRPr lang="en-US" dirty="0"/>
                        </a:p>
                      </a:txBody>
                      <a:tcPr/>
                    </a:tc>
                    <a:tc>
                      <a:txBody>
                        <a:bodyPr/>
                        <a:lstStyle/>
                        <a:p>
                          <a:pPr algn="ctr"/>
                          <a:r>
                            <a:rPr lang="en-US" dirty="0" smtClean="0"/>
                            <a:t>Blood</a:t>
                          </a:r>
                          <a:endParaRPr lang="en-US" dirty="0"/>
                        </a:p>
                      </a:txBody>
                      <a:tcPr/>
                    </a:tc>
                    <a:tc>
                      <a:txBody>
                        <a:bodyPr/>
                        <a:lstStyle/>
                        <a:p>
                          <a:endParaRPr lang="en-US"/>
                        </a:p>
                      </a:txBody>
                      <a:tcPr>
                        <a:blipFill rotWithShape="1">
                          <a:blip r:embed="rId3"/>
                          <a:stretch>
                            <a:fillRect l="-747619" t="-8333" r="-190476" b="-633333"/>
                          </a:stretch>
                        </a:blipFill>
                      </a:tcPr>
                    </a:tc>
                    <a:tc>
                      <a:txBody>
                        <a:bodyPr/>
                        <a:lstStyle/>
                        <a:p>
                          <a:pPr algn="ctr"/>
                          <a:r>
                            <a:rPr lang="en-US" dirty="0" smtClean="0"/>
                            <a:t>HIV?</a:t>
                          </a:r>
                          <a:endParaRPr lang="en-US" dirty="0"/>
                        </a:p>
                      </a:txBody>
                      <a:tcPr/>
                    </a:tc>
                  </a:tr>
                  <a:tr h="365760">
                    <a:tc>
                      <a:txBody>
                        <a:bodyPr/>
                        <a:lstStyle/>
                        <a:p>
                          <a:pPr algn="ctr"/>
                          <a:r>
                            <a:rPr lang="en-US" dirty="0" smtClean="0"/>
                            <a:t>Chen</a:t>
                          </a:r>
                          <a:endParaRPr lang="en-US" dirty="0"/>
                        </a:p>
                      </a:txBody>
                      <a:tcPr/>
                    </a:tc>
                    <a:tc>
                      <a:txBody>
                        <a:bodyPr/>
                        <a:lstStyle/>
                        <a:p>
                          <a:pPr algn="ctr"/>
                          <a:r>
                            <a:rPr lang="en-US" dirty="0" smtClean="0"/>
                            <a:t>F</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3"/>
                          <a:stretch>
                            <a:fillRect l="-747619" t="-108333" r="-190476" b="-533333"/>
                          </a:stretch>
                        </a:blipFill>
                      </a:tcPr>
                    </a:tc>
                    <a:tc>
                      <a:txBody>
                        <a:bodyPr/>
                        <a:lstStyle/>
                        <a:p>
                          <a:pPr algn="ctr"/>
                          <a:r>
                            <a:rPr lang="en-US" dirty="0" smtClean="0"/>
                            <a:t>Y</a:t>
                          </a:r>
                          <a:endParaRPr lang="en-US" dirty="0"/>
                        </a:p>
                      </a:txBody>
                      <a:tcPr/>
                    </a:tc>
                  </a:tr>
                  <a:tr h="370840">
                    <a:tc>
                      <a:txBody>
                        <a:bodyPr/>
                        <a:lstStyle/>
                        <a:p>
                          <a:pPr algn="ctr"/>
                          <a:r>
                            <a:rPr lang="en-US" dirty="0" smtClean="0"/>
                            <a:t>Jones</a:t>
                          </a:r>
                          <a:endParaRPr lang="en-US" dirty="0"/>
                        </a:p>
                      </a:txBody>
                      <a:tcPr/>
                    </a:tc>
                    <a:tc>
                      <a:txBody>
                        <a:bodyPr/>
                        <a:lstStyle/>
                        <a:p>
                          <a:pPr algn="ctr"/>
                          <a:r>
                            <a:rPr lang="en-US" dirty="0" smtClean="0"/>
                            <a:t>M</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3"/>
                          <a:stretch>
                            <a:fillRect l="-747619" t="-204918" r="-190476" b="-424590"/>
                          </a:stretch>
                        </a:blipFill>
                      </a:tcPr>
                    </a:tc>
                    <a:tc>
                      <a:txBody>
                        <a:bodyPr/>
                        <a:lstStyle/>
                        <a:p>
                          <a:pPr algn="ctr"/>
                          <a:r>
                            <a:rPr lang="en-US" dirty="0" smtClean="0"/>
                            <a:t>N</a:t>
                          </a:r>
                          <a:endParaRPr lang="en-US" dirty="0"/>
                        </a:p>
                      </a:txBody>
                      <a:tcPr/>
                    </a:tc>
                  </a:tr>
                  <a:tr h="370840">
                    <a:tc>
                      <a:txBody>
                        <a:bodyPr/>
                        <a:lstStyle/>
                        <a:p>
                          <a:pPr algn="ctr"/>
                          <a:r>
                            <a:rPr lang="en-US" dirty="0" smtClean="0"/>
                            <a:t>Smith</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3"/>
                          <a:stretch>
                            <a:fillRect l="-747619" t="-304918" r="-190476" b="-324590"/>
                          </a:stretch>
                        </a:blipFill>
                      </a:tcPr>
                    </a:tc>
                    <a:tc>
                      <a:txBody>
                        <a:bodyPr/>
                        <a:lstStyle/>
                        <a:p>
                          <a:pPr algn="ctr"/>
                          <a:r>
                            <a:rPr lang="en-US" dirty="0" smtClean="0"/>
                            <a:t>N</a:t>
                          </a:r>
                          <a:endParaRPr lang="en-US" dirty="0"/>
                        </a:p>
                      </a:txBody>
                      <a:tcPr/>
                    </a:tc>
                  </a:tr>
                  <a:tr h="370840">
                    <a:tc>
                      <a:txBody>
                        <a:bodyPr/>
                        <a:lstStyle/>
                        <a:p>
                          <a:pPr algn="ctr"/>
                          <a:r>
                            <a:rPr lang="en-US" dirty="0" smtClean="0"/>
                            <a:t>Ross</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3"/>
                          <a:stretch>
                            <a:fillRect l="-747619" t="-404918" r="-190476" b="-224590"/>
                          </a:stretch>
                        </a:blipFill>
                      </a:tcPr>
                    </a:tc>
                    <a:tc>
                      <a:txBody>
                        <a:bodyPr/>
                        <a:lstStyle/>
                        <a:p>
                          <a:pPr algn="ctr"/>
                          <a:r>
                            <a:rPr lang="en-US" dirty="0" smtClean="0"/>
                            <a:t>Y</a:t>
                          </a:r>
                          <a:endParaRPr lang="en-US" dirty="0"/>
                        </a:p>
                      </a:txBody>
                      <a:tcPr/>
                    </a:tc>
                  </a:tr>
                  <a:tr h="370840">
                    <a:tc>
                      <a:txBody>
                        <a:bodyPr/>
                        <a:lstStyle/>
                        <a:p>
                          <a:pPr algn="ctr"/>
                          <a:r>
                            <a:rPr lang="en-US" dirty="0" smtClean="0"/>
                            <a:t>Lu</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3"/>
                          <a:stretch>
                            <a:fillRect l="-747619" t="-504918" r="-190476" b="-124590"/>
                          </a:stretch>
                        </a:blipFill>
                      </a:tcPr>
                    </a:tc>
                    <a:tc>
                      <a:txBody>
                        <a:bodyPr/>
                        <a:lstStyle/>
                        <a:p>
                          <a:pPr algn="ctr"/>
                          <a:r>
                            <a:rPr lang="en-US" dirty="0" smtClean="0"/>
                            <a:t>N</a:t>
                          </a:r>
                          <a:endParaRPr lang="en-US" dirty="0"/>
                        </a:p>
                      </a:txBody>
                      <a:tcPr/>
                    </a:tc>
                  </a:tr>
                  <a:tr h="370840">
                    <a:tc>
                      <a:txBody>
                        <a:bodyPr/>
                        <a:lstStyle/>
                        <a:p>
                          <a:pPr algn="ctr"/>
                          <a:r>
                            <a:rPr lang="en-US" dirty="0" smtClean="0"/>
                            <a:t>Shah</a:t>
                          </a:r>
                          <a:endParaRPr lang="en-US" dirty="0"/>
                        </a:p>
                      </a:txBody>
                      <a:tcPr/>
                    </a:tc>
                    <a:tc>
                      <a:txBody>
                        <a:bodyPr/>
                        <a:lstStyle/>
                        <a:p>
                          <a:pPr algn="ctr"/>
                          <a:r>
                            <a:rPr lang="en-US" dirty="0" smtClean="0"/>
                            <a:t>M</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3"/>
                          <a:stretch>
                            <a:fillRect l="-747619" t="-604918" r="-190476" b="-24590"/>
                          </a:stretch>
                        </a:blipFill>
                      </a:tcPr>
                    </a:tc>
                    <a:tc>
                      <a:txBody>
                        <a:bodyPr/>
                        <a:lstStyle/>
                        <a:p>
                          <a:pPr algn="ctr"/>
                          <a:r>
                            <a:rPr lang="en-US" dirty="0" smtClean="0"/>
                            <a:t>Y</a:t>
                          </a:r>
                          <a:endParaRPr lang="en-US" dirty="0"/>
                        </a:p>
                      </a:txBody>
                      <a:tcPr/>
                    </a:tc>
                  </a:tr>
                </a:tbl>
              </a:graphicData>
            </a:graphic>
          </p:graphicFrame>
        </mc:Fallback>
      </mc:AlternateContent>
      <p:sp>
        <p:nvSpPr>
          <p:cNvPr id="5" name="Title 4"/>
          <p:cNvSpPr>
            <a:spLocks noGrp="1"/>
          </p:cNvSpPr>
          <p:nvPr>
            <p:ph type="title"/>
          </p:nvPr>
        </p:nvSpPr>
        <p:spPr/>
        <p:txBody>
          <a:bodyPr>
            <a:normAutofit fontScale="90000"/>
          </a:bodyPr>
          <a:lstStyle/>
          <a:p>
            <a:pPr algn="l"/>
            <a:r>
              <a:rPr lang="en-US" dirty="0"/>
              <a:t>Approach 2: Anonymize the Data</a:t>
            </a:r>
          </a:p>
        </p:txBody>
      </p:sp>
      <p:sp>
        <p:nvSpPr>
          <p:cNvPr id="10" name="TextBox 9"/>
          <p:cNvSpPr txBox="1"/>
          <p:nvPr/>
        </p:nvSpPr>
        <p:spPr>
          <a:xfrm>
            <a:off x="4896969" y="4789043"/>
            <a:ext cx="4194130" cy="461665"/>
          </a:xfrm>
          <a:prstGeom prst="rect">
            <a:avLst/>
          </a:prstGeom>
          <a:noFill/>
        </p:spPr>
        <p:txBody>
          <a:bodyPr wrap="square" rtlCol="0">
            <a:spAutoFit/>
          </a:bodyPr>
          <a:lstStyle/>
          <a:p>
            <a:r>
              <a:rPr lang="en-US" sz="2400" dirty="0">
                <a:latin typeface="BentonSans"/>
                <a:cs typeface="BentonSans"/>
              </a:rPr>
              <a:t>“re-identification” often easy</a:t>
            </a:r>
          </a:p>
        </p:txBody>
      </p:sp>
      <p:pic>
        <p:nvPicPr>
          <p:cNvPr id="11" name="Picture 2" descr="C:\Users\Salil\Desktop\active2\my talks\privacy\sweene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367" y="1600200"/>
            <a:ext cx="3969334" cy="27713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375756" y="4387334"/>
            <a:ext cx="1517723" cy="369332"/>
          </a:xfrm>
          <a:prstGeom prst="rect">
            <a:avLst/>
          </a:prstGeom>
          <a:noFill/>
        </p:spPr>
        <p:txBody>
          <a:bodyPr wrap="none" rtlCol="0">
            <a:spAutoFit/>
          </a:bodyPr>
          <a:lstStyle/>
          <a:p>
            <a:r>
              <a:rPr lang="en-US" dirty="0"/>
              <a:t>[Sweeney `97]</a:t>
            </a:r>
          </a:p>
        </p:txBody>
      </p:sp>
      <p:cxnSp>
        <p:nvCxnSpPr>
          <p:cNvPr id="13" name="Straight Connector 12"/>
          <p:cNvCxnSpPr/>
          <p:nvPr/>
        </p:nvCxnSpPr>
        <p:spPr>
          <a:xfrm>
            <a:off x="413360" y="1530372"/>
            <a:ext cx="839242" cy="2953946"/>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413360" y="1530372"/>
            <a:ext cx="839242" cy="2969696"/>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11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a:spLocks noGrp="1"/>
          </p:cNvSpPr>
          <p:nvPr>
            <p:ph type="title"/>
          </p:nvPr>
        </p:nvSpPr>
        <p:spPr>
          <a:xfrm>
            <a:off x="914400" y="884199"/>
            <a:ext cx="8229600" cy="944562"/>
          </a:xfrm>
        </p:spPr>
        <p:txBody>
          <a:bodyPr>
            <a:normAutofit fontScale="90000"/>
          </a:bodyPr>
          <a:lstStyle/>
          <a:p>
            <a:pPr algn="l"/>
            <a:r>
              <a:rPr lang="en-US" sz="4400" dirty="0"/>
              <a:t>Approach 3: Mediate Access</a:t>
            </a:r>
            <a:br>
              <a:rPr lang="en-US" sz="4400" dirty="0"/>
            </a:br>
            <a:endParaRPr lang="en-US" sz="2000" dirty="0"/>
          </a:p>
        </p:txBody>
      </p:sp>
      <p:sp>
        <p:nvSpPr>
          <p:cNvPr id="6" name="Text Box 44"/>
          <p:cNvSpPr txBox="1">
            <a:spLocks noChangeArrowheads="1"/>
          </p:cNvSpPr>
          <p:nvPr/>
        </p:nvSpPr>
        <p:spPr bwMode="auto">
          <a:xfrm>
            <a:off x="4395297" y="1630708"/>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7" name="Rectangle 6"/>
          <p:cNvSpPr/>
          <p:nvPr/>
        </p:nvSpPr>
        <p:spPr>
          <a:xfrm>
            <a:off x="4572000" y="2215950"/>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42"/>
          <p:cNvSpPr>
            <a:spLocks noChangeShapeType="1"/>
          </p:cNvSpPr>
          <p:nvPr/>
        </p:nvSpPr>
        <p:spPr bwMode="auto">
          <a:xfrm flipV="1">
            <a:off x="3910527" y="3064330"/>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9" name="Line 43"/>
          <p:cNvSpPr>
            <a:spLocks noChangeShapeType="1"/>
          </p:cNvSpPr>
          <p:nvPr/>
        </p:nvSpPr>
        <p:spPr bwMode="auto">
          <a:xfrm>
            <a:off x="5715000" y="238194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10" name="Text Box 44"/>
          <p:cNvSpPr txBox="1">
            <a:spLocks noChangeArrowheads="1"/>
          </p:cNvSpPr>
          <p:nvPr/>
        </p:nvSpPr>
        <p:spPr bwMode="auto">
          <a:xfrm>
            <a:off x="4885467" y="2741164"/>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11" name="Line 43"/>
          <p:cNvSpPr>
            <a:spLocks noChangeShapeType="1"/>
          </p:cNvSpPr>
          <p:nvPr/>
        </p:nvSpPr>
        <p:spPr bwMode="auto">
          <a:xfrm>
            <a:off x="5715000" y="2666453"/>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12" name="Text Box 26"/>
          <p:cNvSpPr txBox="1">
            <a:spLocks noChangeArrowheads="1"/>
          </p:cNvSpPr>
          <p:nvPr/>
        </p:nvSpPr>
        <p:spPr bwMode="auto">
          <a:xfrm>
            <a:off x="4415466" y="4121022"/>
            <a:ext cx="1354858" cy="830997"/>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trusted</a:t>
            </a:r>
          </a:p>
          <a:p>
            <a:pPr algn="ctr"/>
            <a:r>
              <a:rPr lang="en-US" sz="2400" dirty="0">
                <a:latin typeface="BentonSans"/>
                <a:cs typeface="BentonSans"/>
              </a:rPr>
              <a:t>“curator”</a:t>
            </a:r>
            <a:endParaRPr lang="en-US" sz="2400" baseline="30000" dirty="0">
              <a:latin typeface="BentonSans"/>
              <a:cs typeface="BentonSans"/>
            </a:endParaRPr>
          </a:p>
        </p:txBody>
      </p:sp>
      <p:sp>
        <p:nvSpPr>
          <p:cNvPr id="13" name="TextBox 12"/>
          <p:cNvSpPr txBox="1"/>
          <p:nvPr/>
        </p:nvSpPr>
        <p:spPr>
          <a:xfrm>
            <a:off x="5919273" y="2045663"/>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14" name="TextBox 13"/>
          <p:cNvSpPr txBox="1"/>
          <p:nvPr/>
        </p:nvSpPr>
        <p:spPr>
          <a:xfrm>
            <a:off x="5943600" y="2344776"/>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15" name="Line 43"/>
          <p:cNvSpPr>
            <a:spLocks noChangeShapeType="1"/>
          </p:cNvSpPr>
          <p:nvPr/>
        </p:nvSpPr>
        <p:spPr bwMode="auto">
          <a:xfrm>
            <a:off x="5715000" y="2943409"/>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16" name="Line 43"/>
          <p:cNvSpPr>
            <a:spLocks noChangeShapeType="1"/>
          </p:cNvSpPr>
          <p:nvPr/>
        </p:nvSpPr>
        <p:spPr bwMode="auto">
          <a:xfrm>
            <a:off x="5715000" y="3244797"/>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17" name="TextBox 16"/>
          <p:cNvSpPr txBox="1"/>
          <p:nvPr/>
        </p:nvSpPr>
        <p:spPr>
          <a:xfrm>
            <a:off x="5919273" y="2607130"/>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18" name="TextBox 17"/>
          <p:cNvSpPr txBox="1"/>
          <p:nvPr/>
        </p:nvSpPr>
        <p:spPr>
          <a:xfrm>
            <a:off x="5939277" y="2906243"/>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19" name="Line 43"/>
          <p:cNvSpPr>
            <a:spLocks noChangeShapeType="1"/>
          </p:cNvSpPr>
          <p:nvPr/>
        </p:nvSpPr>
        <p:spPr bwMode="auto">
          <a:xfrm>
            <a:off x="5715000" y="352494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20" name="Line 43"/>
          <p:cNvSpPr>
            <a:spLocks noChangeShapeType="1"/>
          </p:cNvSpPr>
          <p:nvPr/>
        </p:nvSpPr>
        <p:spPr bwMode="auto">
          <a:xfrm>
            <a:off x="5715000" y="3826330"/>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21" name="TextBox 20"/>
          <p:cNvSpPr txBox="1"/>
          <p:nvPr/>
        </p:nvSpPr>
        <p:spPr>
          <a:xfrm>
            <a:off x="5929041" y="3188663"/>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22" name="TextBox 21"/>
          <p:cNvSpPr txBox="1"/>
          <p:nvPr/>
        </p:nvSpPr>
        <p:spPr>
          <a:xfrm>
            <a:off x="5939277" y="3487776"/>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sp>
        <p:nvSpPr>
          <p:cNvPr id="23" name="Text Box 26"/>
          <p:cNvSpPr txBox="1">
            <a:spLocks noChangeArrowheads="1"/>
          </p:cNvSpPr>
          <p:nvPr/>
        </p:nvSpPr>
        <p:spPr bwMode="auto">
          <a:xfrm>
            <a:off x="6683970" y="4001560"/>
            <a:ext cx="207903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data analysts</a:t>
            </a:r>
            <a:endParaRPr lang="en-US" sz="2400" baseline="30000" dirty="0">
              <a:latin typeface="BentonSans"/>
              <a:cs typeface="BentonSans"/>
            </a:endParaRPr>
          </a:p>
        </p:txBody>
      </p:sp>
      <p:cxnSp>
        <p:nvCxnSpPr>
          <p:cNvPr id="24" name="Straight Connector 23"/>
          <p:cNvCxnSpPr/>
          <p:nvPr/>
        </p:nvCxnSpPr>
        <p:spPr>
          <a:xfrm>
            <a:off x="6098472" y="3879812"/>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5" name="Picture 3" descr="C:\Users\salilv\AppData\Local\Microsoft\Windows\Temporary Internet Files\Content.IE5\T5QY89YH\MC90005673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551" y="1978074"/>
            <a:ext cx="1276690" cy="10881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alilv\AppData\Local\Microsoft\Windows\Temporary Internet Files\Content.IE5\AZQEMEKK\MC9003888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83957" y="2132675"/>
            <a:ext cx="1031443" cy="1827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alilv\AppData\Local\Microsoft\Windows\Temporary Internet Files\Content.IE5\PY5B4OXN\MC9002380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7286" y="3103751"/>
            <a:ext cx="1286671" cy="99384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0" y="2946428"/>
            <a:ext cx="338554" cy="369332"/>
          </a:xfrm>
          <a:prstGeom prst="rect">
            <a:avLst/>
          </a:prstGeom>
          <a:noFill/>
        </p:spPr>
        <p:txBody>
          <a:bodyPr wrap="none" rtlCol="0">
            <a:spAutoFit/>
          </a:bodyPr>
          <a:lstStyle/>
          <a:p>
            <a:endParaRPr lang="en-US" dirty="0">
              <a:latin typeface="BentonSans"/>
              <a:cs typeface="BentonSans"/>
            </a:endParaRPr>
          </a:p>
        </p:txBody>
      </p:sp>
      <p:sp>
        <p:nvSpPr>
          <p:cNvPr id="29" name="TextBox 28"/>
          <p:cNvSpPr txBox="1"/>
          <p:nvPr/>
        </p:nvSpPr>
        <p:spPr>
          <a:xfrm>
            <a:off x="3348704" y="4893594"/>
            <a:ext cx="2446592" cy="584775"/>
          </a:xfrm>
          <a:prstGeom prst="rect">
            <a:avLst/>
          </a:prstGeom>
          <a:noFill/>
        </p:spPr>
        <p:txBody>
          <a:bodyPr wrap="square" rtlCol="0">
            <a:spAutoFit/>
          </a:bodyPr>
          <a:lstStyle/>
          <a:p>
            <a:r>
              <a:rPr lang="en-US" sz="3200" b="1" dirty="0">
                <a:solidFill>
                  <a:schemeClr val="accent6">
                    <a:lumMod val="50000"/>
                  </a:schemeClr>
                </a:solidFill>
                <a:latin typeface="BentonSans"/>
                <a:cs typeface="BentonSans"/>
              </a:rPr>
              <a:t>Problems?</a:t>
            </a: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nvPr>
            </p:nvGraphicFramePr>
            <p:xfrm>
              <a:off x="87052" y="1782660"/>
              <a:ext cx="3979420" cy="2585720"/>
            </p:xfrm>
            <a:graphic>
              <a:graphicData uri="http://schemas.openxmlformats.org/drawingml/2006/table">
                <a:tbl>
                  <a:tblPr firstRow="1" bandRow="1">
                    <a:tableStyleId>{5C22544A-7EE6-4342-B048-85BDC9FD1C3A}</a:tableStyleId>
                  </a:tblPr>
                  <a:tblGrid>
                    <a:gridCol w="964502">
                      <a:extLst>
                        <a:ext uri="{9D8B030D-6E8A-4147-A177-3AD203B41FA5}">
                          <a16:colId xmlns:a16="http://schemas.microsoft.com/office/drawing/2014/main" val="20000"/>
                        </a:ext>
                      </a:extLst>
                    </a:gridCol>
                    <a:gridCol w="951978">
                      <a:extLst>
                        <a:ext uri="{9D8B030D-6E8A-4147-A177-3AD203B41FA5}">
                          <a16:colId xmlns:a16="http://schemas.microsoft.com/office/drawing/2014/main" val="20001"/>
                        </a:ext>
                      </a:extLst>
                    </a:gridCol>
                    <a:gridCol w="951979">
                      <a:extLst>
                        <a:ext uri="{9D8B030D-6E8A-4147-A177-3AD203B41FA5}">
                          <a16:colId xmlns:a16="http://schemas.microsoft.com/office/drawing/2014/main" val="20002"/>
                        </a:ext>
                      </a:extLst>
                    </a:gridCol>
                    <a:gridCol w="388306">
                      <a:extLst>
                        <a:ext uri="{9D8B030D-6E8A-4147-A177-3AD203B41FA5}">
                          <a16:colId xmlns:a16="http://schemas.microsoft.com/office/drawing/2014/main" val="20003"/>
                        </a:ext>
                      </a:extLst>
                    </a:gridCol>
                    <a:gridCol w="722655">
                      <a:extLst>
                        <a:ext uri="{9D8B030D-6E8A-4147-A177-3AD203B41FA5}">
                          <a16:colId xmlns:a16="http://schemas.microsoft.com/office/drawing/2014/main" val="20004"/>
                        </a:ext>
                      </a:extLst>
                    </a:gridCol>
                  </a:tblGrid>
                  <a:tr h="289560">
                    <a:tc>
                      <a:txBody>
                        <a:bodyPr/>
                        <a:lstStyle/>
                        <a:p>
                          <a:pPr algn="ctr"/>
                          <a:r>
                            <a:rPr lang="en-US" dirty="0"/>
                            <a:t>Name</a:t>
                          </a:r>
                        </a:p>
                      </a:txBody>
                      <a:tcPr/>
                    </a:tc>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Chen</a:t>
                          </a:r>
                        </a:p>
                      </a:txBody>
                      <a:tcPr/>
                    </a:tc>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Jones</a:t>
                          </a:r>
                        </a:p>
                      </a:txBody>
                      <a:tcPr/>
                    </a:tc>
                    <a:tc>
                      <a:txBody>
                        <a:bodyPr/>
                        <a:lstStyle/>
                        <a:p>
                          <a:pPr algn="ctr"/>
                          <a:r>
                            <a:rPr lang="en-US" dirty="0"/>
                            <a:t>M</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Smith</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Ross</a:t>
                          </a:r>
                        </a:p>
                      </a:txBody>
                      <a:tcPr/>
                    </a:tc>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Lu</a:t>
                          </a:r>
                        </a:p>
                      </a:txBody>
                      <a:tcPr/>
                    </a:tc>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Shah</a:t>
                          </a:r>
                        </a:p>
                      </a:txBody>
                      <a:tcPr/>
                    </a:tc>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1232379070"/>
                  </p:ext>
                </p:extLst>
              </p:nvPr>
            </p:nvGraphicFramePr>
            <p:xfrm>
              <a:off x="87052" y="1782660"/>
              <a:ext cx="3979420" cy="2585720"/>
            </p:xfrm>
            <a:graphic>
              <a:graphicData uri="http://schemas.openxmlformats.org/drawingml/2006/table">
                <a:tbl>
                  <a:tblPr firstRow="1" bandRow="1">
                    <a:tableStyleId>{5C22544A-7EE6-4342-B048-85BDC9FD1C3A}</a:tableStyleId>
                  </a:tblPr>
                  <a:tblGrid>
                    <a:gridCol w="964502"/>
                    <a:gridCol w="951978"/>
                    <a:gridCol w="951979"/>
                    <a:gridCol w="388306"/>
                    <a:gridCol w="722655"/>
                  </a:tblGrid>
                  <a:tr h="365760">
                    <a:tc>
                      <a:txBody>
                        <a:bodyPr/>
                        <a:lstStyle/>
                        <a:p>
                          <a:pPr algn="ctr"/>
                          <a:r>
                            <a:rPr lang="en-US" dirty="0" smtClean="0"/>
                            <a:t>Name</a:t>
                          </a:r>
                          <a:endParaRPr lang="en-US" dirty="0"/>
                        </a:p>
                      </a:txBody>
                      <a:tcPr/>
                    </a:tc>
                    <a:tc>
                      <a:txBody>
                        <a:bodyPr/>
                        <a:lstStyle/>
                        <a:p>
                          <a:pPr algn="ctr"/>
                          <a:r>
                            <a:rPr lang="en-US" dirty="0" smtClean="0"/>
                            <a:t>Sex</a:t>
                          </a:r>
                          <a:endParaRPr lang="en-US" dirty="0"/>
                        </a:p>
                      </a:txBody>
                      <a:tcPr/>
                    </a:tc>
                    <a:tc>
                      <a:txBody>
                        <a:bodyPr/>
                        <a:lstStyle/>
                        <a:p>
                          <a:pPr algn="ctr"/>
                          <a:r>
                            <a:rPr lang="en-US" dirty="0" smtClean="0"/>
                            <a:t>Blood</a:t>
                          </a:r>
                          <a:endParaRPr lang="en-US" dirty="0"/>
                        </a:p>
                      </a:txBody>
                      <a:tcPr/>
                    </a:tc>
                    <a:tc>
                      <a:txBody>
                        <a:bodyPr/>
                        <a:lstStyle/>
                        <a:p>
                          <a:endParaRPr lang="en-US"/>
                        </a:p>
                      </a:txBody>
                      <a:tcPr>
                        <a:blipFill rotWithShape="1">
                          <a:blip r:embed="rId5"/>
                          <a:stretch>
                            <a:fillRect l="-747619" t="-8333" r="-190476" b="-633333"/>
                          </a:stretch>
                        </a:blipFill>
                      </a:tcPr>
                    </a:tc>
                    <a:tc>
                      <a:txBody>
                        <a:bodyPr/>
                        <a:lstStyle/>
                        <a:p>
                          <a:pPr algn="ctr"/>
                          <a:r>
                            <a:rPr lang="en-US" dirty="0" smtClean="0"/>
                            <a:t>HIV?</a:t>
                          </a:r>
                          <a:endParaRPr lang="en-US" dirty="0"/>
                        </a:p>
                      </a:txBody>
                      <a:tcPr/>
                    </a:tc>
                  </a:tr>
                  <a:tr h="365760">
                    <a:tc>
                      <a:txBody>
                        <a:bodyPr/>
                        <a:lstStyle/>
                        <a:p>
                          <a:pPr algn="ctr"/>
                          <a:r>
                            <a:rPr lang="en-US" dirty="0" smtClean="0"/>
                            <a:t>Chen</a:t>
                          </a:r>
                          <a:endParaRPr lang="en-US" dirty="0"/>
                        </a:p>
                      </a:txBody>
                      <a:tcPr/>
                    </a:tc>
                    <a:tc>
                      <a:txBody>
                        <a:bodyPr/>
                        <a:lstStyle/>
                        <a:p>
                          <a:pPr algn="ctr"/>
                          <a:r>
                            <a:rPr lang="en-US" dirty="0" smtClean="0"/>
                            <a:t>F</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5"/>
                          <a:stretch>
                            <a:fillRect l="-747619" t="-108333" r="-190476" b="-533333"/>
                          </a:stretch>
                        </a:blipFill>
                      </a:tcPr>
                    </a:tc>
                    <a:tc>
                      <a:txBody>
                        <a:bodyPr/>
                        <a:lstStyle/>
                        <a:p>
                          <a:pPr algn="ctr"/>
                          <a:r>
                            <a:rPr lang="en-US" dirty="0" smtClean="0"/>
                            <a:t>Y</a:t>
                          </a:r>
                          <a:endParaRPr lang="en-US" dirty="0"/>
                        </a:p>
                      </a:txBody>
                      <a:tcPr/>
                    </a:tc>
                  </a:tr>
                  <a:tr h="370840">
                    <a:tc>
                      <a:txBody>
                        <a:bodyPr/>
                        <a:lstStyle/>
                        <a:p>
                          <a:pPr algn="ctr"/>
                          <a:r>
                            <a:rPr lang="en-US" dirty="0" smtClean="0"/>
                            <a:t>Jones</a:t>
                          </a:r>
                          <a:endParaRPr lang="en-US" dirty="0"/>
                        </a:p>
                      </a:txBody>
                      <a:tcPr/>
                    </a:tc>
                    <a:tc>
                      <a:txBody>
                        <a:bodyPr/>
                        <a:lstStyle/>
                        <a:p>
                          <a:pPr algn="ctr"/>
                          <a:r>
                            <a:rPr lang="en-US" dirty="0" smtClean="0"/>
                            <a:t>M</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5"/>
                          <a:stretch>
                            <a:fillRect l="-747619" t="-204918" r="-190476" b="-424590"/>
                          </a:stretch>
                        </a:blipFill>
                      </a:tcPr>
                    </a:tc>
                    <a:tc>
                      <a:txBody>
                        <a:bodyPr/>
                        <a:lstStyle/>
                        <a:p>
                          <a:pPr algn="ctr"/>
                          <a:r>
                            <a:rPr lang="en-US" dirty="0" smtClean="0"/>
                            <a:t>N</a:t>
                          </a:r>
                          <a:endParaRPr lang="en-US" dirty="0"/>
                        </a:p>
                      </a:txBody>
                      <a:tcPr/>
                    </a:tc>
                  </a:tr>
                  <a:tr h="370840">
                    <a:tc>
                      <a:txBody>
                        <a:bodyPr/>
                        <a:lstStyle/>
                        <a:p>
                          <a:pPr algn="ctr"/>
                          <a:r>
                            <a:rPr lang="en-US" dirty="0" smtClean="0"/>
                            <a:t>Smith</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5"/>
                          <a:stretch>
                            <a:fillRect l="-747619" t="-304918" r="-190476" b="-324590"/>
                          </a:stretch>
                        </a:blipFill>
                      </a:tcPr>
                    </a:tc>
                    <a:tc>
                      <a:txBody>
                        <a:bodyPr/>
                        <a:lstStyle/>
                        <a:p>
                          <a:pPr algn="ctr"/>
                          <a:r>
                            <a:rPr lang="en-US" dirty="0" smtClean="0"/>
                            <a:t>N</a:t>
                          </a:r>
                          <a:endParaRPr lang="en-US" dirty="0"/>
                        </a:p>
                      </a:txBody>
                      <a:tcPr/>
                    </a:tc>
                  </a:tr>
                  <a:tr h="370840">
                    <a:tc>
                      <a:txBody>
                        <a:bodyPr/>
                        <a:lstStyle/>
                        <a:p>
                          <a:pPr algn="ctr"/>
                          <a:r>
                            <a:rPr lang="en-US" dirty="0" smtClean="0"/>
                            <a:t>Ross</a:t>
                          </a:r>
                          <a:endParaRPr lang="en-US" dirty="0"/>
                        </a:p>
                      </a:txBody>
                      <a:tcPr/>
                    </a:tc>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5"/>
                          <a:stretch>
                            <a:fillRect l="-747619" t="-404918" r="-190476" b="-224590"/>
                          </a:stretch>
                        </a:blipFill>
                      </a:tcPr>
                    </a:tc>
                    <a:tc>
                      <a:txBody>
                        <a:bodyPr/>
                        <a:lstStyle/>
                        <a:p>
                          <a:pPr algn="ctr"/>
                          <a:r>
                            <a:rPr lang="en-US" dirty="0" smtClean="0"/>
                            <a:t>Y</a:t>
                          </a:r>
                          <a:endParaRPr lang="en-US" dirty="0"/>
                        </a:p>
                      </a:txBody>
                      <a:tcPr/>
                    </a:tc>
                  </a:tr>
                  <a:tr h="370840">
                    <a:tc>
                      <a:txBody>
                        <a:bodyPr/>
                        <a:lstStyle/>
                        <a:p>
                          <a:pPr algn="ctr"/>
                          <a:r>
                            <a:rPr lang="en-US" dirty="0" smtClean="0"/>
                            <a:t>Lu</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5"/>
                          <a:stretch>
                            <a:fillRect l="-747619" t="-504918" r="-190476" b="-124590"/>
                          </a:stretch>
                        </a:blipFill>
                      </a:tcPr>
                    </a:tc>
                    <a:tc>
                      <a:txBody>
                        <a:bodyPr/>
                        <a:lstStyle/>
                        <a:p>
                          <a:pPr algn="ctr"/>
                          <a:r>
                            <a:rPr lang="en-US" dirty="0" smtClean="0"/>
                            <a:t>N</a:t>
                          </a:r>
                          <a:endParaRPr lang="en-US" dirty="0"/>
                        </a:p>
                      </a:txBody>
                      <a:tcPr/>
                    </a:tc>
                  </a:tr>
                  <a:tr h="370840">
                    <a:tc>
                      <a:txBody>
                        <a:bodyPr/>
                        <a:lstStyle/>
                        <a:p>
                          <a:pPr algn="ctr"/>
                          <a:r>
                            <a:rPr lang="en-US" dirty="0" smtClean="0"/>
                            <a:t>Shah</a:t>
                          </a:r>
                          <a:endParaRPr lang="en-US" dirty="0"/>
                        </a:p>
                      </a:txBody>
                      <a:tcPr/>
                    </a:tc>
                    <a:tc>
                      <a:txBody>
                        <a:bodyPr/>
                        <a:lstStyle/>
                        <a:p>
                          <a:pPr algn="ctr"/>
                          <a:r>
                            <a:rPr lang="en-US" dirty="0" smtClean="0"/>
                            <a:t>M</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5"/>
                          <a:stretch>
                            <a:fillRect l="-747619" t="-604918" r="-190476" b="-24590"/>
                          </a:stretch>
                        </a:blipFill>
                      </a:tcPr>
                    </a:tc>
                    <a:tc>
                      <a:txBody>
                        <a:bodyPr/>
                        <a:lstStyle/>
                        <a:p>
                          <a:pPr algn="ctr"/>
                          <a:r>
                            <a:rPr lang="en-US" dirty="0" smtClean="0"/>
                            <a:t>Y</a:t>
                          </a:r>
                          <a:endParaRPr lang="en-US" dirty="0"/>
                        </a:p>
                      </a:txBody>
                      <a:tcPr/>
                    </a:tc>
                  </a:tr>
                </a:tbl>
              </a:graphicData>
            </a:graphic>
          </p:graphicFrame>
        </mc:Fallback>
      </mc:AlternateContent>
      <p:sp>
        <p:nvSpPr>
          <p:cNvPr id="30" name="TextBox 29"/>
          <p:cNvSpPr txBox="1"/>
          <p:nvPr/>
        </p:nvSpPr>
        <p:spPr>
          <a:xfrm>
            <a:off x="169277" y="5378722"/>
            <a:ext cx="8666557" cy="830997"/>
          </a:xfrm>
          <a:prstGeom prst="rect">
            <a:avLst/>
          </a:prstGeom>
          <a:noFill/>
        </p:spPr>
        <p:txBody>
          <a:bodyPr wrap="square" rtlCol="0">
            <a:spAutoFit/>
          </a:bodyPr>
          <a:lstStyle/>
          <a:p>
            <a:r>
              <a:rPr lang="en-US" sz="2400" dirty="0">
                <a:latin typeface="BentonSans"/>
                <a:cs typeface="BentonSans"/>
              </a:rPr>
              <a:t>Even simple “aggregate” statistics can reveal individual info. </a:t>
            </a:r>
            <a:r>
              <a:rPr lang="en-US" sz="2000" dirty="0">
                <a:latin typeface="BentonSans"/>
                <a:cs typeface="BentonSans"/>
              </a:rPr>
              <a:t>[Dinur-Nissim `03, Homer et al. `08, </a:t>
            </a:r>
            <a:r>
              <a:rPr lang="en-US" sz="2000" dirty="0" err="1">
                <a:latin typeface="BentonSans"/>
                <a:cs typeface="BentonSans"/>
              </a:rPr>
              <a:t>Mukatran</a:t>
            </a:r>
            <a:r>
              <a:rPr lang="en-US" sz="2000" dirty="0">
                <a:latin typeface="BentonSans"/>
                <a:cs typeface="BentonSans"/>
              </a:rPr>
              <a:t> et al. `11, Dwork et al. `15]</a:t>
            </a:r>
            <a:r>
              <a:rPr lang="en-US" sz="2400" dirty="0">
                <a:latin typeface="BentonSans"/>
                <a:cs typeface="BentonSans"/>
              </a:rPr>
              <a:t> </a:t>
            </a:r>
          </a:p>
        </p:txBody>
      </p:sp>
    </p:spTree>
    <p:extLst>
      <p:ext uri="{BB962C8B-B14F-4D97-AF65-F5344CB8AC3E}">
        <p14:creationId xmlns:p14="http://schemas.microsoft.com/office/powerpoint/2010/main" val="395977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a:spLocks noGrp="1"/>
          </p:cNvSpPr>
          <p:nvPr>
            <p:ph type="title"/>
          </p:nvPr>
        </p:nvSpPr>
        <p:spPr>
          <a:xfrm>
            <a:off x="457200" y="963584"/>
            <a:ext cx="8229600" cy="408016"/>
          </a:xfrm>
        </p:spPr>
        <p:txBody>
          <a:bodyPr>
            <a:normAutofit fontScale="90000"/>
          </a:bodyPr>
          <a:lstStyle/>
          <a:p>
            <a:pPr algn="l"/>
            <a:r>
              <a:rPr lang="en-US" sz="4400" dirty="0"/>
              <a:t>Differential privacy</a:t>
            </a:r>
            <a:br>
              <a:rPr lang="en-US" sz="4400" dirty="0"/>
            </a:br>
            <a:endParaRPr lang="en-US" sz="2000" dirty="0"/>
          </a:p>
        </p:txBody>
      </p:sp>
      <p:sp>
        <p:nvSpPr>
          <p:cNvPr id="6" name="Text Box 44"/>
          <p:cNvSpPr txBox="1">
            <a:spLocks noChangeArrowheads="1"/>
          </p:cNvSpPr>
          <p:nvPr/>
        </p:nvSpPr>
        <p:spPr bwMode="auto">
          <a:xfrm>
            <a:off x="4395297" y="1972548"/>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7" name="Rectangle 6"/>
          <p:cNvSpPr/>
          <p:nvPr/>
        </p:nvSpPr>
        <p:spPr>
          <a:xfrm>
            <a:off x="4572000" y="2557790"/>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42"/>
          <p:cNvSpPr>
            <a:spLocks noChangeShapeType="1"/>
          </p:cNvSpPr>
          <p:nvPr/>
        </p:nvSpPr>
        <p:spPr bwMode="auto">
          <a:xfrm flipV="1">
            <a:off x="3910527" y="3406170"/>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9" name="Line 43"/>
          <p:cNvSpPr>
            <a:spLocks noChangeShapeType="1"/>
          </p:cNvSpPr>
          <p:nvPr/>
        </p:nvSpPr>
        <p:spPr bwMode="auto">
          <a:xfrm>
            <a:off x="5715000" y="272378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10" name="Text Box 44"/>
          <p:cNvSpPr txBox="1">
            <a:spLocks noChangeArrowheads="1"/>
          </p:cNvSpPr>
          <p:nvPr/>
        </p:nvSpPr>
        <p:spPr bwMode="auto">
          <a:xfrm>
            <a:off x="4885467" y="3083004"/>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11" name="Line 43"/>
          <p:cNvSpPr>
            <a:spLocks noChangeShapeType="1"/>
          </p:cNvSpPr>
          <p:nvPr/>
        </p:nvSpPr>
        <p:spPr bwMode="auto">
          <a:xfrm>
            <a:off x="5715000" y="3008293"/>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12" name="Text Box 26"/>
          <p:cNvSpPr txBox="1">
            <a:spLocks noChangeArrowheads="1"/>
          </p:cNvSpPr>
          <p:nvPr/>
        </p:nvSpPr>
        <p:spPr bwMode="auto">
          <a:xfrm>
            <a:off x="4474774" y="4353580"/>
            <a:ext cx="1236236"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curator</a:t>
            </a:r>
            <a:endParaRPr lang="en-US" sz="2400" baseline="30000" dirty="0">
              <a:latin typeface="BentonSans"/>
              <a:cs typeface="BentonSans"/>
            </a:endParaRPr>
          </a:p>
        </p:txBody>
      </p:sp>
      <p:sp>
        <p:nvSpPr>
          <p:cNvPr id="13" name="TextBox 12"/>
          <p:cNvSpPr txBox="1"/>
          <p:nvPr/>
        </p:nvSpPr>
        <p:spPr>
          <a:xfrm>
            <a:off x="5919273" y="2387503"/>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14" name="TextBox 13"/>
          <p:cNvSpPr txBox="1"/>
          <p:nvPr/>
        </p:nvSpPr>
        <p:spPr>
          <a:xfrm>
            <a:off x="5943600" y="2686616"/>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15" name="Line 43"/>
          <p:cNvSpPr>
            <a:spLocks noChangeShapeType="1"/>
          </p:cNvSpPr>
          <p:nvPr/>
        </p:nvSpPr>
        <p:spPr bwMode="auto">
          <a:xfrm>
            <a:off x="5715000" y="3285249"/>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16" name="Line 43"/>
          <p:cNvSpPr>
            <a:spLocks noChangeShapeType="1"/>
          </p:cNvSpPr>
          <p:nvPr/>
        </p:nvSpPr>
        <p:spPr bwMode="auto">
          <a:xfrm>
            <a:off x="5715000" y="3586637"/>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17" name="TextBox 16"/>
          <p:cNvSpPr txBox="1"/>
          <p:nvPr/>
        </p:nvSpPr>
        <p:spPr>
          <a:xfrm>
            <a:off x="5919273" y="2948970"/>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18" name="TextBox 17"/>
          <p:cNvSpPr txBox="1"/>
          <p:nvPr/>
        </p:nvSpPr>
        <p:spPr>
          <a:xfrm>
            <a:off x="5939277" y="3248083"/>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19" name="Line 43"/>
          <p:cNvSpPr>
            <a:spLocks noChangeShapeType="1"/>
          </p:cNvSpPr>
          <p:nvPr/>
        </p:nvSpPr>
        <p:spPr bwMode="auto">
          <a:xfrm>
            <a:off x="5715000" y="386678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20" name="Line 43"/>
          <p:cNvSpPr>
            <a:spLocks noChangeShapeType="1"/>
          </p:cNvSpPr>
          <p:nvPr/>
        </p:nvSpPr>
        <p:spPr bwMode="auto">
          <a:xfrm>
            <a:off x="5715000" y="4168170"/>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21" name="TextBox 20"/>
          <p:cNvSpPr txBox="1"/>
          <p:nvPr/>
        </p:nvSpPr>
        <p:spPr>
          <a:xfrm>
            <a:off x="5929041" y="3530503"/>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22" name="TextBox 21"/>
          <p:cNvSpPr txBox="1"/>
          <p:nvPr/>
        </p:nvSpPr>
        <p:spPr>
          <a:xfrm>
            <a:off x="5939277" y="3829616"/>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sp>
        <p:nvSpPr>
          <p:cNvPr id="23" name="Text Box 26"/>
          <p:cNvSpPr txBox="1">
            <a:spLocks noChangeArrowheads="1"/>
          </p:cNvSpPr>
          <p:nvPr/>
        </p:nvSpPr>
        <p:spPr bwMode="auto">
          <a:xfrm>
            <a:off x="6683970" y="4343400"/>
            <a:ext cx="207903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data analysts</a:t>
            </a:r>
            <a:endParaRPr lang="en-US" sz="2400" baseline="30000" dirty="0">
              <a:latin typeface="BentonSans"/>
              <a:cs typeface="BentonSans"/>
            </a:endParaRPr>
          </a:p>
        </p:txBody>
      </p:sp>
      <p:cxnSp>
        <p:nvCxnSpPr>
          <p:cNvPr id="24" name="Straight Connector 23"/>
          <p:cNvCxnSpPr/>
          <p:nvPr/>
        </p:nvCxnSpPr>
        <p:spPr>
          <a:xfrm>
            <a:off x="6098472" y="4221652"/>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5" name="Picture 3" descr="C:\Users\salilv\AppData\Local\Microsoft\Windows\Temporary Internet Files\Content.IE5\T5QY89YH\MC90005673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551" y="2319914"/>
            <a:ext cx="1276690" cy="10881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alilv\AppData\Local\Microsoft\Windows\Temporary Internet Files\Content.IE5\AZQEMEKK\MC9003888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83957" y="2474515"/>
            <a:ext cx="1031443" cy="1827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alilv\AppData\Local\Microsoft\Windows\Temporary Internet Files\Content.IE5\PY5B4OXN\MC9002380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7286" y="3445591"/>
            <a:ext cx="1286671" cy="993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5177135"/>
            <a:ext cx="8153400" cy="461665"/>
          </a:xfrm>
          <a:prstGeom prst="rect">
            <a:avLst/>
          </a:prstGeom>
          <a:noFill/>
        </p:spPr>
        <p:txBody>
          <a:bodyPr wrap="square" rtlCol="0">
            <a:spAutoFit/>
          </a:bodyPr>
          <a:lstStyle/>
          <a:p>
            <a:r>
              <a:rPr lang="en-US" sz="2400" b="1" dirty="0">
                <a:solidFill>
                  <a:schemeClr val="accent6">
                    <a:lumMod val="50000"/>
                  </a:schemeClr>
                </a:solidFill>
                <a:latin typeface="BentonSans"/>
                <a:cs typeface="BentonSans"/>
              </a:rPr>
              <a:t>Requirement: </a:t>
            </a:r>
            <a:r>
              <a:rPr lang="en-US" sz="2400" dirty="0">
                <a:solidFill>
                  <a:srgbClr val="000000"/>
                </a:solidFill>
                <a:latin typeface="BentonSans"/>
                <a:cs typeface="BentonSans"/>
              </a:rPr>
              <a:t>effect of each individual should be “hidden”</a:t>
            </a:r>
          </a:p>
        </p:txBody>
      </p:sp>
      <mc:AlternateContent xmlns:mc="http://schemas.openxmlformats.org/markup-compatibility/2006" xmlns:a14="http://schemas.microsoft.com/office/drawing/2010/main">
        <mc:Choice Requires="a14">
          <p:sp>
            <p:nvSpPr>
              <p:cNvPr id="31" name="TextBox 30"/>
              <p:cNvSpPr txBox="1"/>
              <p:nvPr/>
            </p:nvSpPr>
            <p:spPr>
              <a:xfrm>
                <a:off x="0" y="3288268"/>
                <a:ext cx="338554" cy="369332"/>
              </a:xfrm>
              <a:prstGeom prst="rect">
                <a:avLst/>
              </a:prstGeom>
              <a:noFill/>
            </p:spPr>
            <p:txBody>
              <a:bodyPr wrap="none" rtlCol="0">
                <a:spAutoFit/>
              </a:bodyPr>
              <a:lstStyle/>
              <a:p>
                <a:endParaRPr lang="en-US" dirty="0">
                  <a:latin typeface="BentonSans"/>
                  <a:cs typeface="BentonSan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0" y="3288268"/>
                <a:ext cx="338554" cy="369332"/>
              </a:xfrm>
              <a:prstGeom prst="rect">
                <a:avLst/>
              </a:prstGeom>
              <a:blipFill rotWithShape="1">
                <a:blip r:embed="rId6"/>
                <a:stretch>
                  <a:fillRect/>
                </a:stretch>
              </a:blipFill>
            </p:spPr>
            <p:txBody>
              <a:bodyPr/>
              <a:lstStyle/>
              <a:p>
                <a:r>
                  <a:rPr lang="en-US">
                    <a:noFill/>
                  </a:rPr>
                  <a:t> </a:t>
                </a:r>
              </a:p>
            </p:txBody>
          </p:sp>
        </mc:Fallback>
      </mc:AlternateContent>
      <p:sp>
        <p:nvSpPr>
          <p:cNvPr id="5" name="Rectangle 4"/>
          <p:cNvSpPr/>
          <p:nvPr/>
        </p:nvSpPr>
        <p:spPr>
          <a:xfrm>
            <a:off x="496147" y="1469773"/>
            <a:ext cx="8151706" cy="707886"/>
          </a:xfrm>
          <a:prstGeom prst="rect">
            <a:avLst/>
          </a:prstGeom>
        </p:spPr>
        <p:txBody>
          <a:bodyPr wrap="square">
            <a:spAutoFit/>
          </a:bodyPr>
          <a:lstStyle/>
          <a:p>
            <a:r>
              <a:rPr lang="en-US" sz="2000" dirty="0">
                <a:latin typeface="BentonSans"/>
                <a:cs typeface="BentonSans"/>
              </a:rPr>
              <a:t>[</a:t>
            </a:r>
            <a:r>
              <a:rPr lang="en-US" sz="2000" dirty="0" err="1">
                <a:latin typeface="BentonSans"/>
                <a:cs typeface="BentonSans"/>
              </a:rPr>
              <a:t>Dinur</a:t>
            </a:r>
            <a:r>
              <a:rPr lang="en-US" sz="2000" dirty="0">
                <a:latin typeface="BentonSans"/>
                <a:cs typeface="BentonSans"/>
              </a:rPr>
              <a:t>-Nissim ’03+Dwork, </a:t>
            </a:r>
            <a:r>
              <a:rPr lang="en-US" sz="2000" dirty="0" err="1">
                <a:latin typeface="BentonSans"/>
                <a:cs typeface="BentonSans"/>
              </a:rPr>
              <a:t>Dwork</a:t>
            </a:r>
            <a:r>
              <a:rPr lang="en-US" sz="2000" dirty="0">
                <a:latin typeface="BentonSans"/>
                <a:cs typeface="BentonSans"/>
              </a:rPr>
              <a:t>-Nissim ’04, Blum-</a:t>
            </a:r>
            <a:r>
              <a:rPr lang="en-US" sz="2000" dirty="0" err="1">
                <a:latin typeface="BentonSans"/>
                <a:cs typeface="BentonSans"/>
              </a:rPr>
              <a:t>Dwork</a:t>
            </a:r>
            <a:r>
              <a:rPr lang="en-US" sz="2000" dirty="0">
                <a:latin typeface="BentonSans"/>
                <a:cs typeface="BentonSans"/>
              </a:rPr>
              <a:t>-McSherry-Nissim ’05, </a:t>
            </a:r>
            <a:r>
              <a:rPr lang="en-US" sz="2000" dirty="0" err="1">
                <a:latin typeface="BentonSans"/>
                <a:cs typeface="BentonSans"/>
              </a:rPr>
              <a:t>Dwork</a:t>
            </a:r>
            <a:r>
              <a:rPr lang="en-US" sz="2000" dirty="0">
                <a:latin typeface="BentonSans"/>
                <a:cs typeface="BentonSans"/>
              </a:rPr>
              <a:t>-McSherry-Nissim-Smith ’06]</a:t>
            </a:r>
          </a:p>
        </p:txBody>
      </p:sp>
      <mc:AlternateContent xmlns:mc="http://schemas.openxmlformats.org/markup-compatibility/2006" xmlns:a14="http://schemas.microsoft.com/office/drawing/2010/main">
        <mc:Choice Requires="a14">
          <p:graphicFrame>
            <p:nvGraphicFramePr>
              <p:cNvPr id="33" name="Table 32"/>
              <p:cNvGraphicFramePr>
                <a:graphicFrameLocks noGrp="1"/>
              </p:cNvGraphicFramePr>
              <p:nvPr>
                <p:extLst/>
              </p:nvPr>
            </p:nvGraphicFramePr>
            <p:xfrm>
              <a:off x="977029" y="2282336"/>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289560">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M</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33" name="Table 32"/>
              <p:cNvGraphicFramePr>
                <a:graphicFrameLocks noGrp="1"/>
              </p:cNvGraphicFramePr>
              <p:nvPr>
                <p:extLst>
                  <p:ext uri="{D42A27DB-BD31-4B8C-83A1-F6EECF244321}">
                    <p14:modId xmlns:p14="http://schemas.microsoft.com/office/powerpoint/2010/main" val="2080622120"/>
                  </p:ext>
                </p:extLst>
              </p:nvPr>
            </p:nvGraphicFramePr>
            <p:xfrm>
              <a:off x="977029" y="2282336"/>
              <a:ext cx="2946023" cy="2585720"/>
            </p:xfrm>
            <a:graphic>
              <a:graphicData uri="http://schemas.openxmlformats.org/drawingml/2006/table">
                <a:tbl>
                  <a:tblPr firstRow="1" bandRow="1">
                    <a:tableStyleId>{5C22544A-7EE6-4342-B048-85BDC9FD1C3A}</a:tableStyleId>
                  </a:tblPr>
                  <a:tblGrid>
                    <a:gridCol w="939125"/>
                    <a:gridCol w="759019"/>
                    <a:gridCol w="475995"/>
                    <a:gridCol w="771884"/>
                  </a:tblGrid>
                  <a:tr h="365760">
                    <a:tc>
                      <a:txBody>
                        <a:bodyPr/>
                        <a:lstStyle/>
                        <a:p>
                          <a:pPr algn="ctr"/>
                          <a:r>
                            <a:rPr lang="en-US" dirty="0" smtClean="0"/>
                            <a:t>Sex</a:t>
                          </a:r>
                          <a:endParaRPr lang="en-US" dirty="0"/>
                        </a:p>
                      </a:txBody>
                      <a:tcPr/>
                    </a:tc>
                    <a:tc>
                      <a:txBody>
                        <a:bodyPr/>
                        <a:lstStyle/>
                        <a:p>
                          <a:pPr algn="ctr"/>
                          <a:r>
                            <a:rPr lang="en-US" dirty="0" smtClean="0"/>
                            <a:t>Blood</a:t>
                          </a:r>
                          <a:endParaRPr lang="en-US" dirty="0"/>
                        </a:p>
                      </a:txBody>
                      <a:tcPr/>
                    </a:tc>
                    <a:tc>
                      <a:txBody>
                        <a:bodyPr/>
                        <a:lstStyle/>
                        <a:p>
                          <a:endParaRPr lang="en-US"/>
                        </a:p>
                      </a:txBody>
                      <a:tcPr>
                        <a:blipFill rotWithShape="1">
                          <a:blip r:embed="rId7"/>
                          <a:stretch>
                            <a:fillRect l="-357692" t="-8333" r="-162821" b="-633333"/>
                          </a:stretch>
                        </a:blipFill>
                      </a:tcPr>
                    </a:tc>
                    <a:tc>
                      <a:txBody>
                        <a:bodyPr/>
                        <a:lstStyle/>
                        <a:p>
                          <a:pPr algn="ctr"/>
                          <a:r>
                            <a:rPr lang="en-US" dirty="0" smtClean="0"/>
                            <a:t>HIV?</a:t>
                          </a:r>
                          <a:endParaRPr lang="en-US" dirty="0"/>
                        </a:p>
                      </a:txBody>
                      <a:tcPr/>
                    </a:tc>
                  </a:tr>
                  <a:tr h="365760">
                    <a:tc>
                      <a:txBody>
                        <a:bodyPr/>
                        <a:lstStyle/>
                        <a:p>
                          <a:pPr algn="ctr"/>
                          <a:r>
                            <a:rPr lang="en-US" dirty="0" smtClean="0"/>
                            <a:t>F</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7"/>
                          <a:stretch>
                            <a:fillRect l="-357692" t="-108333" r="-162821" b="-533333"/>
                          </a:stretch>
                        </a:blipFill>
                      </a:tcPr>
                    </a:tc>
                    <a:tc>
                      <a:txBody>
                        <a:bodyPr/>
                        <a:lstStyle/>
                        <a:p>
                          <a:pPr algn="ctr"/>
                          <a:r>
                            <a:rPr lang="en-US" dirty="0" smtClean="0"/>
                            <a:t>Y</a:t>
                          </a:r>
                          <a:endParaRPr lang="en-US" dirty="0"/>
                        </a:p>
                      </a:txBody>
                      <a:tcPr/>
                    </a:tc>
                  </a:tr>
                  <a:tr h="370840">
                    <a:tc>
                      <a:txBody>
                        <a:bodyPr/>
                        <a:lstStyle/>
                        <a:p>
                          <a:pPr algn="ctr"/>
                          <a:r>
                            <a:rPr lang="en-US" dirty="0" smtClean="0"/>
                            <a:t>M</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7"/>
                          <a:stretch>
                            <a:fillRect l="-357692" t="-204918" r="-162821" b="-424590"/>
                          </a:stretch>
                        </a:blipFill>
                      </a:tcPr>
                    </a:tc>
                    <a:tc>
                      <a:txBody>
                        <a:bodyPr/>
                        <a:lstStyle/>
                        <a:p>
                          <a:pPr algn="ctr"/>
                          <a:r>
                            <a:rPr lang="en-US" dirty="0" smtClean="0"/>
                            <a:t>N</a:t>
                          </a:r>
                          <a:endParaRPr lang="en-US" dirty="0"/>
                        </a:p>
                      </a:txBody>
                      <a:tcPr/>
                    </a:tc>
                  </a:tr>
                  <a:tr h="370840">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7"/>
                          <a:stretch>
                            <a:fillRect l="-357692" t="-304918" r="-162821" b="-324590"/>
                          </a:stretch>
                        </a:blipFill>
                      </a:tcPr>
                    </a:tc>
                    <a:tc>
                      <a:txBody>
                        <a:bodyPr/>
                        <a:lstStyle/>
                        <a:p>
                          <a:pPr algn="ctr"/>
                          <a:r>
                            <a:rPr lang="en-US" dirty="0" smtClean="0"/>
                            <a:t>N</a:t>
                          </a:r>
                          <a:endParaRPr lang="en-US" dirty="0"/>
                        </a:p>
                      </a:txBody>
                      <a:tcPr/>
                    </a:tc>
                  </a:tr>
                  <a:tr h="370840">
                    <a:tc>
                      <a:txBody>
                        <a:bodyPr/>
                        <a:lstStyle/>
                        <a:p>
                          <a:pPr algn="ctr"/>
                          <a:r>
                            <a:rPr lang="en-US" dirty="0" smtClean="0"/>
                            <a:t>M</a:t>
                          </a:r>
                          <a:endParaRPr lang="en-US" dirty="0"/>
                        </a:p>
                      </a:txBody>
                      <a:tcPr/>
                    </a:tc>
                    <a:tc>
                      <a:txBody>
                        <a:bodyPr/>
                        <a:lstStyle/>
                        <a:p>
                          <a:pPr algn="ctr"/>
                          <a:r>
                            <a:rPr lang="en-US" dirty="0" smtClean="0"/>
                            <a:t>O</a:t>
                          </a:r>
                          <a:endParaRPr lang="en-US" dirty="0"/>
                        </a:p>
                      </a:txBody>
                      <a:tcPr/>
                    </a:tc>
                    <a:tc>
                      <a:txBody>
                        <a:bodyPr/>
                        <a:lstStyle/>
                        <a:p>
                          <a:endParaRPr lang="en-US"/>
                        </a:p>
                      </a:txBody>
                      <a:tcPr>
                        <a:blipFill rotWithShape="1">
                          <a:blip r:embed="rId7"/>
                          <a:stretch>
                            <a:fillRect l="-357692" t="-404918" r="-162821" b="-224590"/>
                          </a:stretch>
                        </a:blipFill>
                      </a:tcPr>
                    </a:tc>
                    <a:tc>
                      <a:txBody>
                        <a:bodyPr/>
                        <a:lstStyle/>
                        <a:p>
                          <a:pPr algn="ctr"/>
                          <a:r>
                            <a:rPr lang="en-US" dirty="0" smtClean="0"/>
                            <a:t>Y</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1">
                          <a:blip r:embed="rId7"/>
                          <a:stretch>
                            <a:fillRect l="-357692" t="-504918" r="-162821" b="-124590"/>
                          </a:stretch>
                        </a:blipFill>
                      </a:tcPr>
                    </a:tc>
                    <a:tc>
                      <a:txBody>
                        <a:bodyPr/>
                        <a:lstStyle/>
                        <a:p>
                          <a:pPr algn="ctr"/>
                          <a:r>
                            <a:rPr lang="en-US" dirty="0" smtClean="0"/>
                            <a:t>N</a:t>
                          </a:r>
                          <a:endParaRPr lang="en-US" dirty="0"/>
                        </a:p>
                      </a:txBody>
                      <a:tcPr/>
                    </a:tc>
                  </a:tr>
                  <a:tr h="370840">
                    <a:tc>
                      <a:txBody>
                        <a:bodyPr/>
                        <a:lstStyle/>
                        <a:p>
                          <a:pPr algn="ctr"/>
                          <a:r>
                            <a:rPr lang="en-US" dirty="0" smtClean="0"/>
                            <a:t>M</a:t>
                          </a: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1">
                          <a:blip r:embed="rId7"/>
                          <a:stretch>
                            <a:fillRect l="-357692" t="-604918" r="-162821" b="-24590"/>
                          </a:stretch>
                        </a:blipFill>
                      </a:tcPr>
                    </a:tc>
                    <a:tc>
                      <a:txBody>
                        <a:bodyPr/>
                        <a:lstStyle/>
                        <a:p>
                          <a:pPr algn="ctr"/>
                          <a:r>
                            <a:rPr lang="en-US" dirty="0" smtClean="0"/>
                            <a:t>Y</a:t>
                          </a:r>
                          <a:endParaRPr lang="en-US" dirty="0"/>
                        </a:p>
                      </a:txBody>
                      <a:tcPr/>
                    </a:tc>
                  </a:tr>
                </a:tbl>
              </a:graphicData>
            </a:graphic>
          </p:graphicFrame>
        </mc:Fallback>
      </mc:AlternateContent>
    </p:spTree>
    <p:extLst>
      <p:ext uri="{BB962C8B-B14F-4D97-AF65-F5344CB8AC3E}">
        <p14:creationId xmlns:p14="http://schemas.microsoft.com/office/powerpoint/2010/main" val="28109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lil\AppData\Local\Microsoft\Windows\Temporary Internet Files\Content.IE5\9IMHRGBI\MC9002929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5654" y="3186290"/>
            <a:ext cx="1890712" cy="1838325"/>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p:cNvSpPr txBox="1">
            <a:spLocks/>
          </p:cNvSpPr>
          <p:nvPr/>
        </p:nvSpPr>
        <p:spPr>
          <a:xfrm>
            <a:off x="325826" y="1026458"/>
            <a:ext cx="8229600" cy="944562"/>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b="1" i="0" kern="1200">
                <a:solidFill>
                  <a:schemeClr val="tx1"/>
                </a:solidFill>
                <a:latin typeface="BentonSans"/>
                <a:ea typeface="+mj-ea"/>
                <a:cs typeface="+mj-cs"/>
              </a:defRPr>
            </a:lvl1pPr>
          </a:lstStyle>
          <a:p>
            <a:pPr algn="l"/>
            <a:r>
              <a:rPr lang="en-US" sz="4400" dirty="0"/>
              <a:t>Differential privacy</a:t>
            </a:r>
            <a:br>
              <a:rPr lang="en-US" sz="4400" dirty="0"/>
            </a:br>
            <a:endParaRPr lang="en-US" sz="2000" dirty="0"/>
          </a:p>
        </p:txBody>
      </p:sp>
      <p:sp>
        <p:nvSpPr>
          <p:cNvPr id="35" name="Rectangle 34"/>
          <p:cNvSpPr/>
          <p:nvPr/>
        </p:nvSpPr>
        <p:spPr>
          <a:xfrm>
            <a:off x="325826" y="1720334"/>
            <a:ext cx="8151706" cy="707886"/>
          </a:xfrm>
          <a:prstGeom prst="rect">
            <a:avLst/>
          </a:prstGeom>
        </p:spPr>
        <p:txBody>
          <a:bodyPr wrap="square">
            <a:spAutoFit/>
          </a:bodyPr>
          <a:lstStyle/>
          <a:p>
            <a:r>
              <a:rPr lang="en-US" sz="2000" dirty="0">
                <a:latin typeface="BentonSans"/>
                <a:cs typeface="BentonSans"/>
              </a:rPr>
              <a:t>[</a:t>
            </a:r>
            <a:r>
              <a:rPr lang="en-US" sz="2000" err="1">
                <a:latin typeface="BentonSans"/>
                <a:cs typeface="BentonSans"/>
              </a:rPr>
              <a:t>Dinur</a:t>
            </a:r>
            <a:r>
              <a:rPr lang="en-US" sz="2000">
                <a:latin typeface="BentonSans"/>
                <a:cs typeface="BentonSans"/>
              </a:rPr>
              <a:t>-Nissim ’03+Dwork</a:t>
            </a:r>
            <a:r>
              <a:rPr lang="en-US" sz="2000" dirty="0">
                <a:latin typeface="BentonSans"/>
                <a:cs typeface="BentonSans"/>
              </a:rPr>
              <a:t>, </a:t>
            </a:r>
            <a:r>
              <a:rPr lang="en-US" sz="2000" err="1">
                <a:latin typeface="BentonSans"/>
                <a:cs typeface="BentonSans"/>
              </a:rPr>
              <a:t>Dwork</a:t>
            </a:r>
            <a:r>
              <a:rPr lang="en-US" sz="2000">
                <a:latin typeface="BentonSans"/>
                <a:cs typeface="BentonSans"/>
              </a:rPr>
              <a:t>-Nissim ’04</a:t>
            </a:r>
            <a:r>
              <a:rPr lang="en-US" sz="2000" dirty="0">
                <a:latin typeface="BentonSans"/>
                <a:cs typeface="BentonSans"/>
              </a:rPr>
              <a:t>, </a:t>
            </a:r>
            <a:r>
              <a:rPr lang="en-US" sz="2000">
                <a:latin typeface="BentonSans"/>
                <a:cs typeface="BentonSans"/>
              </a:rPr>
              <a:t>Blum-</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 ’05</a:t>
            </a:r>
            <a:r>
              <a:rPr lang="en-US" sz="2000" dirty="0">
                <a:latin typeface="BentonSans"/>
                <a:cs typeface="BentonSans"/>
              </a:rPr>
              <a:t>, </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-Nissim-Smith ’06</a:t>
            </a:r>
            <a:r>
              <a:rPr lang="en-US" sz="2000" dirty="0">
                <a:latin typeface="BentonSans"/>
                <a:cs typeface="BentonSans"/>
              </a:rPr>
              <a:t>]</a:t>
            </a:r>
          </a:p>
        </p:txBody>
      </p:sp>
      <p:sp>
        <p:nvSpPr>
          <p:cNvPr id="28" name="Text Box 44"/>
          <p:cNvSpPr txBox="1">
            <a:spLocks noChangeArrowheads="1"/>
          </p:cNvSpPr>
          <p:nvPr/>
        </p:nvSpPr>
        <p:spPr bwMode="auto">
          <a:xfrm>
            <a:off x="4263923" y="2571968"/>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2" name="Rectangle 31"/>
          <p:cNvSpPr/>
          <p:nvPr/>
        </p:nvSpPr>
        <p:spPr>
          <a:xfrm>
            <a:off x="4440626" y="3157210"/>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ine 42"/>
          <p:cNvSpPr>
            <a:spLocks noChangeShapeType="1"/>
          </p:cNvSpPr>
          <p:nvPr/>
        </p:nvSpPr>
        <p:spPr bwMode="auto">
          <a:xfrm flipV="1">
            <a:off x="3779153" y="4005590"/>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37" name="Line 43"/>
          <p:cNvSpPr>
            <a:spLocks noChangeShapeType="1"/>
          </p:cNvSpPr>
          <p:nvPr/>
        </p:nvSpPr>
        <p:spPr bwMode="auto">
          <a:xfrm>
            <a:off x="5583626" y="332320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38" name="Text Box 44"/>
          <p:cNvSpPr txBox="1">
            <a:spLocks noChangeArrowheads="1"/>
          </p:cNvSpPr>
          <p:nvPr/>
        </p:nvSpPr>
        <p:spPr bwMode="auto">
          <a:xfrm>
            <a:off x="4754093" y="3682424"/>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9" name="Line 43"/>
          <p:cNvSpPr>
            <a:spLocks noChangeShapeType="1"/>
          </p:cNvSpPr>
          <p:nvPr/>
        </p:nvSpPr>
        <p:spPr bwMode="auto">
          <a:xfrm>
            <a:off x="5583626" y="3607713"/>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0" name="Text Box 26"/>
          <p:cNvSpPr txBox="1">
            <a:spLocks noChangeArrowheads="1"/>
          </p:cNvSpPr>
          <p:nvPr/>
        </p:nvSpPr>
        <p:spPr bwMode="auto">
          <a:xfrm>
            <a:off x="4343400" y="4953000"/>
            <a:ext cx="1236236"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curator</a:t>
            </a:r>
            <a:endParaRPr lang="en-US" sz="2400" baseline="30000" dirty="0">
              <a:latin typeface="BentonSans"/>
              <a:cs typeface="BentonSans"/>
            </a:endParaRPr>
          </a:p>
        </p:txBody>
      </p:sp>
      <p:sp>
        <p:nvSpPr>
          <p:cNvPr id="41" name="TextBox 40"/>
          <p:cNvSpPr txBox="1"/>
          <p:nvPr/>
        </p:nvSpPr>
        <p:spPr>
          <a:xfrm>
            <a:off x="5787899" y="2986923"/>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42" name="TextBox 41"/>
          <p:cNvSpPr txBox="1"/>
          <p:nvPr/>
        </p:nvSpPr>
        <p:spPr>
          <a:xfrm>
            <a:off x="5812226" y="3286036"/>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43" name="Line 43"/>
          <p:cNvSpPr>
            <a:spLocks noChangeShapeType="1"/>
          </p:cNvSpPr>
          <p:nvPr/>
        </p:nvSpPr>
        <p:spPr bwMode="auto">
          <a:xfrm>
            <a:off x="5583626" y="3884669"/>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4" name="Line 43"/>
          <p:cNvSpPr>
            <a:spLocks noChangeShapeType="1"/>
          </p:cNvSpPr>
          <p:nvPr/>
        </p:nvSpPr>
        <p:spPr bwMode="auto">
          <a:xfrm>
            <a:off x="5583626" y="4186057"/>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5" name="TextBox 44"/>
          <p:cNvSpPr txBox="1"/>
          <p:nvPr/>
        </p:nvSpPr>
        <p:spPr>
          <a:xfrm>
            <a:off x="5787899" y="3548390"/>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46" name="TextBox 45"/>
          <p:cNvSpPr txBox="1"/>
          <p:nvPr/>
        </p:nvSpPr>
        <p:spPr>
          <a:xfrm>
            <a:off x="5807903" y="3847503"/>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47" name="Line 43"/>
          <p:cNvSpPr>
            <a:spLocks noChangeShapeType="1"/>
          </p:cNvSpPr>
          <p:nvPr/>
        </p:nvSpPr>
        <p:spPr bwMode="auto">
          <a:xfrm>
            <a:off x="5583626" y="4466202"/>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8" name="Line 43"/>
          <p:cNvSpPr>
            <a:spLocks noChangeShapeType="1"/>
          </p:cNvSpPr>
          <p:nvPr/>
        </p:nvSpPr>
        <p:spPr bwMode="auto">
          <a:xfrm>
            <a:off x="5583626" y="4767590"/>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9" name="TextBox 48"/>
          <p:cNvSpPr txBox="1"/>
          <p:nvPr/>
        </p:nvSpPr>
        <p:spPr>
          <a:xfrm>
            <a:off x="5797667" y="4129923"/>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50" name="TextBox 49"/>
          <p:cNvSpPr txBox="1"/>
          <p:nvPr/>
        </p:nvSpPr>
        <p:spPr>
          <a:xfrm>
            <a:off x="5807903" y="4429036"/>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cxnSp>
        <p:nvCxnSpPr>
          <p:cNvPr id="51" name="Straight Connector 50"/>
          <p:cNvCxnSpPr/>
          <p:nvPr/>
        </p:nvCxnSpPr>
        <p:spPr>
          <a:xfrm>
            <a:off x="5967098" y="4821072"/>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90206397"/>
                  </p:ext>
                </p:extLst>
              </p:nvPr>
            </p:nvGraphicFramePr>
            <p:xfrm>
              <a:off x="845655" y="2881756"/>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289560">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M</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val="3790206397"/>
                  </p:ext>
                </p:extLst>
              </p:nvPr>
            </p:nvGraphicFramePr>
            <p:xfrm>
              <a:off x="845655" y="2881756"/>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365760">
                    <a:tc>
                      <a:txBody>
                        <a:bodyPr/>
                        <a:lstStyle/>
                        <a:p>
                          <a:pPr algn="ctr"/>
                          <a:r>
                            <a:rPr lang="en-US" dirty="0"/>
                            <a:t>Sex</a:t>
                          </a:r>
                        </a:p>
                      </a:txBody>
                      <a:tcPr/>
                    </a:tc>
                    <a:tc>
                      <a:txBody>
                        <a:bodyPr/>
                        <a:lstStyle/>
                        <a:p>
                          <a:pPr algn="ctr"/>
                          <a:r>
                            <a:rPr lang="en-US" dirty="0"/>
                            <a:t>Blood</a:t>
                          </a:r>
                        </a:p>
                      </a:txBody>
                      <a:tcPr/>
                    </a:tc>
                    <a:tc>
                      <a:txBody>
                        <a:bodyPr/>
                        <a:lstStyle/>
                        <a:p>
                          <a:endParaRPr lang="en-US"/>
                        </a:p>
                      </a:txBody>
                      <a:tcPr>
                        <a:blipFill>
                          <a:blip r:embed="rId3"/>
                          <a:stretch>
                            <a:fillRect l="-355263" t="-6897" r="-163158" b="-631034"/>
                          </a:stretch>
                        </a:blipFill>
                      </a:tcPr>
                    </a:tc>
                    <a:tc>
                      <a:txBody>
                        <a:bodyPr/>
                        <a:lstStyle/>
                        <a:p>
                          <a:pPr algn="ctr"/>
                          <a:r>
                            <a:rPr lang="en-US" dirty="0"/>
                            <a:t>HIV?</a:t>
                          </a:r>
                        </a:p>
                      </a:txBody>
                      <a:tcPr/>
                    </a:tc>
                    <a:extLst>
                      <a:ext uri="{0D108BD9-81ED-4DB2-BD59-A6C34878D82A}">
                        <a16:rowId xmlns:a16="http://schemas.microsoft.com/office/drawing/2014/main" val="10000"/>
                      </a:ext>
                    </a:extLst>
                  </a:tr>
                  <a:tr h="365760">
                    <a:tc>
                      <a:txBody>
                        <a:bodyPr/>
                        <a:lstStyle/>
                        <a:p>
                          <a:pPr algn="ctr"/>
                          <a:r>
                            <a:rPr lang="en-US" dirty="0"/>
                            <a:t>F</a:t>
                          </a:r>
                        </a:p>
                      </a:txBody>
                      <a:tcPr/>
                    </a:tc>
                    <a:tc>
                      <a:txBody>
                        <a:bodyPr/>
                        <a:lstStyle/>
                        <a:p>
                          <a:pPr algn="ctr"/>
                          <a:r>
                            <a:rPr lang="en-US" dirty="0"/>
                            <a:t>B</a:t>
                          </a:r>
                        </a:p>
                      </a:txBody>
                      <a:tcPr/>
                    </a:tc>
                    <a:tc>
                      <a:txBody>
                        <a:bodyPr/>
                        <a:lstStyle/>
                        <a:p>
                          <a:endParaRPr lang="en-US"/>
                        </a:p>
                      </a:txBody>
                      <a:tcPr>
                        <a:blipFill>
                          <a:blip r:embed="rId3"/>
                          <a:stretch>
                            <a:fillRect l="-355263" t="-106897" r="-163158" b="-531034"/>
                          </a:stretch>
                        </a:blipFill>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dirty="0"/>
                            <a:t>M</a:t>
                          </a:r>
                        </a:p>
                      </a:txBody>
                      <a:tcPr/>
                    </a:tc>
                    <a:tc>
                      <a:txBody>
                        <a:bodyPr/>
                        <a:lstStyle/>
                        <a:p>
                          <a:pPr algn="ctr"/>
                          <a:r>
                            <a:rPr lang="en-US" dirty="0"/>
                            <a:t>A</a:t>
                          </a:r>
                        </a:p>
                      </a:txBody>
                      <a:tcPr/>
                    </a:tc>
                    <a:tc>
                      <a:txBody>
                        <a:bodyPr/>
                        <a:lstStyle/>
                        <a:p>
                          <a:endParaRPr lang="en-US"/>
                        </a:p>
                      </a:txBody>
                      <a:tcPr>
                        <a:blipFill>
                          <a:blip r:embed="rId3"/>
                          <a:stretch>
                            <a:fillRect l="-355263" t="-206897" r="-163158" b="-431034"/>
                          </a:stretch>
                        </a:blipFill>
                      </a:tcPr>
                    </a:tc>
                    <a:tc>
                      <a:txBody>
                        <a:bodyPr/>
                        <a:lstStyle/>
                        <a:p>
                          <a:pPr algn="ctr"/>
                          <a:r>
                            <a:rPr lang="en-US" dirty="0"/>
                            <a:t>N</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5263" t="-296667" r="-163158" b="-316667"/>
                          </a:stretch>
                        </a:blipFill>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5263" t="-410345" r="-163158" b="-227586"/>
                          </a:stretch>
                        </a:blipFill>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endParaRPr lang="en-US"/>
                        </a:p>
                      </a:txBody>
                      <a:tcPr>
                        <a:blipFill>
                          <a:blip r:embed="rId3"/>
                          <a:stretch>
                            <a:fillRect l="-355263" t="-493333" r="-163158" b="-120000"/>
                          </a:stretch>
                        </a:blipFill>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endParaRPr lang="en-US"/>
                        </a:p>
                      </a:txBody>
                      <a:tcPr>
                        <a:blipFill>
                          <a:blip r:embed="rId3"/>
                          <a:stretch>
                            <a:fillRect l="-355263" t="-613793" r="-163158" b="-24138"/>
                          </a:stretch>
                        </a:blipFill>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Fallback>
      </mc:AlternateContent>
      <p:sp>
        <p:nvSpPr>
          <p:cNvPr id="55" name="Text Box 26"/>
          <p:cNvSpPr txBox="1">
            <a:spLocks noChangeArrowheads="1"/>
          </p:cNvSpPr>
          <p:nvPr/>
        </p:nvSpPr>
        <p:spPr bwMode="auto">
          <a:xfrm>
            <a:off x="6823311" y="4942820"/>
            <a:ext cx="153760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adversary</a:t>
            </a:r>
            <a:endParaRPr lang="en-US" sz="2400" baseline="30000" dirty="0">
              <a:latin typeface="BentonSans"/>
              <a:cs typeface="BentonSans"/>
            </a:endParaRPr>
          </a:p>
        </p:txBody>
      </p:sp>
    </p:spTree>
    <p:extLst>
      <p:ext uri="{BB962C8B-B14F-4D97-AF65-F5344CB8AC3E}">
        <p14:creationId xmlns:p14="http://schemas.microsoft.com/office/powerpoint/2010/main" val="291377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lil\AppData\Local\Microsoft\Windows\Temporary Internet Files\Content.IE5\9IMHRGBI\MC9002929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028" y="2972335"/>
            <a:ext cx="1890712" cy="1838325"/>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p:cNvSpPr txBox="1">
            <a:spLocks/>
          </p:cNvSpPr>
          <p:nvPr/>
        </p:nvSpPr>
        <p:spPr>
          <a:xfrm>
            <a:off x="457200" y="812503"/>
            <a:ext cx="8229600" cy="944562"/>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b="1" i="0" kern="1200">
                <a:solidFill>
                  <a:schemeClr val="tx1"/>
                </a:solidFill>
                <a:latin typeface="BentonSans"/>
                <a:ea typeface="+mj-ea"/>
                <a:cs typeface="+mj-cs"/>
              </a:defRPr>
            </a:lvl1pPr>
          </a:lstStyle>
          <a:p>
            <a:pPr algn="l"/>
            <a:r>
              <a:rPr lang="en-US" sz="4400" dirty="0"/>
              <a:t>Differential privacy</a:t>
            </a:r>
            <a:br>
              <a:rPr lang="en-US" sz="4400" dirty="0"/>
            </a:br>
            <a:endParaRPr lang="en-US" sz="2000" dirty="0"/>
          </a:p>
        </p:txBody>
      </p:sp>
      <p:sp>
        <p:nvSpPr>
          <p:cNvPr id="35" name="Rectangle 34"/>
          <p:cNvSpPr/>
          <p:nvPr/>
        </p:nvSpPr>
        <p:spPr>
          <a:xfrm>
            <a:off x="457200" y="1506379"/>
            <a:ext cx="8151706" cy="707886"/>
          </a:xfrm>
          <a:prstGeom prst="rect">
            <a:avLst/>
          </a:prstGeom>
        </p:spPr>
        <p:txBody>
          <a:bodyPr wrap="square">
            <a:spAutoFit/>
          </a:bodyPr>
          <a:lstStyle/>
          <a:p>
            <a:r>
              <a:rPr lang="en-US" sz="2000" dirty="0">
                <a:latin typeface="BentonSans"/>
                <a:cs typeface="BentonSans"/>
              </a:rPr>
              <a:t>[</a:t>
            </a:r>
            <a:r>
              <a:rPr lang="en-US" sz="2000" err="1">
                <a:latin typeface="BentonSans"/>
                <a:cs typeface="BentonSans"/>
              </a:rPr>
              <a:t>Dinur</a:t>
            </a:r>
            <a:r>
              <a:rPr lang="en-US" sz="2000">
                <a:latin typeface="BentonSans"/>
                <a:cs typeface="BentonSans"/>
              </a:rPr>
              <a:t>-Nissim ’03+Dwork</a:t>
            </a:r>
            <a:r>
              <a:rPr lang="en-US" sz="2000" dirty="0">
                <a:latin typeface="BentonSans"/>
                <a:cs typeface="BentonSans"/>
              </a:rPr>
              <a:t>, </a:t>
            </a:r>
            <a:r>
              <a:rPr lang="en-US" sz="2000" err="1">
                <a:latin typeface="BentonSans"/>
                <a:cs typeface="BentonSans"/>
              </a:rPr>
              <a:t>Dwork</a:t>
            </a:r>
            <a:r>
              <a:rPr lang="en-US" sz="2000">
                <a:latin typeface="BentonSans"/>
                <a:cs typeface="BentonSans"/>
              </a:rPr>
              <a:t>-Nissim ’04</a:t>
            </a:r>
            <a:r>
              <a:rPr lang="en-US" sz="2000" dirty="0">
                <a:latin typeface="BentonSans"/>
                <a:cs typeface="BentonSans"/>
              </a:rPr>
              <a:t>, </a:t>
            </a:r>
            <a:r>
              <a:rPr lang="en-US" sz="2000">
                <a:latin typeface="BentonSans"/>
                <a:cs typeface="BentonSans"/>
              </a:rPr>
              <a:t>Blum-</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 ’05</a:t>
            </a:r>
            <a:r>
              <a:rPr lang="en-US" sz="2000" dirty="0">
                <a:latin typeface="BentonSans"/>
                <a:cs typeface="BentonSans"/>
              </a:rPr>
              <a:t>, </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-Nissim-Smith ’06</a:t>
            </a:r>
            <a:r>
              <a:rPr lang="en-US" sz="2000" dirty="0">
                <a:latin typeface="BentonSans"/>
                <a:cs typeface="BentonSans"/>
              </a:rPr>
              <a:t>]</a:t>
            </a:r>
          </a:p>
        </p:txBody>
      </p:sp>
      <p:sp>
        <p:nvSpPr>
          <p:cNvPr id="28" name="Text Box 44"/>
          <p:cNvSpPr txBox="1">
            <a:spLocks noChangeArrowheads="1"/>
          </p:cNvSpPr>
          <p:nvPr/>
        </p:nvSpPr>
        <p:spPr bwMode="auto">
          <a:xfrm>
            <a:off x="4395297" y="2358013"/>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2" name="Rectangle 31"/>
          <p:cNvSpPr/>
          <p:nvPr/>
        </p:nvSpPr>
        <p:spPr>
          <a:xfrm>
            <a:off x="4572000" y="2943255"/>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ine 42"/>
          <p:cNvSpPr>
            <a:spLocks noChangeShapeType="1"/>
          </p:cNvSpPr>
          <p:nvPr/>
        </p:nvSpPr>
        <p:spPr bwMode="auto">
          <a:xfrm flipV="1">
            <a:off x="3910527" y="3791635"/>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37" name="Line 43"/>
          <p:cNvSpPr>
            <a:spLocks noChangeShapeType="1"/>
          </p:cNvSpPr>
          <p:nvPr/>
        </p:nvSpPr>
        <p:spPr bwMode="auto">
          <a:xfrm>
            <a:off x="5715000" y="31092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38" name="Text Box 44"/>
          <p:cNvSpPr txBox="1">
            <a:spLocks noChangeArrowheads="1"/>
          </p:cNvSpPr>
          <p:nvPr/>
        </p:nvSpPr>
        <p:spPr bwMode="auto">
          <a:xfrm>
            <a:off x="4885467" y="3468469"/>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9" name="Line 43"/>
          <p:cNvSpPr>
            <a:spLocks noChangeShapeType="1"/>
          </p:cNvSpPr>
          <p:nvPr/>
        </p:nvSpPr>
        <p:spPr bwMode="auto">
          <a:xfrm>
            <a:off x="5715000" y="3393758"/>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0" name="Text Box 26"/>
          <p:cNvSpPr txBox="1">
            <a:spLocks noChangeArrowheads="1"/>
          </p:cNvSpPr>
          <p:nvPr/>
        </p:nvSpPr>
        <p:spPr bwMode="auto">
          <a:xfrm>
            <a:off x="4474774" y="4739045"/>
            <a:ext cx="1236236"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curator</a:t>
            </a:r>
            <a:endParaRPr lang="en-US" sz="2400" baseline="30000" dirty="0">
              <a:latin typeface="BentonSans"/>
              <a:cs typeface="BentonSans"/>
            </a:endParaRPr>
          </a:p>
        </p:txBody>
      </p:sp>
      <p:sp>
        <p:nvSpPr>
          <p:cNvPr id="41" name="TextBox 40"/>
          <p:cNvSpPr txBox="1"/>
          <p:nvPr/>
        </p:nvSpPr>
        <p:spPr>
          <a:xfrm>
            <a:off x="5919273" y="2772968"/>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42" name="TextBox 41"/>
          <p:cNvSpPr txBox="1"/>
          <p:nvPr/>
        </p:nvSpPr>
        <p:spPr>
          <a:xfrm>
            <a:off x="5943600" y="3072081"/>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43" name="Line 43"/>
          <p:cNvSpPr>
            <a:spLocks noChangeShapeType="1"/>
          </p:cNvSpPr>
          <p:nvPr/>
        </p:nvSpPr>
        <p:spPr bwMode="auto">
          <a:xfrm>
            <a:off x="5715000" y="3670714"/>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4" name="Line 43"/>
          <p:cNvSpPr>
            <a:spLocks noChangeShapeType="1"/>
          </p:cNvSpPr>
          <p:nvPr/>
        </p:nvSpPr>
        <p:spPr bwMode="auto">
          <a:xfrm>
            <a:off x="5715000" y="3972102"/>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5" name="TextBox 44"/>
          <p:cNvSpPr txBox="1"/>
          <p:nvPr/>
        </p:nvSpPr>
        <p:spPr>
          <a:xfrm>
            <a:off x="5919273" y="3334435"/>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46" name="TextBox 45"/>
          <p:cNvSpPr txBox="1"/>
          <p:nvPr/>
        </p:nvSpPr>
        <p:spPr>
          <a:xfrm>
            <a:off x="5939277" y="3633548"/>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47" name="Line 43"/>
          <p:cNvSpPr>
            <a:spLocks noChangeShapeType="1"/>
          </p:cNvSpPr>
          <p:nvPr/>
        </p:nvSpPr>
        <p:spPr bwMode="auto">
          <a:xfrm>
            <a:off x="5715000" y="42522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8" name="Line 43"/>
          <p:cNvSpPr>
            <a:spLocks noChangeShapeType="1"/>
          </p:cNvSpPr>
          <p:nvPr/>
        </p:nvSpPr>
        <p:spPr bwMode="auto">
          <a:xfrm>
            <a:off x="5715000" y="4553635"/>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9" name="TextBox 48"/>
          <p:cNvSpPr txBox="1"/>
          <p:nvPr/>
        </p:nvSpPr>
        <p:spPr>
          <a:xfrm>
            <a:off x="5929041" y="3915968"/>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50" name="TextBox 49"/>
          <p:cNvSpPr txBox="1"/>
          <p:nvPr/>
        </p:nvSpPr>
        <p:spPr>
          <a:xfrm>
            <a:off x="5939277" y="4215081"/>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cxnSp>
        <p:nvCxnSpPr>
          <p:cNvPr id="51" name="Straight Connector 50"/>
          <p:cNvCxnSpPr/>
          <p:nvPr/>
        </p:nvCxnSpPr>
        <p:spPr>
          <a:xfrm>
            <a:off x="6098472" y="4607117"/>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1070344744"/>
                  </p:ext>
                </p:extLst>
              </p:nvPr>
            </p:nvGraphicFramePr>
            <p:xfrm>
              <a:off x="977029" y="26678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289560">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b="1" dirty="0">
                              <a:solidFill>
                                <a:schemeClr val="accent6">
                                  <a:lumMod val="50000"/>
                                </a:schemeClr>
                              </a:solidFill>
                            </a:rPr>
                            <a:t>M</a:t>
                          </a:r>
                        </a:p>
                      </a:txBody>
                      <a:tcPr/>
                    </a:tc>
                    <a:tc>
                      <a:txBody>
                        <a:bodyPr/>
                        <a:lstStyle/>
                        <a:p>
                          <a:pPr algn="ctr"/>
                          <a:r>
                            <a:rPr lang="en-US" b="1" dirty="0">
                              <a:solidFill>
                                <a:schemeClr val="accent6">
                                  <a:lumMod val="50000"/>
                                </a:schemeClr>
                              </a:solidFill>
                            </a:rPr>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chemeClr val="accent6">
                                        <a:lumMod val="50000"/>
                                      </a:schemeClr>
                                    </a:solidFill>
                                    <a:latin typeface="Cambria Math"/>
                                  </a:rPr>
                                  <m:t>⋯</m:t>
                                </m:r>
                              </m:oMath>
                            </m:oMathPara>
                          </a14:m>
                          <a:endParaRPr lang="en-US" b="1" dirty="0">
                            <a:solidFill>
                              <a:schemeClr val="accent6">
                                <a:lumMod val="50000"/>
                              </a:schemeClr>
                            </a:solidFill>
                          </a:endParaRPr>
                        </a:p>
                      </a:txBody>
                      <a:tcPr/>
                    </a:tc>
                    <a:tc>
                      <a:txBody>
                        <a:bodyPr/>
                        <a:lstStyle/>
                        <a:p>
                          <a:pPr algn="ctr"/>
                          <a:r>
                            <a:rPr lang="en-US" b="1" dirty="0">
                              <a:solidFill>
                                <a:schemeClr val="accent6">
                                  <a:lumMod val="50000"/>
                                </a:schemeClr>
                              </a:solidFill>
                            </a:rPr>
                            <a:t>N</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val="1070344744"/>
                  </p:ext>
                </p:extLst>
              </p:nvPr>
            </p:nvGraphicFramePr>
            <p:xfrm>
              <a:off x="977029" y="26678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365760">
                    <a:tc>
                      <a:txBody>
                        <a:bodyPr/>
                        <a:lstStyle/>
                        <a:p>
                          <a:pPr algn="ctr"/>
                          <a:r>
                            <a:rPr lang="en-US" dirty="0"/>
                            <a:t>Sex</a:t>
                          </a:r>
                        </a:p>
                      </a:txBody>
                      <a:tcPr/>
                    </a:tc>
                    <a:tc>
                      <a:txBody>
                        <a:bodyPr/>
                        <a:lstStyle/>
                        <a:p>
                          <a:pPr algn="ctr"/>
                          <a:r>
                            <a:rPr lang="en-US" dirty="0"/>
                            <a:t>Blood</a:t>
                          </a:r>
                        </a:p>
                      </a:txBody>
                      <a:tcPr/>
                    </a:tc>
                    <a:tc>
                      <a:txBody>
                        <a:bodyPr/>
                        <a:lstStyle/>
                        <a:p>
                          <a:endParaRPr lang="en-US"/>
                        </a:p>
                      </a:txBody>
                      <a:tcPr>
                        <a:blipFill>
                          <a:blip r:embed="rId3"/>
                          <a:stretch>
                            <a:fillRect l="-352632" t="-10345" r="-165789" b="-627586"/>
                          </a:stretch>
                        </a:blipFill>
                      </a:tcPr>
                    </a:tc>
                    <a:tc>
                      <a:txBody>
                        <a:bodyPr/>
                        <a:lstStyle/>
                        <a:p>
                          <a:pPr algn="ctr"/>
                          <a:r>
                            <a:rPr lang="en-US" dirty="0"/>
                            <a:t>HIV?</a:t>
                          </a:r>
                        </a:p>
                      </a:txBody>
                      <a:tcPr/>
                    </a:tc>
                    <a:extLst>
                      <a:ext uri="{0D108BD9-81ED-4DB2-BD59-A6C34878D82A}">
                        <a16:rowId xmlns:a16="http://schemas.microsoft.com/office/drawing/2014/main" val="10000"/>
                      </a:ext>
                    </a:extLst>
                  </a:tr>
                  <a:tr h="365760">
                    <a:tc>
                      <a:txBody>
                        <a:bodyPr/>
                        <a:lstStyle/>
                        <a:p>
                          <a:pPr algn="ctr"/>
                          <a:r>
                            <a:rPr lang="en-US" dirty="0"/>
                            <a:t>F</a:t>
                          </a:r>
                        </a:p>
                      </a:txBody>
                      <a:tcPr/>
                    </a:tc>
                    <a:tc>
                      <a:txBody>
                        <a:bodyPr/>
                        <a:lstStyle/>
                        <a:p>
                          <a:pPr algn="ctr"/>
                          <a:r>
                            <a:rPr lang="en-US" dirty="0"/>
                            <a:t>B</a:t>
                          </a:r>
                        </a:p>
                      </a:txBody>
                      <a:tcPr/>
                    </a:tc>
                    <a:tc>
                      <a:txBody>
                        <a:bodyPr/>
                        <a:lstStyle/>
                        <a:p>
                          <a:endParaRPr lang="en-US"/>
                        </a:p>
                      </a:txBody>
                      <a:tcPr>
                        <a:blipFill>
                          <a:blip r:embed="rId3"/>
                          <a:stretch>
                            <a:fillRect l="-352632" t="-110345" r="-165789" b="-527586"/>
                          </a:stretch>
                        </a:blipFill>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b="1" dirty="0">
                              <a:solidFill>
                                <a:schemeClr val="accent6">
                                  <a:lumMod val="50000"/>
                                </a:schemeClr>
                              </a:solidFill>
                            </a:rPr>
                            <a:t>M</a:t>
                          </a:r>
                        </a:p>
                      </a:txBody>
                      <a:tcPr/>
                    </a:tc>
                    <a:tc>
                      <a:txBody>
                        <a:bodyPr/>
                        <a:lstStyle/>
                        <a:p>
                          <a:pPr algn="ctr"/>
                          <a:r>
                            <a:rPr lang="en-US" b="1" dirty="0">
                              <a:solidFill>
                                <a:schemeClr val="accent6">
                                  <a:lumMod val="50000"/>
                                </a:schemeClr>
                              </a:solidFill>
                            </a:rPr>
                            <a:t>A</a:t>
                          </a:r>
                        </a:p>
                      </a:txBody>
                      <a:tcPr/>
                    </a:tc>
                    <a:tc>
                      <a:txBody>
                        <a:bodyPr/>
                        <a:lstStyle/>
                        <a:p>
                          <a:endParaRPr lang="en-US"/>
                        </a:p>
                      </a:txBody>
                      <a:tcPr>
                        <a:blipFill>
                          <a:blip r:embed="rId3"/>
                          <a:stretch>
                            <a:fillRect l="-352632" t="-210345" r="-165789" b="-427586"/>
                          </a:stretch>
                        </a:blipFill>
                      </a:tcPr>
                    </a:tc>
                    <a:tc>
                      <a:txBody>
                        <a:bodyPr/>
                        <a:lstStyle/>
                        <a:p>
                          <a:pPr algn="ctr"/>
                          <a:r>
                            <a:rPr lang="en-US" b="1" dirty="0">
                              <a:solidFill>
                                <a:schemeClr val="accent6">
                                  <a:lumMod val="50000"/>
                                </a:schemeClr>
                              </a:solidFill>
                            </a:rPr>
                            <a:t>N</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310345" r="-165789" b="-327586"/>
                          </a:stretch>
                        </a:blipFill>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410345" r="-165789" b="-227586"/>
                          </a:stretch>
                        </a:blipFill>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endParaRPr lang="en-US"/>
                        </a:p>
                      </a:txBody>
                      <a:tcPr>
                        <a:blipFill>
                          <a:blip r:embed="rId3"/>
                          <a:stretch>
                            <a:fillRect l="-352632" t="-493333" r="-165789" b="-120000"/>
                          </a:stretch>
                        </a:blipFill>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endParaRPr lang="en-US"/>
                        </a:p>
                      </a:txBody>
                      <a:tcPr>
                        <a:blipFill>
                          <a:blip r:embed="rId3"/>
                          <a:stretch>
                            <a:fillRect l="-352632" t="-613793" r="-165789" b="-24138"/>
                          </a:stretch>
                        </a:blipFill>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Fallback>
      </mc:AlternateContent>
      <p:sp>
        <p:nvSpPr>
          <p:cNvPr id="53" name="TextBox 52"/>
          <p:cNvSpPr txBox="1"/>
          <p:nvPr/>
        </p:nvSpPr>
        <p:spPr>
          <a:xfrm>
            <a:off x="609600" y="5562600"/>
            <a:ext cx="8153400" cy="830997"/>
          </a:xfrm>
          <a:prstGeom prst="rect">
            <a:avLst/>
          </a:prstGeom>
          <a:noFill/>
        </p:spPr>
        <p:txBody>
          <a:bodyPr wrap="square" rtlCol="0">
            <a:spAutoFit/>
          </a:bodyPr>
          <a:lstStyle/>
          <a:p>
            <a:r>
              <a:rPr lang="en-US" sz="2400" b="1" dirty="0">
                <a:solidFill>
                  <a:schemeClr val="accent6">
                    <a:lumMod val="50000"/>
                  </a:schemeClr>
                </a:solidFill>
                <a:latin typeface="BentonSans"/>
                <a:cs typeface="BentonSans"/>
              </a:rPr>
              <a:t>Requirement: </a:t>
            </a:r>
            <a:r>
              <a:rPr lang="en-US" sz="2400" dirty="0">
                <a:solidFill>
                  <a:srgbClr val="000000"/>
                </a:solidFill>
                <a:latin typeface="BentonSans"/>
                <a:cs typeface="BentonSans"/>
              </a:rPr>
              <a:t>an adversary shouldn’t be able to</a:t>
            </a:r>
            <a:br>
              <a:rPr lang="en-US" sz="2400" dirty="0">
                <a:solidFill>
                  <a:srgbClr val="000000"/>
                </a:solidFill>
                <a:latin typeface="BentonSans"/>
                <a:cs typeface="BentonSans"/>
              </a:rPr>
            </a:br>
            <a:r>
              <a:rPr lang="en-US" sz="2400" dirty="0">
                <a:solidFill>
                  <a:srgbClr val="000000"/>
                </a:solidFill>
                <a:latin typeface="BentonSans"/>
                <a:cs typeface="BentonSans"/>
              </a:rPr>
              <a:t>tell if any one person’s data were changed arbitrarily</a:t>
            </a:r>
          </a:p>
        </p:txBody>
      </p:sp>
      <p:sp>
        <p:nvSpPr>
          <p:cNvPr id="54" name="Oval 53"/>
          <p:cNvSpPr/>
          <p:nvPr/>
        </p:nvSpPr>
        <p:spPr>
          <a:xfrm>
            <a:off x="824874" y="3346951"/>
            <a:ext cx="3098178" cy="488792"/>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26"/>
          <p:cNvSpPr txBox="1">
            <a:spLocks noChangeArrowheads="1"/>
          </p:cNvSpPr>
          <p:nvPr/>
        </p:nvSpPr>
        <p:spPr bwMode="auto">
          <a:xfrm>
            <a:off x="6954685" y="4728865"/>
            <a:ext cx="153760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adversary</a:t>
            </a:r>
            <a:endParaRPr lang="en-US" sz="2400" baseline="30000" dirty="0">
              <a:latin typeface="BentonSans"/>
              <a:cs typeface="BentonSans"/>
            </a:endParaRPr>
          </a:p>
        </p:txBody>
      </p:sp>
    </p:spTree>
    <p:extLst>
      <p:ext uri="{BB962C8B-B14F-4D97-AF65-F5344CB8AC3E}">
        <p14:creationId xmlns:p14="http://schemas.microsoft.com/office/powerpoint/2010/main" val="92984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65C3-12BD-5E44-BECD-B3D57B7E1201}"/>
              </a:ext>
            </a:extLst>
          </p:cNvPr>
          <p:cNvSpPr>
            <a:spLocks noGrp="1"/>
          </p:cNvSpPr>
          <p:nvPr>
            <p:ph type="title"/>
          </p:nvPr>
        </p:nvSpPr>
        <p:spPr/>
        <p:txBody>
          <a:bodyPr>
            <a:normAutofit fontScale="90000"/>
          </a:bodyPr>
          <a:lstStyle/>
          <a:p>
            <a:r>
              <a:rPr lang="en-US" b="1" dirty="0"/>
              <a:t>Best Practices</a:t>
            </a:r>
            <a:endParaRPr lang="en-US" dirty="0"/>
          </a:p>
        </p:txBody>
      </p:sp>
      <p:sp>
        <p:nvSpPr>
          <p:cNvPr id="3" name="Content Placeholder 2">
            <a:extLst>
              <a:ext uri="{FF2B5EF4-FFF2-40B4-BE49-F238E27FC236}">
                <a16:creationId xmlns:a16="http://schemas.microsoft.com/office/drawing/2014/main" id="{9EDFEF92-CB12-1F4A-99A9-D4D4F73FFB2C}"/>
              </a:ext>
            </a:extLst>
          </p:cNvPr>
          <p:cNvSpPr>
            <a:spLocks noGrp="1"/>
          </p:cNvSpPr>
          <p:nvPr>
            <p:ph idx="1"/>
          </p:nvPr>
        </p:nvSpPr>
        <p:spPr>
          <a:xfrm>
            <a:off x="457200" y="1492273"/>
            <a:ext cx="8229600" cy="4603727"/>
          </a:xfrm>
        </p:spPr>
        <p:txBody>
          <a:bodyPr>
            <a:normAutofit fontScale="92500" lnSpcReduction="10000"/>
          </a:bodyPr>
          <a:lstStyle/>
          <a:p>
            <a:r>
              <a:rPr lang="en-US" i="1" dirty="0">
                <a:solidFill>
                  <a:schemeClr val="accent4"/>
                </a:solidFill>
              </a:rPr>
              <a:t>Decentralized versus centralized data analytics </a:t>
            </a:r>
          </a:p>
          <a:p>
            <a:pPr lvl="1"/>
            <a:r>
              <a:rPr lang="en-US" dirty="0"/>
              <a:t>selectiveness (for effectiveness) the new era of analytics</a:t>
            </a:r>
          </a:p>
          <a:p>
            <a:r>
              <a:rPr lang="en-US" i="1" dirty="0">
                <a:solidFill>
                  <a:schemeClr val="accent4"/>
                </a:solidFill>
              </a:rPr>
              <a:t>Support and automation of policy enforcement</a:t>
            </a:r>
            <a:r>
              <a:rPr lang="en-US" dirty="0"/>
              <a:t> </a:t>
            </a:r>
          </a:p>
          <a:p>
            <a:pPr lvl="1"/>
            <a:r>
              <a:rPr lang="en-US" dirty="0"/>
              <a:t>co-controllership and information sharing should be controlled by automated policy definition and enforcement </a:t>
            </a:r>
          </a:p>
          <a:p>
            <a:r>
              <a:rPr lang="en-US" i="1" dirty="0">
                <a:solidFill>
                  <a:schemeClr val="accent4"/>
                </a:solidFill>
              </a:rPr>
              <a:t> Transparency and control </a:t>
            </a:r>
          </a:p>
          <a:p>
            <a:pPr lvl="1"/>
            <a:r>
              <a:rPr lang="en-US" dirty="0"/>
              <a:t>consent needs to be reinforced with new models and automated enforcement mechanisms </a:t>
            </a:r>
          </a:p>
          <a:p>
            <a:endParaRPr lang="en-US" i="1" dirty="0">
              <a:solidFill>
                <a:schemeClr val="accent4"/>
              </a:solidFill>
            </a:endParaRPr>
          </a:p>
          <a:p>
            <a:pPr lvl="1"/>
            <a:endParaRPr lang="en-US" i="1" dirty="0">
              <a:solidFill>
                <a:schemeClr val="accent4"/>
              </a:solidFill>
            </a:endParaRPr>
          </a:p>
          <a:p>
            <a:endParaRPr lang="en-US" dirty="0"/>
          </a:p>
          <a:p>
            <a:pPr lvl="1"/>
            <a:endParaRPr lang="en-US" dirty="0"/>
          </a:p>
          <a:p>
            <a:endParaRPr lang="en-US" dirty="0"/>
          </a:p>
        </p:txBody>
      </p:sp>
    </p:spTree>
    <p:extLst>
      <p:ext uri="{BB962C8B-B14F-4D97-AF65-F5344CB8AC3E}">
        <p14:creationId xmlns:p14="http://schemas.microsoft.com/office/powerpoint/2010/main" val="19184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lil\AppData\Local\Microsoft\Windows\Temporary Internet Files\Content.IE5\9IMHRGBI\MC9002929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428" y="2896135"/>
            <a:ext cx="1890712" cy="1838325"/>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p:cNvSpPr txBox="1">
            <a:spLocks/>
          </p:cNvSpPr>
          <p:nvPr/>
        </p:nvSpPr>
        <p:spPr>
          <a:xfrm>
            <a:off x="609600" y="736303"/>
            <a:ext cx="8229600" cy="944562"/>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b="1" i="0" kern="1200">
                <a:solidFill>
                  <a:schemeClr val="tx1"/>
                </a:solidFill>
                <a:latin typeface="BentonSans"/>
                <a:ea typeface="+mj-ea"/>
                <a:cs typeface="+mj-cs"/>
              </a:defRPr>
            </a:lvl1pPr>
          </a:lstStyle>
          <a:p>
            <a:pPr algn="l"/>
            <a:r>
              <a:rPr lang="en-US" sz="4400" dirty="0"/>
              <a:t>Differential privacy</a:t>
            </a:r>
            <a:br>
              <a:rPr lang="en-US" sz="4400" dirty="0"/>
            </a:br>
            <a:endParaRPr lang="en-US" sz="2000" dirty="0"/>
          </a:p>
        </p:txBody>
      </p:sp>
      <p:sp>
        <p:nvSpPr>
          <p:cNvPr id="35" name="Rectangle 34"/>
          <p:cNvSpPr/>
          <p:nvPr/>
        </p:nvSpPr>
        <p:spPr>
          <a:xfrm>
            <a:off x="609600" y="1430179"/>
            <a:ext cx="8151706" cy="707886"/>
          </a:xfrm>
          <a:prstGeom prst="rect">
            <a:avLst/>
          </a:prstGeom>
        </p:spPr>
        <p:txBody>
          <a:bodyPr wrap="square">
            <a:spAutoFit/>
          </a:bodyPr>
          <a:lstStyle/>
          <a:p>
            <a:r>
              <a:rPr lang="en-US" sz="2000" dirty="0">
                <a:latin typeface="BentonSans"/>
                <a:cs typeface="BentonSans"/>
              </a:rPr>
              <a:t>[</a:t>
            </a:r>
            <a:r>
              <a:rPr lang="en-US" sz="2000" err="1">
                <a:latin typeface="BentonSans"/>
                <a:cs typeface="BentonSans"/>
              </a:rPr>
              <a:t>Dinur</a:t>
            </a:r>
            <a:r>
              <a:rPr lang="en-US" sz="2000">
                <a:latin typeface="BentonSans"/>
                <a:cs typeface="BentonSans"/>
              </a:rPr>
              <a:t>-Nissim ’03+Dwork</a:t>
            </a:r>
            <a:r>
              <a:rPr lang="en-US" sz="2000" dirty="0">
                <a:latin typeface="BentonSans"/>
                <a:cs typeface="BentonSans"/>
              </a:rPr>
              <a:t>, </a:t>
            </a:r>
            <a:r>
              <a:rPr lang="en-US" sz="2000" err="1">
                <a:latin typeface="BentonSans"/>
                <a:cs typeface="BentonSans"/>
              </a:rPr>
              <a:t>Dwork</a:t>
            </a:r>
            <a:r>
              <a:rPr lang="en-US" sz="2000">
                <a:latin typeface="BentonSans"/>
                <a:cs typeface="BentonSans"/>
              </a:rPr>
              <a:t>-Nissim ’04</a:t>
            </a:r>
            <a:r>
              <a:rPr lang="en-US" sz="2000" dirty="0">
                <a:latin typeface="BentonSans"/>
                <a:cs typeface="BentonSans"/>
              </a:rPr>
              <a:t>, </a:t>
            </a:r>
            <a:r>
              <a:rPr lang="en-US" sz="2000">
                <a:latin typeface="BentonSans"/>
                <a:cs typeface="BentonSans"/>
              </a:rPr>
              <a:t>Blum-</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 ’05</a:t>
            </a:r>
            <a:r>
              <a:rPr lang="en-US" sz="2000" dirty="0">
                <a:latin typeface="BentonSans"/>
                <a:cs typeface="BentonSans"/>
              </a:rPr>
              <a:t>, </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-Nissim-Smith ’06</a:t>
            </a:r>
            <a:r>
              <a:rPr lang="en-US" sz="2000" dirty="0">
                <a:latin typeface="BentonSans"/>
                <a:cs typeface="BentonSans"/>
              </a:rPr>
              <a:t>]</a:t>
            </a:r>
          </a:p>
        </p:txBody>
      </p:sp>
      <p:sp>
        <p:nvSpPr>
          <p:cNvPr id="28" name="Text Box 44"/>
          <p:cNvSpPr txBox="1">
            <a:spLocks noChangeArrowheads="1"/>
          </p:cNvSpPr>
          <p:nvPr/>
        </p:nvSpPr>
        <p:spPr bwMode="auto">
          <a:xfrm>
            <a:off x="4547697" y="2281813"/>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2" name="Rectangle 31"/>
          <p:cNvSpPr/>
          <p:nvPr/>
        </p:nvSpPr>
        <p:spPr>
          <a:xfrm>
            <a:off x="4724400" y="2867055"/>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ine 42"/>
          <p:cNvSpPr>
            <a:spLocks noChangeShapeType="1"/>
          </p:cNvSpPr>
          <p:nvPr/>
        </p:nvSpPr>
        <p:spPr bwMode="auto">
          <a:xfrm flipV="1">
            <a:off x="4062927" y="3715435"/>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37" name="Line 43"/>
          <p:cNvSpPr>
            <a:spLocks noChangeShapeType="1"/>
          </p:cNvSpPr>
          <p:nvPr/>
        </p:nvSpPr>
        <p:spPr bwMode="auto">
          <a:xfrm>
            <a:off x="5867400" y="30330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38" name="Text Box 44"/>
          <p:cNvSpPr txBox="1">
            <a:spLocks noChangeArrowheads="1"/>
          </p:cNvSpPr>
          <p:nvPr/>
        </p:nvSpPr>
        <p:spPr bwMode="auto">
          <a:xfrm>
            <a:off x="5037867" y="3392269"/>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9" name="Line 43"/>
          <p:cNvSpPr>
            <a:spLocks noChangeShapeType="1"/>
          </p:cNvSpPr>
          <p:nvPr/>
        </p:nvSpPr>
        <p:spPr bwMode="auto">
          <a:xfrm>
            <a:off x="5867400" y="3317558"/>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0" name="Text Box 26"/>
          <p:cNvSpPr txBox="1">
            <a:spLocks noChangeArrowheads="1"/>
          </p:cNvSpPr>
          <p:nvPr/>
        </p:nvSpPr>
        <p:spPr bwMode="auto">
          <a:xfrm>
            <a:off x="4627174" y="4662845"/>
            <a:ext cx="1236236"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curator</a:t>
            </a:r>
            <a:endParaRPr lang="en-US" sz="2400" baseline="30000" dirty="0">
              <a:latin typeface="BentonSans"/>
              <a:cs typeface="BentonSans"/>
            </a:endParaRPr>
          </a:p>
        </p:txBody>
      </p:sp>
      <p:sp>
        <p:nvSpPr>
          <p:cNvPr id="41" name="TextBox 40"/>
          <p:cNvSpPr txBox="1"/>
          <p:nvPr/>
        </p:nvSpPr>
        <p:spPr>
          <a:xfrm>
            <a:off x="6071673" y="2696768"/>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42" name="TextBox 41"/>
          <p:cNvSpPr txBox="1"/>
          <p:nvPr/>
        </p:nvSpPr>
        <p:spPr>
          <a:xfrm>
            <a:off x="6096000" y="2995881"/>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43" name="Line 43"/>
          <p:cNvSpPr>
            <a:spLocks noChangeShapeType="1"/>
          </p:cNvSpPr>
          <p:nvPr/>
        </p:nvSpPr>
        <p:spPr bwMode="auto">
          <a:xfrm>
            <a:off x="5867400" y="3594514"/>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4" name="Line 43"/>
          <p:cNvSpPr>
            <a:spLocks noChangeShapeType="1"/>
          </p:cNvSpPr>
          <p:nvPr/>
        </p:nvSpPr>
        <p:spPr bwMode="auto">
          <a:xfrm>
            <a:off x="5867400" y="3895902"/>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5" name="TextBox 44"/>
          <p:cNvSpPr txBox="1"/>
          <p:nvPr/>
        </p:nvSpPr>
        <p:spPr>
          <a:xfrm>
            <a:off x="6071673" y="3258235"/>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46" name="TextBox 45"/>
          <p:cNvSpPr txBox="1"/>
          <p:nvPr/>
        </p:nvSpPr>
        <p:spPr>
          <a:xfrm>
            <a:off x="6091677" y="3557348"/>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47" name="Line 43"/>
          <p:cNvSpPr>
            <a:spLocks noChangeShapeType="1"/>
          </p:cNvSpPr>
          <p:nvPr/>
        </p:nvSpPr>
        <p:spPr bwMode="auto">
          <a:xfrm>
            <a:off x="5867400" y="41760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8" name="Line 43"/>
          <p:cNvSpPr>
            <a:spLocks noChangeShapeType="1"/>
          </p:cNvSpPr>
          <p:nvPr/>
        </p:nvSpPr>
        <p:spPr bwMode="auto">
          <a:xfrm>
            <a:off x="5867400" y="4477435"/>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9" name="TextBox 48"/>
          <p:cNvSpPr txBox="1"/>
          <p:nvPr/>
        </p:nvSpPr>
        <p:spPr>
          <a:xfrm>
            <a:off x="6081441" y="3839768"/>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50" name="TextBox 49"/>
          <p:cNvSpPr txBox="1"/>
          <p:nvPr/>
        </p:nvSpPr>
        <p:spPr>
          <a:xfrm>
            <a:off x="6091677" y="4138881"/>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cxnSp>
        <p:nvCxnSpPr>
          <p:cNvPr id="51" name="Straight Connector 50"/>
          <p:cNvCxnSpPr/>
          <p:nvPr/>
        </p:nvCxnSpPr>
        <p:spPr>
          <a:xfrm>
            <a:off x="6250872" y="4530917"/>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1581003012"/>
                  </p:ext>
                </p:extLst>
              </p:nvPr>
            </p:nvGraphicFramePr>
            <p:xfrm>
              <a:off x="1129429" y="25916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289560">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val="1581003012"/>
                  </p:ext>
                </p:extLst>
              </p:nvPr>
            </p:nvGraphicFramePr>
            <p:xfrm>
              <a:off x="1129429" y="25916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365760">
                    <a:tc>
                      <a:txBody>
                        <a:bodyPr/>
                        <a:lstStyle/>
                        <a:p>
                          <a:pPr algn="ctr"/>
                          <a:r>
                            <a:rPr lang="en-US" dirty="0"/>
                            <a:t>Sex</a:t>
                          </a:r>
                        </a:p>
                      </a:txBody>
                      <a:tcPr/>
                    </a:tc>
                    <a:tc>
                      <a:txBody>
                        <a:bodyPr/>
                        <a:lstStyle/>
                        <a:p>
                          <a:pPr algn="ctr"/>
                          <a:r>
                            <a:rPr lang="en-US" dirty="0"/>
                            <a:t>Blood</a:t>
                          </a:r>
                        </a:p>
                      </a:txBody>
                      <a:tcPr/>
                    </a:tc>
                    <a:tc>
                      <a:txBody>
                        <a:bodyPr/>
                        <a:lstStyle/>
                        <a:p>
                          <a:endParaRPr lang="en-US"/>
                        </a:p>
                      </a:txBody>
                      <a:tcPr>
                        <a:blipFill>
                          <a:blip r:embed="rId3"/>
                          <a:stretch>
                            <a:fillRect l="-352632" t="-6897" r="-165789" b="-627586"/>
                          </a:stretch>
                        </a:blipFill>
                      </a:tcPr>
                    </a:tc>
                    <a:tc>
                      <a:txBody>
                        <a:bodyPr/>
                        <a:lstStyle/>
                        <a:p>
                          <a:pPr algn="ctr"/>
                          <a:r>
                            <a:rPr lang="en-US" dirty="0"/>
                            <a:t>HIV?</a:t>
                          </a:r>
                        </a:p>
                      </a:txBody>
                      <a:tcPr/>
                    </a:tc>
                    <a:extLst>
                      <a:ext uri="{0D108BD9-81ED-4DB2-BD59-A6C34878D82A}">
                        <a16:rowId xmlns:a16="http://schemas.microsoft.com/office/drawing/2014/main" val="10000"/>
                      </a:ext>
                    </a:extLst>
                  </a:tr>
                  <a:tr h="365760">
                    <a:tc>
                      <a:txBody>
                        <a:bodyPr/>
                        <a:lstStyle/>
                        <a:p>
                          <a:pPr algn="ctr"/>
                          <a:r>
                            <a:rPr lang="en-US" dirty="0"/>
                            <a:t>F</a:t>
                          </a:r>
                        </a:p>
                      </a:txBody>
                      <a:tcPr/>
                    </a:tc>
                    <a:tc>
                      <a:txBody>
                        <a:bodyPr/>
                        <a:lstStyle/>
                        <a:p>
                          <a:pPr algn="ctr"/>
                          <a:r>
                            <a:rPr lang="en-US" dirty="0"/>
                            <a:t>B</a:t>
                          </a:r>
                        </a:p>
                      </a:txBody>
                      <a:tcPr/>
                    </a:tc>
                    <a:tc>
                      <a:txBody>
                        <a:bodyPr/>
                        <a:lstStyle/>
                        <a:p>
                          <a:endParaRPr lang="en-US"/>
                        </a:p>
                      </a:txBody>
                      <a:tcPr>
                        <a:blipFill>
                          <a:blip r:embed="rId3"/>
                          <a:stretch>
                            <a:fillRect l="-352632" t="-106897" r="-165789" b="-527586"/>
                          </a:stretch>
                        </a:blipFill>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tc>
                      <a:txBody>
                        <a:bodyPr/>
                        <a:lstStyle/>
                        <a:p>
                          <a:pPr algn="ctr"/>
                          <a:endParaRPr lang="en-US" b="1" dirty="0">
                            <a:solidFill>
                              <a:schemeClr val="accent6">
                                <a:lumMod val="50000"/>
                              </a:schemeClr>
                            </a:solidFill>
                          </a:endParaRP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306897" r="-165789" b="-327586"/>
                          </a:stretch>
                        </a:blipFill>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406897" r="-165789" b="-227586"/>
                          </a:stretch>
                        </a:blipFill>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endParaRPr lang="en-US"/>
                        </a:p>
                      </a:txBody>
                      <a:tcPr>
                        <a:blipFill>
                          <a:blip r:embed="rId3"/>
                          <a:stretch>
                            <a:fillRect l="-352632" t="-490000" r="-165789" b="-120000"/>
                          </a:stretch>
                        </a:blipFill>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endParaRPr lang="en-US"/>
                        </a:p>
                      </a:txBody>
                      <a:tcPr>
                        <a:blipFill>
                          <a:blip r:embed="rId3"/>
                          <a:stretch>
                            <a:fillRect l="-352632" t="-610345" r="-165789" b="-24138"/>
                          </a:stretch>
                        </a:blipFill>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Fallback>
      </mc:AlternateContent>
      <p:sp>
        <p:nvSpPr>
          <p:cNvPr id="53" name="TextBox 52"/>
          <p:cNvSpPr txBox="1"/>
          <p:nvPr/>
        </p:nvSpPr>
        <p:spPr>
          <a:xfrm>
            <a:off x="762000" y="5486400"/>
            <a:ext cx="8153400" cy="830997"/>
          </a:xfrm>
          <a:prstGeom prst="rect">
            <a:avLst/>
          </a:prstGeom>
          <a:noFill/>
        </p:spPr>
        <p:txBody>
          <a:bodyPr wrap="square" rtlCol="0">
            <a:spAutoFit/>
          </a:bodyPr>
          <a:lstStyle/>
          <a:p>
            <a:r>
              <a:rPr lang="en-US" sz="2400" b="1" dirty="0">
                <a:solidFill>
                  <a:schemeClr val="accent6">
                    <a:lumMod val="50000"/>
                  </a:schemeClr>
                </a:solidFill>
                <a:latin typeface="BentonSans"/>
                <a:cs typeface="BentonSans"/>
              </a:rPr>
              <a:t>Requirement: </a:t>
            </a:r>
            <a:r>
              <a:rPr lang="en-US" sz="2400" dirty="0">
                <a:solidFill>
                  <a:srgbClr val="000000"/>
                </a:solidFill>
                <a:latin typeface="BentonSans"/>
                <a:cs typeface="BentonSans"/>
              </a:rPr>
              <a:t>an adversary shouldn’t be able to</a:t>
            </a:r>
            <a:br>
              <a:rPr lang="en-US" sz="2400" dirty="0">
                <a:solidFill>
                  <a:srgbClr val="000000"/>
                </a:solidFill>
                <a:latin typeface="BentonSans"/>
                <a:cs typeface="BentonSans"/>
              </a:rPr>
            </a:br>
            <a:r>
              <a:rPr lang="en-US" sz="2400" dirty="0">
                <a:solidFill>
                  <a:srgbClr val="000000"/>
                </a:solidFill>
                <a:latin typeface="BentonSans"/>
                <a:cs typeface="BentonSans"/>
              </a:rPr>
              <a:t>tell if any one person’s data were changed arbitrarily</a:t>
            </a:r>
          </a:p>
        </p:txBody>
      </p:sp>
      <p:sp>
        <p:nvSpPr>
          <p:cNvPr id="54" name="Oval 53"/>
          <p:cNvSpPr/>
          <p:nvPr/>
        </p:nvSpPr>
        <p:spPr>
          <a:xfrm>
            <a:off x="977274" y="3270751"/>
            <a:ext cx="3098178" cy="488792"/>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26"/>
          <p:cNvSpPr txBox="1">
            <a:spLocks noChangeArrowheads="1"/>
          </p:cNvSpPr>
          <p:nvPr/>
        </p:nvSpPr>
        <p:spPr bwMode="auto">
          <a:xfrm>
            <a:off x="7107085" y="4652665"/>
            <a:ext cx="153760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adversary</a:t>
            </a:r>
            <a:endParaRPr lang="en-US" sz="2400" baseline="30000" dirty="0">
              <a:latin typeface="BentonSans"/>
              <a:cs typeface="BentonSans"/>
            </a:endParaRPr>
          </a:p>
        </p:txBody>
      </p:sp>
    </p:spTree>
    <p:extLst>
      <p:ext uri="{BB962C8B-B14F-4D97-AF65-F5344CB8AC3E}">
        <p14:creationId xmlns:p14="http://schemas.microsoft.com/office/powerpoint/2010/main" val="13192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lil\AppData\Local\Microsoft\Windows\Temporary Internet Files\Content.IE5\9IMHRGBI\MC9002929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028" y="2896135"/>
            <a:ext cx="1890712" cy="1838325"/>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p:cNvSpPr txBox="1">
            <a:spLocks/>
          </p:cNvSpPr>
          <p:nvPr/>
        </p:nvSpPr>
        <p:spPr>
          <a:xfrm>
            <a:off x="457200" y="736303"/>
            <a:ext cx="8229600" cy="944562"/>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b="1" i="0" kern="1200">
                <a:solidFill>
                  <a:schemeClr val="tx1"/>
                </a:solidFill>
                <a:latin typeface="BentonSans"/>
                <a:ea typeface="+mj-ea"/>
                <a:cs typeface="+mj-cs"/>
              </a:defRPr>
            </a:lvl1pPr>
          </a:lstStyle>
          <a:p>
            <a:pPr algn="l"/>
            <a:r>
              <a:rPr lang="en-US" sz="4400" dirty="0"/>
              <a:t>Differential privacy</a:t>
            </a:r>
            <a:br>
              <a:rPr lang="en-US" sz="4400" dirty="0"/>
            </a:br>
            <a:endParaRPr lang="en-US" sz="2000" dirty="0"/>
          </a:p>
        </p:txBody>
      </p:sp>
      <p:sp>
        <p:nvSpPr>
          <p:cNvPr id="35" name="Rectangle 34"/>
          <p:cNvSpPr/>
          <p:nvPr/>
        </p:nvSpPr>
        <p:spPr>
          <a:xfrm>
            <a:off x="457200" y="1430179"/>
            <a:ext cx="8151706" cy="707886"/>
          </a:xfrm>
          <a:prstGeom prst="rect">
            <a:avLst/>
          </a:prstGeom>
        </p:spPr>
        <p:txBody>
          <a:bodyPr wrap="square">
            <a:spAutoFit/>
          </a:bodyPr>
          <a:lstStyle/>
          <a:p>
            <a:r>
              <a:rPr lang="en-US" sz="2000" dirty="0">
                <a:latin typeface="BentonSans"/>
                <a:cs typeface="BentonSans"/>
              </a:rPr>
              <a:t>[</a:t>
            </a:r>
            <a:r>
              <a:rPr lang="en-US" sz="2000" err="1">
                <a:latin typeface="BentonSans"/>
                <a:cs typeface="BentonSans"/>
              </a:rPr>
              <a:t>Dinur</a:t>
            </a:r>
            <a:r>
              <a:rPr lang="en-US" sz="2000">
                <a:latin typeface="BentonSans"/>
                <a:cs typeface="BentonSans"/>
              </a:rPr>
              <a:t>-Nissim ’03+Dwork</a:t>
            </a:r>
            <a:r>
              <a:rPr lang="en-US" sz="2000" dirty="0">
                <a:latin typeface="BentonSans"/>
                <a:cs typeface="BentonSans"/>
              </a:rPr>
              <a:t>, </a:t>
            </a:r>
            <a:r>
              <a:rPr lang="en-US" sz="2000" err="1">
                <a:latin typeface="BentonSans"/>
                <a:cs typeface="BentonSans"/>
              </a:rPr>
              <a:t>Dwork</a:t>
            </a:r>
            <a:r>
              <a:rPr lang="en-US" sz="2000">
                <a:latin typeface="BentonSans"/>
                <a:cs typeface="BentonSans"/>
              </a:rPr>
              <a:t>-Nissim ’04</a:t>
            </a:r>
            <a:r>
              <a:rPr lang="en-US" sz="2000" dirty="0">
                <a:latin typeface="BentonSans"/>
                <a:cs typeface="BentonSans"/>
              </a:rPr>
              <a:t>, </a:t>
            </a:r>
            <a:r>
              <a:rPr lang="en-US" sz="2000">
                <a:latin typeface="BentonSans"/>
                <a:cs typeface="BentonSans"/>
              </a:rPr>
              <a:t>Blum-</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 ’05</a:t>
            </a:r>
            <a:r>
              <a:rPr lang="en-US" sz="2000" dirty="0">
                <a:latin typeface="BentonSans"/>
                <a:cs typeface="BentonSans"/>
              </a:rPr>
              <a:t>, </a:t>
            </a:r>
            <a:r>
              <a:rPr lang="en-US" sz="2000" err="1">
                <a:latin typeface="BentonSans"/>
                <a:cs typeface="BentonSans"/>
              </a:rPr>
              <a:t>Dwork</a:t>
            </a:r>
            <a:r>
              <a:rPr lang="en-US" sz="2000">
                <a:latin typeface="BentonSans"/>
                <a:cs typeface="BentonSans"/>
              </a:rPr>
              <a:t>-</a:t>
            </a:r>
            <a:r>
              <a:rPr lang="en-US" sz="2000" err="1">
                <a:latin typeface="BentonSans"/>
                <a:cs typeface="BentonSans"/>
              </a:rPr>
              <a:t>McSherry</a:t>
            </a:r>
            <a:r>
              <a:rPr lang="en-US" sz="2000">
                <a:latin typeface="BentonSans"/>
                <a:cs typeface="BentonSans"/>
              </a:rPr>
              <a:t>-Nissim-Smith ’06</a:t>
            </a:r>
            <a:r>
              <a:rPr lang="en-US" sz="2000" dirty="0">
                <a:latin typeface="BentonSans"/>
                <a:cs typeface="BentonSans"/>
              </a:rPr>
              <a:t>]</a:t>
            </a:r>
          </a:p>
        </p:txBody>
      </p:sp>
      <p:sp>
        <p:nvSpPr>
          <p:cNvPr id="28" name="Text Box 44"/>
          <p:cNvSpPr txBox="1">
            <a:spLocks noChangeArrowheads="1"/>
          </p:cNvSpPr>
          <p:nvPr/>
        </p:nvSpPr>
        <p:spPr bwMode="auto">
          <a:xfrm>
            <a:off x="4395297" y="2281813"/>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2" name="Rectangle 31"/>
          <p:cNvSpPr/>
          <p:nvPr/>
        </p:nvSpPr>
        <p:spPr>
          <a:xfrm>
            <a:off x="4572000" y="2867055"/>
            <a:ext cx="1066800" cy="186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ine 42"/>
          <p:cNvSpPr>
            <a:spLocks noChangeShapeType="1"/>
          </p:cNvSpPr>
          <p:nvPr/>
        </p:nvSpPr>
        <p:spPr bwMode="auto">
          <a:xfrm flipV="1">
            <a:off x="3910527" y="3715435"/>
            <a:ext cx="661473" cy="1890"/>
          </a:xfrm>
          <a:prstGeom prst="line">
            <a:avLst/>
          </a:prstGeom>
          <a:noFill/>
          <a:ln w="38100">
            <a:solidFill>
              <a:schemeClr val="tx1"/>
            </a:solidFill>
            <a:round/>
            <a:headEnd/>
            <a:tailEnd type="triangle" w="med" len="med"/>
          </a:ln>
          <a:effectLst/>
        </p:spPr>
        <p:txBody>
          <a:bodyPr wrap="square">
            <a:spAutoFit/>
          </a:bodyPr>
          <a:lstStyle/>
          <a:p>
            <a:endParaRPr lang="en-US"/>
          </a:p>
        </p:txBody>
      </p:sp>
      <p:sp>
        <p:nvSpPr>
          <p:cNvPr id="37" name="Line 43"/>
          <p:cNvSpPr>
            <a:spLocks noChangeShapeType="1"/>
          </p:cNvSpPr>
          <p:nvPr/>
        </p:nvSpPr>
        <p:spPr bwMode="auto">
          <a:xfrm>
            <a:off x="5715000" y="30330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38" name="Text Box 44"/>
          <p:cNvSpPr txBox="1">
            <a:spLocks noChangeArrowheads="1"/>
          </p:cNvSpPr>
          <p:nvPr/>
        </p:nvSpPr>
        <p:spPr bwMode="auto">
          <a:xfrm>
            <a:off x="4885467" y="3392269"/>
            <a:ext cx="457176" cy="646331"/>
          </a:xfrm>
          <a:prstGeom prst="rect">
            <a:avLst/>
          </a:prstGeom>
          <a:noFill/>
          <a:ln w="25400">
            <a:noFill/>
            <a:miter lim="800000"/>
            <a:headEnd/>
            <a:tailEnd/>
          </a:ln>
          <a:effectLst/>
        </p:spPr>
        <p:txBody>
          <a:bodyPr wrap="none">
            <a:spAutoFit/>
          </a:bodyPr>
          <a:lstStyle/>
          <a:p>
            <a:pPr algn="ctr"/>
            <a:r>
              <a:rPr lang="en-US" sz="3600" dirty="0">
                <a:solidFill>
                  <a:schemeClr val="bg1"/>
                </a:solidFill>
                <a:latin typeface="+mj-lt"/>
              </a:rPr>
              <a:t>C</a:t>
            </a:r>
          </a:p>
        </p:txBody>
      </p:sp>
      <p:sp>
        <p:nvSpPr>
          <p:cNvPr id="39" name="Line 43"/>
          <p:cNvSpPr>
            <a:spLocks noChangeShapeType="1"/>
          </p:cNvSpPr>
          <p:nvPr/>
        </p:nvSpPr>
        <p:spPr bwMode="auto">
          <a:xfrm>
            <a:off x="5715000" y="3317558"/>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0" name="Text Box 26"/>
          <p:cNvSpPr txBox="1">
            <a:spLocks noChangeArrowheads="1"/>
          </p:cNvSpPr>
          <p:nvPr/>
        </p:nvSpPr>
        <p:spPr bwMode="auto">
          <a:xfrm>
            <a:off x="4474774" y="4662845"/>
            <a:ext cx="1236236"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curator</a:t>
            </a:r>
            <a:endParaRPr lang="en-US" sz="2400" baseline="30000" dirty="0">
              <a:latin typeface="BentonSans"/>
              <a:cs typeface="BentonSans"/>
            </a:endParaRPr>
          </a:p>
        </p:txBody>
      </p:sp>
      <p:sp>
        <p:nvSpPr>
          <p:cNvPr id="41" name="TextBox 40"/>
          <p:cNvSpPr txBox="1"/>
          <p:nvPr/>
        </p:nvSpPr>
        <p:spPr>
          <a:xfrm>
            <a:off x="5919273" y="2696768"/>
            <a:ext cx="377026"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1</a:t>
            </a:r>
          </a:p>
        </p:txBody>
      </p:sp>
      <p:sp>
        <p:nvSpPr>
          <p:cNvPr id="42" name="TextBox 41"/>
          <p:cNvSpPr txBox="1"/>
          <p:nvPr/>
        </p:nvSpPr>
        <p:spPr>
          <a:xfrm>
            <a:off x="5943600" y="2995881"/>
            <a:ext cx="360996"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1</a:t>
            </a:r>
          </a:p>
        </p:txBody>
      </p:sp>
      <p:sp>
        <p:nvSpPr>
          <p:cNvPr id="43" name="Line 43"/>
          <p:cNvSpPr>
            <a:spLocks noChangeShapeType="1"/>
          </p:cNvSpPr>
          <p:nvPr/>
        </p:nvSpPr>
        <p:spPr bwMode="auto">
          <a:xfrm>
            <a:off x="5715000" y="3594514"/>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4" name="Line 43"/>
          <p:cNvSpPr>
            <a:spLocks noChangeShapeType="1"/>
          </p:cNvSpPr>
          <p:nvPr/>
        </p:nvSpPr>
        <p:spPr bwMode="auto">
          <a:xfrm>
            <a:off x="5715000" y="3895902"/>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5" name="TextBox 44"/>
          <p:cNvSpPr txBox="1"/>
          <p:nvPr/>
        </p:nvSpPr>
        <p:spPr>
          <a:xfrm>
            <a:off x="5919273" y="3258235"/>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2</a:t>
            </a:r>
          </a:p>
        </p:txBody>
      </p:sp>
      <p:sp>
        <p:nvSpPr>
          <p:cNvPr id="46" name="TextBox 45"/>
          <p:cNvSpPr txBox="1"/>
          <p:nvPr/>
        </p:nvSpPr>
        <p:spPr>
          <a:xfrm>
            <a:off x="5939277" y="3557348"/>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2</a:t>
            </a:r>
          </a:p>
        </p:txBody>
      </p:sp>
      <p:sp>
        <p:nvSpPr>
          <p:cNvPr id="47" name="Line 43"/>
          <p:cNvSpPr>
            <a:spLocks noChangeShapeType="1"/>
          </p:cNvSpPr>
          <p:nvPr/>
        </p:nvSpPr>
        <p:spPr bwMode="auto">
          <a:xfrm>
            <a:off x="5715000" y="4176047"/>
            <a:ext cx="838200" cy="0"/>
          </a:xfrm>
          <a:prstGeom prst="line">
            <a:avLst/>
          </a:prstGeom>
          <a:noFill/>
          <a:ln w="38100">
            <a:solidFill>
              <a:schemeClr val="tx1"/>
            </a:solidFill>
            <a:round/>
            <a:headEnd type="triangle" w="med" len="med"/>
            <a:tailEnd type="none" w="med" len="med"/>
          </a:ln>
          <a:effectLst/>
        </p:spPr>
        <p:txBody>
          <a:bodyPr>
            <a:spAutoFit/>
          </a:bodyPr>
          <a:lstStyle/>
          <a:p>
            <a:endParaRPr lang="en-US"/>
          </a:p>
        </p:txBody>
      </p:sp>
      <p:sp>
        <p:nvSpPr>
          <p:cNvPr id="48" name="Line 43"/>
          <p:cNvSpPr>
            <a:spLocks noChangeShapeType="1"/>
          </p:cNvSpPr>
          <p:nvPr/>
        </p:nvSpPr>
        <p:spPr bwMode="auto">
          <a:xfrm>
            <a:off x="5715000" y="4477435"/>
            <a:ext cx="838200" cy="0"/>
          </a:xfrm>
          <a:prstGeom prst="line">
            <a:avLst/>
          </a:prstGeom>
          <a:noFill/>
          <a:ln w="38100">
            <a:solidFill>
              <a:schemeClr val="tx1"/>
            </a:solidFill>
            <a:round/>
            <a:headEnd type="none" w="med" len="med"/>
            <a:tailEnd type="triangle" w="med" len="med"/>
          </a:ln>
          <a:effectLst/>
        </p:spPr>
        <p:txBody>
          <a:bodyPr>
            <a:spAutoFit/>
          </a:bodyPr>
          <a:lstStyle/>
          <a:p>
            <a:endParaRPr lang="en-US"/>
          </a:p>
        </p:txBody>
      </p:sp>
      <p:sp>
        <p:nvSpPr>
          <p:cNvPr id="49" name="TextBox 48"/>
          <p:cNvSpPr txBox="1"/>
          <p:nvPr/>
        </p:nvSpPr>
        <p:spPr>
          <a:xfrm>
            <a:off x="5929041" y="3839768"/>
            <a:ext cx="402674" cy="338554"/>
          </a:xfrm>
          <a:prstGeom prst="rect">
            <a:avLst/>
          </a:prstGeom>
          <a:noFill/>
        </p:spPr>
        <p:txBody>
          <a:bodyPr wrap="none" rtlCol="0">
            <a:spAutoFit/>
          </a:bodyPr>
          <a:lstStyle/>
          <a:p>
            <a:r>
              <a:rPr lang="en-US" sz="1600" dirty="0">
                <a:latin typeface="BentonSans"/>
                <a:cs typeface="BentonSans"/>
              </a:rPr>
              <a:t>q</a:t>
            </a:r>
            <a:r>
              <a:rPr lang="en-US" sz="1600" baseline="-25000" dirty="0">
                <a:latin typeface="BentonSans"/>
                <a:cs typeface="BentonSans"/>
              </a:rPr>
              <a:t>3</a:t>
            </a:r>
          </a:p>
        </p:txBody>
      </p:sp>
      <p:sp>
        <p:nvSpPr>
          <p:cNvPr id="50" name="TextBox 49"/>
          <p:cNvSpPr txBox="1"/>
          <p:nvPr/>
        </p:nvSpPr>
        <p:spPr>
          <a:xfrm>
            <a:off x="5939277" y="4138881"/>
            <a:ext cx="389850" cy="338554"/>
          </a:xfrm>
          <a:prstGeom prst="rect">
            <a:avLst/>
          </a:prstGeom>
          <a:noFill/>
        </p:spPr>
        <p:txBody>
          <a:bodyPr wrap="none" rtlCol="0">
            <a:spAutoFit/>
          </a:bodyPr>
          <a:lstStyle/>
          <a:p>
            <a:r>
              <a:rPr lang="en-US" sz="1600" dirty="0">
                <a:latin typeface="BentonSans"/>
                <a:cs typeface="BentonSans"/>
              </a:rPr>
              <a:t>a</a:t>
            </a:r>
            <a:r>
              <a:rPr lang="en-US" sz="1600" baseline="-25000" dirty="0">
                <a:latin typeface="BentonSans"/>
                <a:cs typeface="BentonSans"/>
              </a:rPr>
              <a:t>3</a:t>
            </a:r>
          </a:p>
        </p:txBody>
      </p:sp>
      <p:cxnSp>
        <p:nvCxnSpPr>
          <p:cNvPr id="51" name="Straight Connector 50"/>
          <p:cNvCxnSpPr/>
          <p:nvPr/>
        </p:nvCxnSpPr>
        <p:spPr>
          <a:xfrm>
            <a:off x="6098472" y="4530917"/>
            <a:ext cx="0" cy="26385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184710465"/>
                  </p:ext>
                </p:extLst>
              </p:nvPr>
            </p:nvGraphicFramePr>
            <p:xfrm>
              <a:off x="977029" y="25916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289560">
                    <a:tc>
                      <a:txBody>
                        <a:bodyPr/>
                        <a:lstStyle/>
                        <a:p>
                          <a:pPr algn="ctr"/>
                          <a:r>
                            <a:rPr lang="en-US" dirty="0"/>
                            <a:t>Sex</a:t>
                          </a:r>
                        </a:p>
                      </a:txBody>
                      <a:tcPr/>
                    </a:tc>
                    <a:tc>
                      <a:txBody>
                        <a:bodyPr/>
                        <a:lstStyle/>
                        <a:p>
                          <a:pPr algn="ctr"/>
                          <a:r>
                            <a:rPr lang="en-US" dirty="0"/>
                            <a:t>Blood</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HIV?</a:t>
                          </a:r>
                        </a:p>
                      </a:txBody>
                      <a:tcPr/>
                    </a:tc>
                    <a:extLst>
                      <a:ext uri="{0D108BD9-81ED-4DB2-BD59-A6C34878D82A}">
                        <a16:rowId xmlns:a16="http://schemas.microsoft.com/office/drawing/2014/main" val="10000"/>
                      </a:ext>
                    </a:extLst>
                  </a:tr>
                  <a:tr h="0">
                    <a:tc>
                      <a:txBody>
                        <a:bodyPr/>
                        <a:lstStyle/>
                        <a:p>
                          <a:pPr algn="ctr"/>
                          <a:r>
                            <a:rPr lang="en-US" dirty="0"/>
                            <a:t>F</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b="1" dirty="0">
                              <a:solidFill>
                                <a:schemeClr val="accent6">
                                  <a:lumMod val="50000"/>
                                </a:schemeClr>
                              </a:solidFill>
                            </a:rPr>
                            <a:t>F</a:t>
                          </a:r>
                        </a:p>
                      </a:txBody>
                      <a:tcPr/>
                    </a:tc>
                    <a:tc>
                      <a:txBody>
                        <a:bodyPr/>
                        <a:lstStyle/>
                        <a:p>
                          <a:pPr algn="ctr"/>
                          <a:r>
                            <a:rPr lang="en-US" b="1" dirty="0">
                              <a:solidFill>
                                <a:schemeClr val="accent6">
                                  <a:lumMod val="50000"/>
                                </a:schemeClr>
                              </a:solidFill>
                            </a:rPr>
                            <a:t>A</a:t>
                          </a:r>
                        </a:p>
                      </a:txBody>
                      <a:tcPr/>
                    </a:tc>
                    <a:tc>
                      <a:txBody>
                        <a:bodyPr/>
                        <a:lstStyle/>
                        <a:p>
                          <a:pPr algn="ctr"/>
                          <a:endParaRPr lang="en-US" b="1" dirty="0">
                            <a:solidFill>
                              <a:schemeClr val="accent6">
                                <a:lumMod val="50000"/>
                              </a:schemeClr>
                            </a:solidFill>
                          </a:endParaRPr>
                        </a:p>
                      </a:txBody>
                      <a:tcPr/>
                    </a:tc>
                    <a:tc>
                      <a:txBody>
                        <a:bodyPr/>
                        <a:lstStyle/>
                        <a:p>
                          <a:pPr algn="ctr"/>
                          <a:r>
                            <a:rPr lang="en-US" b="1" dirty="0">
                              <a:solidFill>
                                <a:schemeClr val="accent6">
                                  <a:lumMod val="50000"/>
                                </a:schemeClr>
                              </a:solidFill>
                            </a:rPr>
                            <a:t>Y</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dirty="0"/>
                        </a:p>
                      </a:txBody>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val="3184710465"/>
                  </p:ext>
                </p:extLst>
              </p:nvPr>
            </p:nvGraphicFramePr>
            <p:xfrm>
              <a:off x="977029" y="2591601"/>
              <a:ext cx="2946023" cy="2585720"/>
            </p:xfrm>
            <a:graphic>
              <a:graphicData uri="http://schemas.openxmlformats.org/drawingml/2006/table">
                <a:tbl>
                  <a:tblPr firstRow="1" bandRow="1">
                    <a:tableStyleId>{5C22544A-7EE6-4342-B048-85BDC9FD1C3A}</a:tableStyleId>
                  </a:tblPr>
                  <a:tblGrid>
                    <a:gridCol w="939125">
                      <a:extLst>
                        <a:ext uri="{9D8B030D-6E8A-4147-A177-3AD203B41FA5}">
                          <a16:colId xmlns:a16="http://schemas.microsoft.com/office/drawing/2014/main" val="20000"/>
                        </a:ext>
                      </a:extLst>
                    </a:gridCol>
                    <a:gridCol w="759019">
                      <a:extLst>
                        <a:ext uri="{9D8B030D-6E8A-4147-A177-3AD203B41FA5}">
                          <a16:colId xmlns:a16="http://schemas.microsoft.com/office/drawing/2014/main" val="20001"/>
                        </a:ext>
                      </a:extLst>
                    </a:gridCol>
                    <a:gridCol w="475995">
                      <a:extLst>
                        <a:ext uri="{9D8B030D-6E8A-4147-A177-3AD203B41FA5}">
                          <a16:colId xmlns:a16="http://schemas.microsoft.com/office/drawing/2014/main" val="20002"/>
                        </a:ext>
                      </a:extLst>
                    </a:gridCol>
                    <a:gridCol w="771884">
                      <a:extLst>
                        <a:ext uri="{9D8B030D-6E8A-4147-A177-3AD203B41FA5}">
                          <a16:colId xmlns:a16="http://schemas.microsoft.com/office/drawing/2014/main" val="20003"/>
                        </a:ext>
                      </a:extLst>
                    </a:gridCol>
                  </a:tblGrid>
                  <a:tr h="365760">
                    <a:tc>
                      <a:txBody>
                        <a:bodyPr/>
                        <a:lstStyle/>
                        <a:p>
                          <a:pPr algn="ctr"/>
                          <a:r>
                            <a:rPr lang="en-US" dirty="0"/>
                            <a:t>Sex</a:t>
                          </a:r>
                        </a:p>
                      </a:txBody>
                      <a:tcPr/>
                    </a:tc>
                    <a:tc>
                      <a:txBody>
                        <a:bodyPr/>
                        <a:lstStyle/>
                        <a:p>
                          <a:pPr algn="ctr"/>
                          <a:r>
                            <a:rPr lang="en-US" dirty="0"/>
                            <a:t>Blood</a:t>
                          </a:r>
                        </a:p>
                      </a:txBody>
                      <a:tcPr/>
                    </a:tc>
                    <a:tc>
                      <a:txBody>
                        <a:bodyPr/>
                        <a:lstStyle/>
                        <a:p>
                          <a:endParaRPr lang="en-US"/>
                        </a:p>
                      </a:txBody>
                      <a:tcPr>
                        <a:blipFill>
                          <a:blip r:embed="rId3"/>
                          <a:stretch>
                            <a:fillRect l="-352632" t="-6897" r="-165789" b="-627586"/>
                          </a:stretch>
                        </a:blipFill>
                      </a:tcPr>
                    </a:tc>
                    <a:tc>
                      <a:txBody>
                        <a:bodyPr/>
                        <a:lstStyle/>
                        <a:p>
                          <a:pPr algn="ctr"/>
                          <a:r>
                            <a:rPr lang="en-US" dirty="0"/>
                            <a:t>HIV?</a:t>
                          </a:r>
                        </a:p>
                      </a:txBody>
                      <a:tcPr/>
                    </a:tc>
                    <a:extLst>
                      <a:ext uri="{0D108BD9-81ED-4DB2-BD59-A6C34878D82A}">
                        <a16:rowId xmlns:a16="http://schemas.microsoft.com/office/drawing/2014/main" val="10000"/>
                      </a:ext>
                    </a:extLst>
                  </a:tr>
                  <a:tr h="365760">
                    <a:tc>
                      <a:txBody>
                        <a:bodyPr/>
                        <a:lstStyle/>
                        <a:p>
                          <a:pPr algn="ctr"/>
                          <a:r>
                            <a:rPr lang="en-US" dirty="0"/>
                            <a:t>F</a:t>
                          </a:r>
                        </a:p>
                      </a:txBody>
                      <a:tcPr/>
                    </a:tc>
                    <a:tc>
                      <a:txBody>
                        <a:bodyPr/>
                        <a:lstStyle/>
                        <a:p>
                          <a:pPr algn="ctr"/>
                          <a:r>
                            <a:rPr lang="en-US" dirty="0"/>
                            <a:t>B</a:t>
                          </a:r>
                        </a:p>
                      </a:txBody>
                      <a:tcPr/>
                    </a:tc>
                    <a:tc>
                      <a:txBody>
                        <a:bodyPr/>
                        <a:lstStyle/>
                        <a:p>
                          <a:endParaRPr lang="en-US"/>
                        </a:p>
                      </a:txBody>
                      <a:tcPr>
                        <a:blipFill>
                          <a:blip r:embed="rId3"/>
                          <a:stretch>
                            <a:fillRect l="-352632" t="-106897" r="-165789" b="-527586"/>
                          </a:stretch>
                        </a:blipFill>
                      </a:tcPr>
                    </a:tc>
                    <a:tc>
                      <a:txBody>
                        <a:bodyPr/>
                        <a:lstStyle/>
                        <a:p>
                          <a:pPr algn="ctr"/>
                          <a:r>
                            <a:rPr lang="en-US" dirty="0"/>
                            <a:t>Y</a:t>
                          </a:r>
                        </a:p>
                      </a:txBody>
                      <a:tcPr/>
                    </a:tc>
                    <a:extLst>
                      <a:ext uri="{0D108BD9-81ED-4DB2-BD59-A6C34878D82A}">
                        <a16:rowId xmlns:a16="http://schemas.microsoft.com/office/drawing/2014/main" val="10001"/>
                      </a:ext>
                    </a:extLst>
                  </a:tr>
                  <a:tr h="370840">
                    <a:tc>
                      <a:txBody>
                        <a:bodyPr/>
                        <a:lstStyle/>
                        <a:p>
                          <a:pPr algn="ctr"/>
                          <a:r>
                            <a:rPr lang="en-US" b="1" dirty="0">
                              <a:solidFill>
                                <a:schemeClr val="accent6">
                                  <a:lumMod val="50000"/>
                                </a:schemeClr>
                              </a:solidFill>
                            </a:rPr>
                            <a:t>F</a:t>
                          </a:r>
                        </a:p>
                      </a:txBody>
                      <a:tcPr/>
                    </a:tc>
                    <a:tc>
                      <a:txBody>
                        <a:bodyPr/>
                        <a:lstStyle/>
                        <a:p>
                          <a:pPr algn="ctr"/>
                          <a:r>
                            <a:rPr lang="en-US" b="1" dirty="0">
                              <a:solidFill>
                                <a:schemeClr val="accent6">
                                  <a:lumMod val="50000"/>
                                </a:schemeClr>
                              </a:solidFill>
                            </a:rPr>
                            <a:t>A</a:t>
                          </a:r>
                        </a:p>
                      </a:txBody>
                      <a:tcPr/>
                    </a:tc>
                    <a:tc>
                      <a:txBody>
                        <a:bodyPr/>
                        <a:lstStyle/>
                        <a:p>
                          <a:pPr algn="ctr"/>
                          <a:endParaRPr lang="en-US" b="1" dirty="0">
                            <a:solidFill>
                              <a:schemeClr val="accent6">
                                <a:lumMod val="50000"/>
                              </a:schemeClr>
                            </a:solidFill>
                          </a:endParaRPr>
                        </a:p>
                      </a:txBody>
                      <a:tcPr/>
                    </a:tc>
                    <a:tc>
                      <a:txBody>
                        <a:bodyPr/>
                        <a:lstStyle/>
                        <a:p>
                          <a:pPr algn="ctr"/>
                          <a:r>
                            <a:rPr lang="en-US" b="1" dirty="0">
                              <a:solidFill>
                                <a:schemeClr val="accent6">
                                  <a:lumMod val="50000"/>
                                </a:schemeClr>
                              </a:solidFill>
                            </a:rPr>
                            <a:t>Y</a:t>
                          </a:r>
                        </a:p>
                      </a:txBody>
                      <a:tcPr/>
                    </a:tc>
                    <a:extLst>
                      <a:ext uri="{0D108BD9-81ED-4DB2-BD59-A6C34878D82A}">
                        <a16:rowId xmlns:a16="http://schemas.microsoft.com/office/drawing/2014/main" val="10002"/>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306897" r="-165789" b="-327586"/>
                          </a:stretch>
                        </a:blipFill>
                      </a:tcPr>
                    </a:tc>
                    <a:tc>
                      <a:txBody>
                        <a:bodyPr/>
                        <a:lstStyle/>
                        <a:p>
                          <a:pPr algn="ctr"/>
                          <a:r>
                            <a:rPr lang="en-US" dirty="0"/>
                            <a:t>N</a:t>
                          </a:r>
                        </a:p>
                      </a:txBody>
                      <a:tcPr/>
                    </a:tc>
                    <a:extLst>
                      <a:ext uri="{0D108BD9-81ED-4DB2-BD59-A6C34878D82A}">
                        <a16:rowId xmlns:a16="http://schemas.microsoft.com/office/drawing/2014/main" val="10003"/>
                      </a:ext>
                    </a:extLst>
                  </a:tr>
                  <a:tr h="370840">
                    <a:tc>
                      <a:txBody>
                        <a:bodyPr/>
                        <a:lstStyle/>
                        <a:p>
                          <a:pPr algn="ctr"/>
                          <a:r>
                            <a:rPr lang="en-US" dirty="0"/>
                            <a:t>M</a:t>
                          </a:r>
                        </a:p>
                      </a:txBody>
                      <a:tcPr/>
                    </a:tc>
                    <a:tc>
                      <a:txBody>
                        <a:bodyPr/>
                        <a:lstStyle/>
                        <a:p>
                          <a:pPr algn="ctr"/>
                          <a:r>
                            <a:rPr lang="en-US" dirty="0"/>
                            <a:t>O</a:t>
                          </a:r>
                        </a:p>
                      </a:txBody>
                      <a:tcPr/>
                    </a:tc>
                    <a:tc>
                      <a:txBody>
                        <a:bodyPr/>
                        <a:lstStyle/>
                        <a:p>
                          <a:endParaRPr lang="en-US"/>
                        </a:p>
                      </a:txBody>
                      <a:tcPr>
                        <a:blipFill>
                          <a:blip r:embed="rId3"/>
                          <a:stretch>
                            <a:fillRect l="-352632" t="-406897" r="-165789" b="-227586"/>
                          </a:stretch>
                        </a:blipFill>
                      </a:tcPr>
                    </a:tc>
                    <a:tc>
                      <a:txBody>
                        <a:bodyPr/>
                        <a:lstStyle/>
                        <a:p>
                          <a:pPr algn="ctr"/>
                          <a:r>
                            <a:rPr lang="en-US" dirty="0"/>
                            <a:t>Y</a:t>
                          </a:r>
                        </a:p>
                      </a:txBody>
                      <a:tcPr/>
                    </a:tc>
                    <a:extLst>
                      <a:ext uri="{0D108BD9-81ED-4DB2-BD59-A6C34878D82A}">
                        <a16:rowId xmlns:a16="http://schemas.microsoft.com/office/drawing/2014/main" val="10004"/>
                      </a:ext>
                    </a:extLst>
                  </a:tr>
                  <a:tr h="370840">
                    <a:tc>
                      <a:txBody>
                        <a:bodyPr/>
                        <a:lstStyle/>
                        <a:p>
                          <a:pPr algn="ctr"/>
                          <a:r>
                            <a:rPr lang="en-US" dirty="0"/>
                            <a:t>F</a:t>
                          </a:r>
                        </a:p>
                      </a:txBody>
                      <a:tcPr/>
                    </a:tc>
                    <a:tc>
                      <a:txBody>
                        <a:bodyPr/>
                        <a:lstStyle/>
                        <a:p>
                          <a:pPr algn="ctr"/>
                          <a:r>
                            <a:rPr lang="en-US" dirty="0"/>
                            <a:t>A</a:t>
                          </a:r>
                        </a:p>
                      </a:txBody>
                      <a:tcPr/>
                    </a:tc>
                    <a:tc>
                      <a:txBody>
                        <a:bodyPr/>
                        <a:lstStyle/>
                        <a:p>
                          <a:endParaRPr lang="en-US"/>
                        </a:p>
                      </a:txBody>
                      <a:tcPr>
                        <a:blipFill>
                          <a:blip r:embed="rId3"/>
                          <a:stretch>
                            <a:fillRect l="-352632" t="-490000" r="-165789" b="-120000"/>
                          </a:stretch>
                        </a:blipFill>
                      </a:tcPr>
                    </a:tc>
                    <a:tc>
                      <a:txBody>
                        <a:bodyPr/>
                        <a:lstStyle/>
                        <a:p>
                          <a:pPr algn="ctr"/>
                          <a:r>
                            <a:rPr lang="en-US" dirty="0"/>
                            <a:t>N</a:t>
                          </a:r>
                        </a:p>
                      </a:txBody>
                      <a:tcPr/>
                    </a:tc>
                    <a:extLst>
                      <a:ext uri="{0D108BD9-81ED-4DB2-BD59-A6C34878D82A}">
                        <a16:rowId xmlns:a16="http://schemas.microsoft.com/office/drawing/2014/main" val="10005"/>
                      </a:ext>
                    </a:extLst>
                  </a:tr>
                  <a:tr h="370840">
                    <a:tc>
                      <a:txBody>
                        <a:bodyPr/>
                        <a:lstStyle/>
                        <a:p>
                          <a:pPr algn="ctr"/>
                          <a:r>
                            <a:rPr lang="en-US" dirty="0"/>
                            <a:t>M</a:t>
                          </a:r>
                        </a:p>
                      </a:txBody>
                      <a:tcPr/>
                    </a:tc>
                    <a:tc>
                      <a:txBody>
                        <a:bodyPr/>
                        <a:lstStyle/>
                        <a:p>
                          <a:pPr algn="ctr"/>
                          <a:r>
                            <a:rPr lang="en-US" dirty="0"/>
                            <a:t>B</a:t>
                          </a:r>
                        </a:p>
                      </a:txBody>
                      <a:tcPr/>
                    </a:tc>
                    <a:tc>
                      <a:txBody>
                        <a:bodyPr/>
                        <a:lstStyle/>
                        <a:p>
                          <a:endParaRPr lang="en-US"/>
                        </a:p>
                      </a:txBody>
                      <a:tcPr>
                        <a:blipFill>
                          <a:blip r:embed="rId3"/>
                          <a:stretch>
                            <a:fillRect l="-352632" t="-610345" r="-165789" b="-24138"/>
                          </a:stretch>
                        </a:blipFill>
                      </a:tcPr>
                    </a:tc>
                    <a:tc>
                      <a:txBody>
                        <a:bodyPr/>
                        <a:lstStyle/>
                        <a:p>
                          <a:pPr algn="ctr"/>
                          <a:r>
                            <a:rPr lang="en-US" dirty="0"/>
                            <a:t>Y</a:t>
                          </a:r>
                        </a:p>
                      </a:txBody>
                      <a:tcPr/>
                    </a:tc>
                    <a:extLst>
                      <a:ext uri="{0D108BD9-81ED-4DB2-BD59-A6C34878D82A}">
                        <a16:rowId xmlns:a16="http://schemas.microsoft.com/office/drawing/2014/main" val="10006"/>
                      </a:ext>
                    </a:extLst>
                  </a:tr>
                </a:tbl>
              </a:graphicData>
            </a:graphic>
          </p:graphicFrame>
        </mc:Fallback>
      </mc:AlternateContent>
      <p:sp>
        <p:nvSpPr>
          <p:cNvPr id="53" name="TextBox 52"/>
          <p:cNvSpPr txBox="1"/>
          <p:nvPr/>
        </p:nvSpPr>
        <p:spPr>
          <a:xfrm>
            <a:off x="609600" y="5486400"/>
            <a:ext cx="8153400" cy="830997"/>
          </a:xfrm>
          <a:prstGeom prst="rect">
            <a:avLst/>
          </a:prstGeom>
          <a:noFill/>
        </p:spPr>
        <p:txBody>
          <a:bodyPr wrap="square" rtlCol="0">
            <a:spAutoFit/>
          </a:bodyPr>
          <a:lstStyle/>
          <a:p>
            <a:r>
              <a:rPr lang="en-US" sz="2400" b="1" dirty="0">
                <a:solidFill>
                  <a:schemeClr val="accent6">
                    <a:lumMod val="50000"/>
                  </a:schemeClr>
                </a:solidFill>
                <a:latin typeface="BentonSans"/>
                <a:cs typeface="BentonSans"/>
              </a:rPr>
              <a:t>Requirement: </a:t>
            </a:r>
            <a:r>
              <a:rPr lang="en-US" sz="2400" dirty="0">
                <a:solidFill>
                  <a:srgbClr val="000000"/>
                </a:solidFill>
                <a:latin typeface="BentonSans"/>
                <a:cs typeface="BentonSans"/>
              </a:rPr>
              <a:t>an adversary shouldn’t be able to</a:t>
            </a:r>
            <a:br>
              <a:rPr lang="en-US" sz="2400" dirty="0">
                <a:solidFill>
                  <a:srgbClr val="000000"/>
                </a:solidFill>
                <a:latin typeface="BentonSans"/>
                <a:cs typeface="BentonSans"/>
              </a:rPr>
            </a:br>
            <a:r>
              <a:rPr lang="en-US" sz="2400" dirty="0">
                <a:solidFill>
                  <a:srgbClr val="000000"/>
                </a:solidFill>
                <a:latin typeface="BentonSans"/>
                <a:cs typeface="BentonSans"/>
              </a:rPr>
              <a:t>tell if any one person’s data were changed arbitrarily</a:t>
            </a:r>
          </a:p>
        </p:txBody>
      </p:sp>
      <p:sp>
        <p:nvSpPr>
          <p:cNvPr id="54" name="Oval 53"/>
          <p:cNvSpPr/>
          <p:nvPr/>
        </p:nvSpPr>
        <p:spPr>
          <a:xfrm>
            <a:off x="824874" y="3270751"/>
            <a:ext cx="3098178" cy="488792"/>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26"/>
          <p:cNvSpPr txBox="1">
            <a:spLocks noChangeArrowheads="1"/>
          </p:cNvSpPr>
          <p:nvPr/>
        </p:nvSpPr>
        <p:spPr bwMode="auto">
          <a:xfrm>
            <a:off x="6954685" y="4652665"/>
            <a:ext cx="1537600" cy="461665"/>
          </a:xfrm>
          <a:prstGeom prst="rect">
            <a:avLst/>
          </a:prstGeom>
          <a:noFill/>
          <a:ln w="25400">
            <a:noFill/>
            <a:miter lim="800000"/>
            <a:headEnd/>
            <a:tailEnd/>
          </a:ln>
          <a:effectLst/>
        </p:spPr>
        <p:txBody>
          <a:bodyPr wrap="none">
            <a:spAutoFit/>
          </a:bodyPr>
          <a:lstStyle/>
          <a:p>
            <a:pPr algn="ctr"/>
            <a:r>
              <a:rPr lang="en-US" sz="2400" dirty="0">
                <a:latin typeface="BentonSans"/>
                <a:cs typeface="BentonSans"/>
              </a:rPr>
              <a:t>adversary</a:t>
            </a:r>
            <a:endParaRPr lang="en-US" sz="2400" baseline="30000" dirty="0">
              <a:latin typeface="BentonSans"/>
              <a:cs typeface="BentonSans"/>
            </a:endParaRPr>
          </a:p>
        </p:txBody>
      </p:sp>
    </p:spTree>
    <p:extLst>
      <p:ext uri="{BB962C8B-B14F-4D97-AF65-F5344CB8AC3E}">
        <p14:creationId xmlns:p14="http://schemas.microsoft.com/office/powerpoint/2010/main" val="198350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00"/>
            <a:ext cx="8229600" cy="944562"/>
          </a:xfrm>
        </p:spPr>
        <p:txBody>
          <a:bodyPr>
            <a:normAutofit/>
          </a:bodyPr>
          <a:lstStyle/>
          <a:p>
            <a:r>
              <a:rPr lang="en-US" dirty="0"/>
              <a:t>DP Theory &amp; Practice</a:t>
            </a:r>
          </a:p>
        </p:txBody>
      </p:sp>
      <p:sp>
        <p:nvSpPr>
          <p:cNvPr id="3" name="Content Placeholder 2"/>
          <p:cNvSpPr>
            <a:spLocks noGrp="1"/>
          </p:cNvSpPr>
          <p:nvPr>
            <p:ph idx="1"/>
          </p:nvPr>
        </p:nvSpPr>
        <p:spPr>
          <a:xfrm>
            <a:off x="457199" y="1127124"/>
            <a:ext cx="8686801" cy="5426076"/>
          </a:xfrm>
        </p:spPr>
        <p:txBody>
          <a:bodyPr>
            <a:normAutofit fontScale="92500" lnSpcReduction="20000"/>
          </a:bodyPr>
          <a:lstStyle/>
          <a:p>
            <a:pPr marL="0" indent="0">
              <a:buNone/>
            </a:pPr>
            <a:endParaRPr lang="en-US" dirty="0">
              <a:solidFill>
                <a:schemeClr val="accent6">
                  <a:lumMod val="50000"/>
                </a:schemeClr>
              </a:solidFill>
            </a:endParaRPr>
          </a:p>
          <a:p>
            <a:pPr marL="0" indent="0">
              <a:buNone/>
            </a:pPr>
            <a:r>
              <a:rPr lang="en-US" dirty="0">
                <a:solidFill>
                  <a:schemeClr val="accent6">
                    <a:lumMod val="50000"/>
                  </a:schemeClr>
                </a:solidFill>
              </a:rPr>
              <a:t>Theory:  </a:t>
            </a:r>
            <a:r>
              <a:rPr lang="en-US" dirty="0"/>
              <a:t>differential privacy research has </a:t>
            </a:r>
          </a:p>
          <a:p>
            <a:r>
              <a:rPr lang="en-US" dirty="0"/>
              <a:t>many intriguing theoretical challenges</a:t>
            </a:r>
          </a:p>
          <a:p>
            <a:r>
              <a:rPr lang="en-US" dirty="0"/>
              <a:t>rich connections w/other parts of CS theory &amp; mathematics</a:t>
            </a:r>
          </a:p>
          <a:p>
            <a:pPr marL="0" indent="0">
              <a:buNone/>
            </a:pPr>
            <a:r>
              <a:rPr lang="en-US" dirty="0">
                <a:solidFill>
                  <a:schemeClr val="accent6">
                    <a:lumMod val="50000"/>
                  </a:schemeClr>
                </a:solidFill>
                <a:latin typeface="+mj-lt"/>
              </a:rPr>
              <a:t>	</a:t>
            </a:r>
            <a:r>
              <a:rPr lang="en-US" sz="2000" dirty="0"/>
              <a:t>e.g. cryptography, learning theory, game theory &amp; mechanism design, convex geometry, </a:t>
            </a:r>
            <a:r>
              <a:rPr lang="en-US" sz="2000" dirty="0" err="1"/>
              <a:t>pseudorandomness</a:t>
            </a:r>
            <a:r>
              <a:rPr lang="en-US" sz="2000" dirty="0"/>
              <a:t>, optimization, </a:t>
            </a:r>
            <a:r>
              <a:rPr lang="en-US" sz="2000" dirty="0" err="1"/>
              <a:t>approximability</a:t>
            </a:r>
            <a:r>
              <a:rPr lang="en-US" sz="2000" dirty="0"/>
              <a:t>, communication complexity, statistics,  …</a:t>
            </a:r>
            <a:endParaRPr lang="en-US" sz="2000" dirty="0">
              <a:solidFill>
                <a:schemeClr val="accent6">
                  <a:lumMod val="50000"/>
                </a:schemeClr>
              </a:solidFill>
            </a:endParaRPr>
          </a:p>
          <a:p>
            <a:pPr marL="0" indent="0">
              <a:buNone/>
            </a:pPr>
            <a:endParaRPr lang="en-US" dirty="0">
              <a:solidFill>
                <a:schemeClr val="accent6">
                  <a:lumMod val="50000"/>
                </a:schemeClr>
              </a:solidFill>
              <a:latin typeface="+mj-lt"/>
            </a:endParaRPr>
          </a:p>
          <a:p>
            <a:pPr marL="0" indent="0">
              <a:buNone/>
            </a:pPr>
            <a:r>
              <a:rPr lang="en-US" dirty="0">
                <a:solidFill>
                  <a:schemeClr val="accent6">
                    <a:lumMod val="50000"/>
                  </a:schemeClr>
                </a:solidFill>
              </a:rPr>
              <a:t>Practice: </a:t>
            </a:r>
            <a:r>
              <a:rPr lang="en-US" dirty="0"/>
              <a:t>interest from many communities in seeing whether DP can be brought to practice</a:t>
            </a:r>
          </a:p>
          <a:p>
            <a:pPr marL="400050" lvl="1" indent="0">
              <a:buNone/>
            </a:pPr>
            <a:r>
              <a:rPr lang="en-US" sz="2000" dirty="0"/>
              <a:t>e.g. statistics, databases, medical informatics, privacy law, social science, computer security, programming languages, …</a:t>
            </a:r>
            <a:endParaRPr lang="en-US" sz="2000" dirty="0">
              <a:latin typeface="+mj-lt"/>
            </a:endParaRPr>
          </a:p>
          <a:p>
            <a:pPr lvl="1"/>
            <a:endParaRPr lang="en-US" dirty="0">
              <a:latin typeface="+mj-lt"/>
            </a:endParaRPr>
          </a:p>
          <a:p>
            <a:endParaRPr lang="en-US" dirty="0">
              <a:latin typeface="+mj-lt"/>
            </a:endParaRPr>
          </a:p>
          <a:p>
            <a:pPr lvl="1"/>
            <a:endParaRPr lang="en-US" dirty="0"/>
          </a:p>
          <a:p>
            <a:endParaRPr lang="en-US" dirty="0"/>
          </a:p>
        </p:txBody>
      </p:sp>
    </p:spTree>
    <p:extLst>
      <p:ext uri="{BB962C8B-B14F-4D97-AF65-F5344CB8AC3E}">
        <p14:creationId xmlns:p14="http://schemas.microsoft.com/office/powerpoint/2010/main" val="61079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62FF-C8ED-154C-9DB1-E5E7115379E6}"/>
              </a:ext>
            </a:extLst>
          </p:cNvPr>
          <p:cNvSpPr>
            <a:spLocks noGrp="1"/>
          </p:cNvSpPr>
          <p:nvPr>
            <p:ph type="title"/>
          </p:nvPr>
        </p:nvSpPr>
        <p:spPr/>
        <p:txBody>
          <a:bodyPr>
            <a:normAutofit fontScale="90000"/>
          </a:bodyPr>
          <a:lstStyle/>
          <a:p>
            <a:r>
              <a:rPr lang="en-US" dirty="0"/>
              <a:t>Privacy</a:t>
            </a:r>
          </a:p>
        </p:txBody>
      </p:sp>
      <p:sp>
        <p:nvSpPr>
          <p:cNvPr id="3" name="Content Placeholder 2">
            <a:extLst>
              <a:ext uri="{FF2B5EF4-FFF2-40B4-BE49-F238E27FC236}">
                <a16:creationId xmlns:a16="http://schemas.microsoft.com/office/drawing/2014/main" id="{8C934AFD-3E73-5D43-A299-395CE2FD833E}"/>
              </a:ext>
            </a:extLst>
          </p:cNvPr>
          <p:cNvSpPr>
            <a:spLocks noGrp="1"/>
          </p:cNvSpPr>
          <p:nvPr>
            <p:ph idx="1"/>
          </p:nvPr>
        </p:nvSpPr>
        <p:spPr/>
        <p:txBody>
          <a:bodyPr>
            <a:normAutofit fontScale="92500" lnSpcReduction="20000"/>
          </a:bodyPr>
          <a:lstStyle/>
          <a:p>
            <a:r>
              <a:rPr lang="en-US" dirty="0"/>
              <a:t>From “big data versus privacy” to “big data with privacy” </a:t>
            </a:r>
          </a:p>
          <a:p>
            <a:pPr lvl="1"/>
            <a:r>
              <a:rPr lang="en-US" dirty="0"/>
              <a:t>The scale is in terms of </a:t>
            </a:r>
            <a:r>
              <a:rPr lang="en-US" i="1" dirty="0">
                <a:solidFill>
                  <a:schemeClr val="tx2">
                    <a:lumMod val="60000"/>
                    <a:lumOff val="40000"/>
                  </a:schemeClr>
                </a:solidFill>
              </a:rPr>
              <a:t>volume</a:t>
            </a:r>
            <a:r>
              <a:rPr lang="en-US" dirty="0"/>
              <a:t>, </a:t>
            </a:r>
            <a:r>
              <a:rPr lang="en-US" i="1" dirty="0">
                <a:solidFill>
                  <a:schemeClr val="tx2">
                    <a:lumMod val="60000"/>
                    <a:lumOff val="40000"/>
                  </a:schemeClr>
                </a:solidFill>
              </a:rPr>
              <a:t>variety</a:t>
            </a:r>
            <a:r>
              <a:rPr lang="en-US" dirty="0"/>
              <a:t>, </a:t>
            </a:r>
            <a:r>
              <a:rPr lang="en-US" i="1" dirty="0">
                <a:solidFill>
                  <a:schemeClr val="tx2">
                    <a:lumMod val="60000"/>
                    <a:lumOff val="40000"/>
                  </a:schemeClr>
                </a:solidFill>
              </a:rPr>
              <a:t>velocity</a:t>
            </a:r>
            <a:r>
              <a:rPr lang="en-US" dirty="0"/>
              <a:t> and </a:t>
            </a:r>
            <a:r>
              <a:rPr lang="en-US" i="1" dirty="0">
                <a:solidFill>
                  <a:schemeClr val="tx2">
                    <a:lumMod val="60000"/>
                    <a:lumOff val="40000"/>
                  </a:schemeClr>
                </a:solidFill>
              </a:rPr>
              <a:t>veracity</a:t>
            </a:r>
            <a:r>
              <a:rPr lang="en-US" dirty="0"/>
              <a:t>, all the Vs of the big data definition brings existing privacy risks into a whole new level</a:t>
            </a:r>
          </a:p>
          <a:p>
            <a:r>
              <a:rPr lang="en-US" b="1" dirty="0"/>
              <a:t>Lack of control and transparency</a:t>
            </a:r>
          </a:p>
          <a:p>
            <a:pPr lvl="1"/>
            <a:r>
              <a:rPr lang="en-US" dirty="0"/>
              <a:t>how to effectively and timely inform users and on who is in charge of this task, especially when the processing requires the interaction of many players. </a:t>
            </a:r>
          </a:p>
          <a:p>
            <a:pPr lvl="2"/>
            <a:r>
              <a:rPr lang="en-US" i="1" dirty="0">
                <a:solidFill>
                  <a:srgbClr val="00B050"/>
                </a:solidFill>
              </a:rPr>
              <a:t>Example: data captured from sensors and cameras, from screening posts in social networks or from analysis of web searches </a:t>
            </a:r>
          </a:p>
          <a:p>
            <a:pPr lvl="2"/>
            <a:endParaRPr lang="en-US" dirty="0"/>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7020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74C8-8989-5B4B-8895-111110C3CC91}"/>
              </a:ext>
            </a:extLst>
          </p:cNvPr>
          <p:cNvSpPr>
            <a:spLocks noGrp="1"/>
          </p:cNvSpPr>
          <p:nvPr>
            <p:ph type="title"/>
          </p:nvPr>
        </p:nvSpPr>
        <p:spPr/>
        <p:txBody>
          <a:bodyPr>
            <a:normAutofit fontScale="90000"/>
          </a:bodyPr>
          <a:lstStyle/>
          <a:p>
            <a:r>
              <a:rPr lang="en-US" dirty="0"/>
              <a:t>Privacy Challenges </a:t>
            </a:r>
          </a:p>
        </p:txBody>
      </p:sp>
      <p:sp>
        <p:nvSpPr>
          <p:cNvPr id="3" name="Content Placeholder 2">
            <a:extLst>
              <a:ext uri="{FF2B5EF4-FFF2-40B4-BE49-F238E27FC236}">
                <a16:creationId xmlns:a16="http://schemas.microsoft.com/office/drawing/2014/main" id="{47FE2A07-5A0A-5B41-B817-6E83494BD3ED}"/>
              </a:ext>
            </a:extLst>
          </p:cNvPr>
          <p:cNvSpPr>
            <a:spLocks noGrp="1"/>
          </p:cNvSpPr>
          <p:nvPr>
            <p:ph idx="1"/>
          </p:nvPr>
        </p:nvSpPr>
        <p:spPr/>
        <p:txBody>
          <a:bodyPr>
            <a:normAutofit/>
          </a:bodyPr>
          <a:lstStyle/>
          <a:p>
            <a:r>
              <a:rPr lang="en-US" b="1" dirty="0"/>
              <a:t>Data reusability </a:t>
            </a:r>
            <a:endParaRPr lang="en-US" dirty="0"/>
          </a:p>
          <a:p>
            <a:pPr lvl="1"/>
            <a:r>
              <a:rPr lang="en-US" i="1" dirty="0"/>
              <a:t>mobile apps providers collect personal data in order to provide users with information about their fitness or health status (e.g. heart condition, dietary habits, etc.). These data can be valuable to insurance companies and/or other providers (e.g. sports centers, dietary consultants, etc.) who may target specific users. </a:t>
            </a:r>
            <a:endParaRPr lang="en-US" dirty="0"/>
          </a:p>
          <a:p>
            <a:endParaRPr lang="en-US" dirty="0"/>
          </a:p>
        </p:txBody>
      </p:sp>
    </p:spTree>
    <p:extLst>
      <p:ext uri="{BB962C8B-B14F-4D97-AF65-F5344CB8AC3E}">
        <p14:creationId xmlns:p14="http://schemas.microsoft.com/office/powerpoint/2010/main" val="24926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36D7-04F6-AE49-8DB5-7B79CF8EA0EA}"/>
              </a:ext>
            </a:extLst>
          </p:cNvPr>
          <p:cNvSpPr>
            <a:spLocks noGrp="1"/>
          </p:cNvSpPr>
          <p:nvPr>
            <p:ph type="title"/>
          </p:nvPr>
        </p:nvSpPr>
        <p:spPr/>
        <p:txBody>
          <a:bodyPr>
            <a:normAutofit fontScale="90000"/>
          </a:bodyPr>
          <a:lstStyle/>
          <a:p>
            <a:r>
              <a:rPr lang="en-US" dirty="0"/>
              <a:t>Privacy Challenges II</a:t>
            </a:r>
          </a:p>
        </p:txBody>
      </p:sp>
      <p:sp>
        <p:nvSpPr>
          <p:cNvPr id="3" name="Content Placeholder 2">
            <a:extLst>
              <a:ext uri="{FF2B5EF4-FFF2-40B4-BE49-F238E27FC236}">
                <a16:creationId xmlns:a16="http://schemas.microsoft.com/office/drawing/2014/main" id="{65459496-8FD5-FF44-8E8A-038BB733F9FB}"/>
              </a:ext>
            </a:extLst>
          </p:cNvPr>
          <p:cNvSpPr>
            <a:spLocks noGrp="1"/>
          </p:cNvSpPr>
          <p:nvPr>
            <p:ph idx="1"/>
          </p:nvPr>
        </p:nvSpPr>
        <p:spPr/>
        <p:txBody>
          <a:bodyPr/>
          <a:lstStyle/>
          <a:p>
            <a:r>
              <a:rPr lang="en-US" b="1" dirty="0"/>
              <a:t>Data inference and re-identification</a:t>
            </a:r>
          </a:p>
          <a:p>
            <a:pPr lvl="1"/>
            <a:r>
              <a:rPr lang="en-US" dirty="0"/>
              <a:t>combine data sets from many different sources to derive more (and new) information. </a:t>
            </a:r>
          </a:p>
          <a:p>
            <a:pPr lvl="2"/>
            <a:r>
              <a:rPr lang="en-US" i="1" dirty="0">
                <a:solidFill>
                  <a:schemeClr val="accent2">
                    <a:lumMod val="50000"/>
                  </a:schemeClr>
                </a:solidFill>
              </a:rPr>
              <a:t>privacy risks, especially if linking different sources may allow the emergence of patterns related to single individuals </a:t>
            </a:r>
          </a:p>
          <a:p>
            <a:pPr lvl="1"/>
            <a:r>
              <a:rPr lang="en-US" dirty="0"/>
              <a:t>combination of anonymized data sets and advanced analytics can lead to re-identification of a person by extracting and combining different pieces of information </a:t>
            </a:r>
          </a:p>
          <a:p>
            <a:pPr lvl="2"/>
            <a:endParaRPr lang="en-US" dirty="0"/>
          </a:p>
          <a:p>
            <a:endParaRPr lang="en-US" dirty="0"/>
          </a:p>
        </p:txBody>
      </p:sp>
    </p:spTree>
    <p:extLst>
      <p:ext uri="{BB962C8B-B14F-4D97-AF65-F5344CB8AC3E}">
        <p14:creationId xmlns:p14="http://schemas.microsoft.com/office/powerpoint/2010/main" val="290517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1539-5BB3-1242-B894-6C7B40509980}"/>
              </a:ext>
            </a:extLst>
          </p:cNvPr>
          <p:cNvSpPr>
            <a:spLocks noGrp="1"/>
          </p:cNvSpPr>
          <p:nvPr>
            <p:ph type="title"/>
          </p:nvPr>
        </p:nvSpPr>
        <p:spPr/>
        <p:txBody>
          <a:bodyPr>
            <a:normAutofit fontScale="90000"/>
          </a:bodyPr>
          <a:lstStyle/>
          <a:p>
            <a:r>
              <a:rPr lang="en-US" dirty="0"/>
              <a:t>Privacy Challenges III</a:t>
            </a:r>
          </a:p>
        </p:txBody>
      </p:sp>
      <p:sp>
        <p:nvSpPr>
          <p:cNvPr id="4" name="Content Placeholder 3">
            <a:extLst>
              <a:ext uri="{FF2B5EF4-FFF2-40B4-BE49-F238E27FC236}">
                <a16:creationId xmlns:a16="http://schemas.microsoft.com/office/drawing/2014/main" id="{65460AC7-416C-D94C-BF54-1F26A1496359}"/>
              </a:ext>
            </a:extLst>
          </p:cNvPr>
          <p:cNvSpPr>
            <a:spLocks noGrp="1"/>
          </p:cNvSpPr>
          <p:nvPr>
            <p:ph idx="1"/>
          </p:nvPr>
        </p:nvSpPr>
        <p:spPr/>
        <p:txBody>
          <a:bodyPr/>
          <a:lstStyle/>
          <a:p>
            <a:r>
              <a:rPr lang="en-US" b="1" dirty="0"/>
              <a:t>Profiling and automated decision making </a:t>
            </a:r>
            <a:endParaRPr lang="en-US" dirty="0"/>
          </a:p>
          <a:p>
            <a:pPr lvl="1"/>
            <a:r>
              <a:rPr lang="en-US" i="1" dirty="0"/>
              <a:t>profiling example: online  advertising, </a:t>
            </a:r>
            <a:r>
              <a:rPr lang="en-US" dirty="0"/>
              <a:t>which is also closely related to price differentiation (perceived by the willingness of people to pay) . </a:t>
            </a:r>
          </a:p>
          <a:p>
            <a:pPr lvl="1"/>
            <a:r>
              <a:rPr lang="en-US" dirty="0"/>
              <a:t>Another example is that of profiling in predictive police algorithms, which can lead to discrimination of people, even based on the area where they live </a:t>
            </a:r>
          </a:p>
          <a:p>
            <a:pPr lvl="1"/>
            <a:endParaRPr lang="en-US" dirty="0"/>
          </a:p>
        </p:txBody>
      </p:sp>
    </p:spTree>
    <p:extLst>
      <p:ext uri="{BB962C8B-B14F-4D97-AF65-F5344CB8AC3E}">
        <p14:creationId xmlns:p14="http://schemas.microsoft.com/office/powerpoint/2010/main" val="167040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F865-AFF1-CF4B-9144-0939A96AAAA3}"/>
              </a:ext>
            </a:extLst>
          </p:cNvPr>
          <p:cNvSpPr>
            <a:spLocks noGrp="1"/>
          </p:cNvSpPr>
          <p:nvPr>
            <p:ph type="title"/>
          </p:nvPr>
        </p:nvSpPr>
        <p:spPr/>
        <p:txBody>
          <a:bodyPr>
            <a:normAutofit fontScale="90000"/>
          </a:bodyPr>
          <a:lstStyle/>
          <a:p>
            <a:r>
              <a:rPr lang="en-US" dirty="0"/>
              <a:t>Privacy Challenges IV</a:t>
            </a:r>
          </a:p>
        </p:txBody>
      </p:sp>
      <p:sp>
        <p:nvSpPr>
          <p:cNvPr id="3" name="Content Placeholder 2">
            <a:extLst>
              <a:ext uri="{FF2B5EF4-FFF2-40B4-BE49-F238E27FC236}">
                <a16:creationId xmlns:a16="http://schemas.microsoft.com/office/drawing/2014/main" id="{C92EED51-FB79-314C-ADF7-EA5662E4B030}"/>
              </a:ext>
            </a:extLst>
          </p:cNvPr>
          <p:cNvSpPr>
            <a:spLocks noGrp="1"/>
          </p:cNvSpPr>
          <p:nvPr>
            <p:ph idx="1"/>
          </p:nvPr>
        </p:nvSpPr>
        <p:spPr/>
        <p:txBody>
          <a:bodyPr>
            <a:normAutofit/>
          </a:bodyPr>
          <a:lstStyle/>
          <a:p>
            <a:r>
              <a:rPr lang="en-US" b="1" dirty="0"/>
              <a:t>Enforcing, and/or monitoring the data protection controls </a:t>
            </a:r>
          </a:p>
          <a:p>
            <a:pPr lvl="1"/>
            <a:r>
              <a:rPr lang="en-US" dirty="0"/>
              <a:t>the involvement and interaction of many diverse stakeholders, which makes it even more difficult (for regulators, data controllers and users) to identify privacy flaws and impose relevant </a:t>
            </a:r>
            <a:r>
              <a:rPr lang="en-US" dirty="0" err="1"/>
              <a:t>measur</a:t>
            </a:r>
            <a:r>
              <a:rPr lang="en-US" dirty="0"/>
              <a:t> </a:t>
            </a:r>
          </a:p>
          <a:p>
            <a:pPr lvl="1"/>
            <a:endParaRPr lang="en-US" dirty="0"/>
          </a:p>
          <a:p>
            <a:pPr lvl="1"/>
            <a:endParaRPr lang="en-US" dirty="0"/>
          </a:p>
          <a:p>
            <a:endParaRPr lang="en-US" dirty="0"/>
          </a:p>
        </p:txBody>
      </p:sp>
    </p:spTree>
    <p:extLst>
      <p:ext uri="{BB962C8B-B14F-4D97-AF65-F5344CB8AC3E}">
        <p14:creationId xmlns:p14="http://schemas.microsoft.com/office/powerpoint/2010/main" val="416689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4802-BEA2-204A-BEC4-EAE5B9D976BA}"/>
              </a:ext>
            </a:extLst>
          </p:cNvPr>
          <p:cNvSpPr>
            <a:spLocks noGrp="1"/>
          </p:cNvSpPr>
          <p:nvPr>
            <p:ph type="title"/>
          </p:nvPr>
        </p:nvSpPr>
        <p:spPr/>
        <p:txBody>
          <a:bodyPr>
            <a:noAutofit/>
          </a:bodyPr>
          <a:lstStyle/>
          <a:p>
            <a:r>
              <a:rPr lang="en-US" sz="4000" dirty="0"/>
              <a:t>Privacy Measures</a:t>
            </a:r>
          </a:p>
        </p:txBody>
      </p:sp>
      <p:sp>
        <p:nvSpPr>
          <p:cNvPr id="3" name="Content Placeholder 2">
            <a:extLst>
              <a:ext uri="{FF2B5EF4-FFF2-40B4-BE49-F238E27FC236}">
                <a16:creationId xmlns:a16="http://schemas.microsoft.com/office/drawing/2014/main" id="{C94448CC-765B-6E41-A161-B3CC2D3656AA}"/>
              </a:ext>
            </a:extLst>
          </p:cNvPr>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E29824BD-B501-CD4C-B33C-D7CC6ABD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65508"/>
            <a:ext cx="7620000" cy="4795345"/>
          </a:xfrm>
          <a:prstGeom prst="rect">
            <a:avLst/>
          </a:prstGeom>
        </p:spPr>
      </p:pic>
    </p:spTree>
    <p:extLst>
      <p:ext uri="{BB962C8B-B14F-4D97-AF65-F5344CB8AC3E}">
        <p14:creationId xmlns:p14="http://schemas.microsoft.com/office/powerpoint/2010/main" val="24499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FBF5-8734-A644-ABBF-B1DD4CF2DF13}"/>
              </a:ext>
            </a:extLst>
          </p:cNvPr>
          <p:cNvSpPr>
            <a:spLocks noGrp="1"/>
          </p:cNvSpPr>
          <p:nvPr>
            <p:ph type="title"/>
          </p:nvPr>
        </p:nvSpPr>
        <p:spPr/>
        <p:txBody>
          <a:bodyPr>
            <a:normAutofit fontScale="90000"/>
          </a:bodyPr>
          <a:lstStyle/>
          <a:p>
            <a:r>
              <a:rPr lang="en-US" dirty="0"/>
              <a:t>Privacy enhancing technologies (PETs)</a:t>
            </a:r>
          </a:p>
        </p:txBody>
      </p:sp>
      <p:sp>
        <p:nvSpPr>
          <p:cNvPr id="3" name="Content Placeholder 2">
            <a:extLst>
              <a:ext uri="{FF2B5EF4-FFF2-40B4-BE49-F238E27FC236}">
                <a16:creationId xmlns:a16="http://schemas.microsoft.com/office/drawing/2014/main" id="{4662AE7E-ABD3-D343-A1C1-173B556E9A79}"/>
              </a:ext>
            </a:extLst>
          </p:cNvPr>
          <p:cNvSpPr>
            <a:spLocks noGrp="1"/>
          </p:cNvSpPr>
          <p:nvPr>
            <p:ph idx="1"/>
          </p:nvPr>
        </p:nvSpPr>
        <p:spPr>
          <a:xfrm>
            <a:off x="457200" y="1600200"/>
            <a:ext cx="8229600" cy="4525963"/>
          </a:xfrm>
        </p:spPr>
        <p:txBody>
          <a:bodyPr/>
          <a:lstStyle/>
          <a:p>
            <a:r>
              <a:rPr lang="en-US" dirty="0"/>
              <a:t>authentication</a:t>
            </a:r>
          </a:p>
          <a:p>
            <a:r>
              <a:rPr lang="en-US" dirty="0"/>
              <a:t>communications anonymity</a:t>
            </a:r>
          </a:p>
          <a:p>
            <a:r>
              <a:rPr lang="en-US" dirty="0"/>
              <a:t>privacy in databases, statistical disclosure control</a:t>
            </a:r>
          </a:p>
          <a:p>
            <a:r>
              <a:rPr lang="en-US" dirty="0"/>
              <a:t>privacy preserving data mining, private information retrieval</a:t>
            </a:r>
          </a:p>
          <a:p>
            <a:r>
              <a:rPr lang="en-US" dirty="0"/>
              <a:t>storage privacy, privacy preserving computations</a:t>
            </a:r>
          </a:p>
        </p:txBody>
      </p:sp>
    </p:spTree>
    <p:extLst>
      <p:ext uri="{BB962C8B-B14F-4D97-AF65-F5344CB8AC3E}">
        <p14:creationId xmlns:p14="http://schemas.microsoft.com/office/powerpoint/2010/main" val="3233140105"/>
      </p:ext>
    </p:extLst>
  </p:cSld>
  <p:clrMapOvr>
    <a:masterClrMapping/>
  </p:clrMapOvr>
</p:sld>
</file>

<file path=ppt/theme/theme1.xml><?xml version="1.0" encoding="utf-8"?>
<a:theme xmlns:a="http://schemas.openxmlformats.org/drawingml/2006/main" name="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E82199B-DC72-488A-95B8-89E8CD66E9DD}" vid="{A67F7EB3-B12E-4EFB-B5BD-71C286836255}"/>
    </a:ext>
  </a:extLst>
</a:theme>
</file>

<file path=ppt/theme/theme2.xml><?xml version="1.0" encoding="utf-8"?>
<a:theme xmlns:a="http://schemas.openxmlformats.org/drawingml/2006/main" name="1_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E82199B-DC72-488A-95B8-89E8CD66E9DD}" vid="{4EF0FCDD-25EB-4093-B50D-713D10A174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15633</TotalTime>
  <Words>840</Words>
  <Application>Microsoft Macintosh PowerPoint</Application>
  <PresentationFormat>On-screen Show (4:3)</PresentationFormat>
  <Paragraphs>455</Paragraphs>
  <Slides>22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BentonSans</vt:lpstr>
      <vt:lpstr>Calibri</vt:lpstr>
      <vt:lpstr>Cambria Math</vt:lpstr>
      <vt:lpstr>blank</vt:lpstr>
      <vt:lpstr>1_blank</vt:lpstr>
      <vt:lpstr>Privacy and Big Data </vt:lpstr>
      <vt:lpstr>Best Practices</vt:lpstr>
      <vt:lpstr>Privacy</vt:lpstr>
      <vt:lpstr>Privacy Challenges </vt:lpstr>
      <vt:lpstr>Privacy Challenges II</vt:lpstr>
      <vt:lpstr>Privacy Challenges III</vt:lpstr>
      <vt:lpstr>Privacy Challenges IV</vt:lpstr>
      <vt:lpstr>Privacy Measures</vt:lpstr>
      <vt:lpstr>Privacy enhancing technologies (PETs)</vt:lpstr>
      <vt:lpstr>Data Acquisition/Collection</vt:lpstr>
      <vt:lpstr>Data Analysis &amp; Data Curation</vt:lpstr>
      <vt:lpstr>Anonymization </vt:lpstr>
      <vt:lpstr>Data Privacy: The Problem</vt:lpstr>
      <vt:lpstr>Approach 1: Encrypt the Data</vt:lpstr>
      <vt:lpstr>Approach 2: Anonymize the Data</vt:lpstr>
      <vt:lpstr>Approach 3: Mediate Access </vt:lpstr>
      <vt:lpstr>Differential privacy </vt:lpstr>
      <vt:lpstr>PowerPoint Presentation</vt:lpstr>
      <vt:lpstr>PowerPoint Presentation</vt:lpstr>
      <vt:lpstr>PowerPoint Presentation</vt:lpstr>
      <vt:lpstr>PowerPoint Presentation</vt:lpstr>
      <vt:lpstr>DP Theory &amp; Practice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Microsoft Office User</dc:creator>
  <cp:lastModifiedBy>Hoda Mehrpouyan</cp:lastModifiedBy>
  <cp:revision>377</cp:revision>
  <dcterms:created xsi:type="dcterms:W3CDTF">2016-11-07T19:52:43Z</dcterms:created>
  <dcterms:modified xsi:type="dcterms:W3CDTF">2019-10-17T20:57:32Z</dcterms:modified>
</cp:coreProperties>
</file>