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9" r:id="rId6"/>
    <p:sldId id="276" r:id="rId7"/>
    <p:sldId id="277" r:id="rId8"/>
    <p:sldId id="278" r:id="rId9"/>
    <p:sldId id="274" r:id="rId10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Oswald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CBEBAFF-4A08-48D9-968C-EF7D645C33D2}"/>
    <pc:docChg chg="undo custSel modSld">
      <pc:chgData name="" userId="495979f9a431ddb0" providerId="LiveId" clId="{1CBEBAFF-4A08-48D9-968C-EF7D645C33D2}" dt="2021-07-30T22:17:36.113" v="667" actId="20577"/>
      <pc:docMkLst>
        <pc:docMk/>
      </pc:docMkLst>
      <pc:sldChg chg="addSp delSp modSp">
        <pc:chgData name="" userId="495979f9a431ddb0" providerId="LiveId" clId="{1CBEBAFF-4A08-48D9-968C-EF7D645C33D2}" dt="2021-07-30T21:45:08.284" v="638" actId="20577"/>
        <pc:sldMkLst>
          <pc:docMk/>
          <pc:sldMk cId="1625721905" sldId="274"/>
        </pc:sldMkLst>
        <pc:spChg chg="mod">
          <ac:chgData name="" userId="495979f9a431ddb0" providerId="LiveId" clId="{1CBEBAFF-4A08-48D9-968C-EF7D645C33D2}" dt="2021-07-30T21:45:08.284" v="638" actId="20577"/>
          <ac:spMkLst>
            <pc:docMk/>
            <pc:sldMk cId="1625721905" sldId="274"/>
            <ac:spMk id="3" creationId="{B58755DB-9C1F-494E-AB28-700B2CBBD9AE}"/>
          </ac:spMkLst>
        </pc:spChg>
        <pc:graphicFrameChg chg="add del mod">
          <ac:chgData name="" userId="495979f9a431ddb0" providerId="LiveId" clId="{1CBEBAFF-4A08-48D9-968C-EF7D645C33D2}" dt="2021-07-30T21:21:44.937" v="316" actId="478"/>
          <ac:graphicFrameMkLst>
            <pc:docMk/>
            <pc:sldMk cId="1625721905" sldId="274"/>
            <ac:graphicFrameMk id="5" creationId="{5F6F76B0-2680-4DF1-85C2-950E67181BFF}"/>
          </ac:graphicFrameMkLst>
        </pc:graphicFrameChg>
      </pc:sldChg>
      <pc:sldChg chg="modSp">
        <pc:chgData name="" userId="495979f9a431ddb0" providerId="LiveId" clId="{1CBEBAFF-4A08-48D9-968C-EF7D645C33D2}" dt="2021-07-30T22:17:36.113" v="667" actId="20577"/>
        <pc:sldMkLst>
          <pc:docMk/>
          <pc:sldMk cId="3803907642" sldId="277"/>
        </pc:sldMkLst>
        <pc:spChg chg="mod">
          <ac:chgData name="" userId="495979f9a431ddb0" providerId="LiveId" clId="{1CBEBAFF-4A08-48D9-968C-EF7D645C33D2}" dt="2021-07-30T22:17:36.113" v="667" actId="20577"/>
          <ac:spMkLst>
            <pc:docMk/>
            <pc:sldMk cId="3803907642" sldId="277"/>
            <ac:spMk id="3" creationId="{EC17C7D5-08AE-437C-93C4-423A97E123AC}"/>
          </ac:spMkLst>
        </pc:spChg>
      </pc:sldChg>
      <pc:sldChg chg="modSp">
        <pc:chgData name="" userId="495979f9a431ddb0" providerId="LiveId" clId="{1CBEBAFF-4A08-48D9-968C-EF7D645C33D2}" dt="2021-07-30T21:37:34.695" v="561" actId="20577"/>
        <pc:sldMkLst>
          <pc:docMk/>
          <pc:sldMk cId="3486103937" sldId="278"/>
        </pc:sldMkLst>
        <pc:spChg chg="mod">
          <ac:chgData name="" userId="495979f9a431ddb0" providerId="LiveId" clId="{1CBEBAFF-4A08-48D9-968C-EF7D645C33D2}" dt="2021-07-30T21:37:34.695" v="561" actId="20577"/>
          <ac:spMkLst>
            <pc:docMk/>
            <pc:sldMk cId="3486103937" sldId="278"/>
            <ac:spMk id="3" creationId="{8EF04FA7-2351-4A95-A7BC-618AC95AAD51}"/>
          </ac:spMkLst>
        </pc:spChg>
      </pc:sldChg>
    </pc:docChg>
  </pc:docChgLst>
  <pc:docChgLst>
    <pc:chgData userId="495979f9a431ddb0" providerId="LiveId" clId="{2C5683F5-5EF0-4996-8347-37B6EEE089D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class subject</a:t>
            </a:r>
          </a:p>
          <a:p>
            <a:r>
              <a:rPr lang="en-US" dirty="0"/>
              <a:t>Understand course learning outcomes</a:t>
            </a:r>
          </a:p>
          <a:p>
            <a:r>
              <a:rPr lang="en-US" dirty="0"/>
              <a:t>Understand structure of this class</a:t>
            </a:r>
          </a:p>
          <a:p>
            <a:r>
              <a:rPr lang="en-US" dirty="0"/>
              <a:t>Know where to get help</a:t>
            </a:r>
          </a:p>
        </p:txBody>
      </p:sp>
      <p:pic>
        <p:nvPicPr>
          <p:cNvPr id="5" name="Picture 2" descr="The Good Place is taking it sleazy on Twitter: &quot;“It's like, who ...">
            <a:extLst>
              <a:ext uri="{FF2B5EF4-FFF2-40B4-BE49-F238E27FC236}">
                <a16:creationId xmlns:a16="http://schemas.microsoft.com/office/drawing/2014/main" id="{53A244B5-BEE6-48BF-B643-4E680C50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6350" y="2077924"/>
            <a:ext cx="4775650" cy="47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223-C680-451A-A2E4-C9CB808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A4E-5C19-462B-9A16-74C5E9E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use of data to provide quantitative insights on questions of scientific, business, or social interest.</a:t>
            </a:r>
          </a:p>
        </p:txBody>
      </p:sp>
    </p:spTree>
    <p:extLst>
      <p:ext uri="{BB962C8B-B14F-4D97-AF65-F5344CB8AC3E}">
        <p14:creationId xmlns:p14="http://schemas.microsoft.com/office/powerpoint/2010/main" val="35220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31FE-42B8-4614-B63A-C79C5C73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E8F1-D8DB-49FB-A337-332D6550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“By itself, some piece of data has no meaning. Data is only given meaning – as evidence – by the people who make use of it.”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Sergio </a:t>
            </a:r>
            <a:r>
              <a:rPr lang="en-US" sz="2000" dirty="0" err="1"/>
              <a:t>Sismondo</a:t>
            </a:r>
            <a:r>
              <a:rPr lang="en-US" sz="2000" dirty="0"/>
              <a:t>, </a:t>
            </a:r>
            <a:r>
              <a:rPr lang="en-US" sz="2000" i="1" dirty="0"/>
              <a:t>An Introduction to Science and Technology Studies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Edition. Wiley-Blackwell</a:t>
            </a:r>
            <a:r>
              <a:rPr lang="en-US" sz="2000"/>
              <a:t>, 2010, page </a:t>
            </a:r>
            <a:r>
              <a:rPr lang="en-US" sz="2000" dirty="0"/>
              <a:t>133.</a:t>
            </a:r>
          </a:p>
        </p:txBody>
      </p:sp>
    </p:spTree>
    <p:extLst>
      <p:ext uri="{BB962C8B-B14F-4D97-AF65-F5344CB8AC3E}">
        <p14:creationId xmlns:p14="http://schemas.microsoft.com/office/powerpoint/2010/main" val="9246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442-DD20-4BFF-9ACB-4765215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270B-6424-402C-9011-EFA9D890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Explore a data set to determine whether and how it might illuminate questions of interest.</a:t>
            </a:r>
          </a:p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Define and operationalize a research question such that a data analysis could produce meaningful knowledge.</a:t>
            </a:r>
          </a:p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 best practices to carry out analyses in a documented, reproducible, and efficient fashion.</a:t>
            </a:r>
          </a:p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Present the results of a data analysis with appropriate visuals and written argument.</a:t>
            </a:r>
          </a:p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Identify weaknesses in a data analysis and assess their impact on the correctness and utility of the results.</a:t>
            </a:r>
          </a:p>
          <a:p>
            <a:pPr marL="514350" lvl="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Assess ethical implications of an analysis in terms of both classical human subject research ethics and contemporary concerns such as fairness and bias.</a:t>
            </a: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Understand the space of data science techniques and applications, and relate future learning to this framework.</a:t>
            </a:r>
          </a:p>
        </p:txBody>
      </p:sp>
    </p:spTree>
    <p:extLst>
      <p:ext uri="{BB962C8B-B14F-4D97-AF65-F5344CB8AC3E}">
        <p14:creationId xmlns:p14="http://schemas.microsoft.com/office/powerpoint/2010/main" val="24856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389-F4F1-44D0-A048-19E61E3A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C7D5-08AE-437C-93C4-423A97E1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Videos and readings – this is the primary content delivery</a:t>
            </a:r>
          </a:p>
          <a:p>
            <a:pPr lvl="1"/>
            <a:r>
              <a:rPr lang="en-US" dirty="0"/>
              <a:t>Web site is </a:t>
            </a:r>
            <a:r>
              <a:rPr lang="en-US"/>
              <a:t>your guide!</a:t>
            </a:r>
            <a:endParaRPr lang="en-US" dirty="0"/>
          </a:p>
          <a:p>
            <a:r>
              <a:rPr lang="en-US" dirty="0"/>
              <a:t>In-class meetings – application, discussion, exercises</a:t>
            </a:r>
          </a:p>
          <a:p>
            <a:pPr lvl="1"/>
            <a:r>
              <a:rPr lang="en-US" dirty="0"/>
              <a:t>Quiz before class on Thursday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2 midterm + final</a:t>
            </a:r>
          </a:p>
        </p:txBody>
      </p:sp>
    </p:spTree>
    <p:extLst>
      <p:ext uri="{BB962C8B-B14F-4D97-AF65-F5344CB8AC3E}">
        <p14:creationId xmlns:p14="http://schemas.microsoft.com/office/powerpoint/2010/main" val="38039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425A-F4A5-41A8-A67D-55159B1C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4FA7-2351-4A95-A7BC-618AC95A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from peers and instructor</a:t>
            </a:r>
          </a:p>
          <a:p>
            <a:r>
              <a:rPr lang="en-US" dirty="0"/>
              <a:t>Course forum on Piazza – encouraged!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Remote office hours available by appointment</a:t>
            </a:r>
          </a:p>
          <a:p>
            <a:r>
              <a:rPr lang="en-US" dirty="0"/>
              <a:t>Please use Piazza for course inquiries</a:t>
            </a:r>
          </a:p>
          <a:p>
            <a:r>
              <a:rPr lang="en-US" dirty="0"/>
              <a:t>Use the Internet</a:t>
            </a:r>
          </a:p>
          <a:p>
            <a:pPr lvl="1"/>
            <a:r>
              <a:rPr lang="en-US" dirty="0"/>
              <a:t>Documentation and resources</a:t>
            </a:r>
          </a:p>
          <a:p>
            <a:pPr lvl="1"/>
            <a:r>
              <a:rPr lang="en-US" dirty="0"/>
              <a:t>Public Q&amp;A sites (within reason)</a:t>
            </a:r>
          </a:p>
        </p:txBody>
      </p:sp>
    </p:spTree>
    <p:extLst>
      <p:ext uri="{BB962C8B-B14F-4D97-AF65-F5344CB8AC3E}">
        <p14:creationId xmlns:p14="http://schemas.microsoft.com/office/powerpoint/2010/main" val="348610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67FD-4935-4F62-B6FB-CF1260E6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160" y="365125"/>
            <a:ext cx="664463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5DB-9C1F-494E-AB28-700B2CB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825625"/>
            <a:ext cx="66446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class is designed to:</a:t>
            </a:r>
          </a:p>
          <a:p>
            <a:r>
              <a:rPr lang="en-US" dirty="0"/>
              <a:t>Provide flexibility in learning</a:t>
            </a:r>
          </a:p>
          <a:p>
            <a:r>
              <a:rPr lang="en-US" dirty="0"/>
              <a:t>Use each modality to its best advantage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achieve our learning outcomes.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Let’s learn!</a:t>
            </a:r>
          </a:p>
        </p:txBody>
      </p:sp>
      <p:pic>
        <p:nvPicPr>
          <p:cNvPr id="4" name="Picture 3" descr="Ralph and Vanellope in the Internet from Ralph Breaks the Internet.">
            <a:extLst>
              <a:ext uri="{FF2B5EF4-FFF2-40B4-BE49-F238E27FC236}">
                <a16:creationId xmlns:a16="http://schemas.microsoft.com/office/drawing/2014/main" id="{A6222F5B-F533-417B-91AB-02AFEC1BF5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4"/>
          <a:stretch/>
        </p:blipFill>
        <p:spPr>
          <a:xfrm>
            <a:off x="-1" y="0"/>
            <a:ext cx="45108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82BC2-3287-4CD0-872E-43CD487D2F0B}"/>
              </a:ext>
            </a:extLst>
          </p:cNvPr>
          <p:cNvSpPr txBox="1"/>
          <p:nvPr/>
        </p:nvSpPr>
        <p:spPr>
          <a:xfrm>
            <a:off x="228600" y="5793971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We’re in the Internet!</a:t>
            </a:r>
          </a:p>
        </p:txBody>
      </p:sp>
    </p:spTree>
    <p:extLst>
      <p:ext uri="{BB962C8B-B14F-4D97-AF65-F5344CB8AC3E}">
        <p14:creationId xmlns:p14="http://schemas.microsoft.com/office/powerpoint/2010/main" val="162572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Lato</vt:lpstr>
      <vt:lpstr>Arial</vt:lpstr>
      <vt:lpstr>Office Theme</vt:lpstr>
      <vt:lpstr>CS 533 INTRO TO DATA SCIENCE</vt:lpstr>
      <vt:lpstr>INTRODUCTION</vt:lpstr>
      <vt:lpstr>Video Outcomes</vt:lpstr>
      <vt:lpstr>What is Data Science?</vt:lpstr>
      <vt:lpstr>Data and Meaning</vt:lpstr>
      <vt:lpstr>Learning Outcomes</vt:lpstr>
      <vt:lpstr>Course Components</vt:lpstr>
      <vt:lpstr>Getting Help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412</cp:revision>
  <dcterms:created xsi:type="dcterms:W3CDTF">2020-03-17T14:53:53Z</dcterms:created>
  <dcterms:modified xsi:type="dcterms:W3CDTF">2021-07-30T22:17:36Z</dcterms:modified>
</cp:coreProperties>
</file>