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75" r:id="rId5"/>
    <p:sldId id="282" r:id="rId6"/>
    <p:sldId id="281" r:id="rId7"/>
    <p:sldId id="283" r:id="rId8"/>
    <p:sldId id="276" r:id="rId9"/>
    <p:sldId id="279" r:id="rId10"/>
    <p:sldId id="278" r:id="rId11"/>
    <p:sldId id="280" r:id="rId12"/>
    <p:sldId id="274" r:id="rId13"/>
  </p:sldIdLst>
  <p:sldSz cx="12192000" cy="6858000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Oswald" pitchFamily="2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6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95979f9a431ddb0" providerId="LiveId" clId="{A62A5DD2-6288-42B8-ABFF-C2E3611933FA}"/>
    <pc:docChg chg="custSel addSld delSld modSld sldOrd">
      <pc:chgData name="" userId="495979f9a431ddb0" providerId="LiveId" clId="{A62A5DD2-6288-42B8-ABFF-C2E3611933FA}" dt="2020-08-18T18:11:33.901" v="1508" actId="20577"/>
      <pc:docMkLst>
        <pc:docMk/>
      </pc:docMkLst>
      <pc:sldChg chg="modSp">
        <pc:chgData name="" userId="495979f9a431ddb0" providerId="LiveId" clId="{A62A5DD2-6288-42B8-ABFF-C2E3611933FA}" dt="2020-08-18T17:55:26.764" v="751" actId="20577"/>
        <pc:sldMkLst>
          <pc:docMk/>
          <pc:sldMk cId="3577211943" sldId="258"/>
        </pc:sldMkLst>
        <pc:spChg chg="mod">
          <ac:chgData name="" userId="495979f9a431ddb0" providerId="LiveId" clId="{A62A5DD2-6288-42B8-ABFF-C2E3611933FA}" dt="2020-08-18T17:55:26.764" v="751" actId="20577"/>
          <ac:spMkLst>
            <pc:docMk/>
            <pc:sldMk cId="3577211943" sldId="258"/>
            <ac:spMk id="8" creationId="{7D2C9FD9-6243-4952-ABA6-E5D86D00A124}"/>
          </ac:spMkLst>
        </pc:spChg>
      </pc:sldChg>
      <pc:sldChg chg="addSp modSp modAnim">
        <pc:chgData name="" userId="495979f9a431ddb0" providerId="LiveId" clId="{A62A5DD2-6288-42B8-ABFF-C2E3611933FA}" dt="2020-08-18T00:35:17.019" v="740" actId="962"/>
        <pc:sldMkLst>
          <pc:docMk/>
          <pc:sldMk cId="3522751136" sldId="276"/>
        </pc:sldMkLst>
        <pc:spChg chg="mod">
          <ac:chgData name="" userId="495979f9a431ddb0" providerId="LiveId" clId="{A62A5DD2-6288-42B8-ABFF-C2E3611933FA}" dt="2020-08-18T00:34:30.146" v="330" actId="164"/>
          <ac:spMkLst>
            <pc:docMk/>
            <pc:sldMk cId="3522751136" sldId="276"/>
            <ac:spMk id="4" creationId="{D8A08F17-B4F9-45D1-A166-096DE2858CEA}"/>
          </ac:spMkLst>
        </pc:spChg>
        <pc:spChg chg="mod">
          <ac:chgData name="" userId="495979f9a431ddb0" providerId="LiveId" clId="{A62A5DD2-6288-42B8-ABFF-C2E3611933FA}" dt="2020-08-18T00:34:30.146" v="330" actId="164"/>
          <ac:spMkLst>
            <pc:docMk/>
            <pc:sldMk cId="3522751136" sldId="276"/>
            <ac:spMk id="5" creationId="{1E542B2A-F572-462E-9394-3519D5B2A66B}"/>
          </ac:spMkLst>
        </pc:spChg>
        <pc:spChg chg="mod">
          <ac:chgData name="" userId="495979f9a431ddb0" providerId="LiveId" clId="{A62A5DD2-6288-42B8-ABFF-C2E3611933FA}" dt="2020-08-18T00:34:30.146" v="330" actId="164"/>
          <ac:spMkLst>
            <pc:docMk/>
            <pc:sldMk cId="3522751136" sldId="276"/>
            <ac:spMk id="6" creationId="{0F11AB7F-AF11-405B-B5AE-23BBE3DD26C8}"/>
          </ac:spMkLst>
        </pc:spChg>
        <pc:spChg chg="add mod">
          <ac:chgData name="" userId="495979f9a431ddb0" providerId="LiveId" clId="{A62A5DD2-6288-42B8-ABFF-C2E3611933FA}" dt="2020-08-12T21:26:52.933" v="57" actId="1076"/>
          <ac:spMkLst>
            <pc:docMk/>
            <pc:sldMk cId="3522751136" sldId="276"/>
            <ac:spMk id="7" creationId="{B75F7791-414F-42D3-BD79-9D4535213B29}"/>
          </ac:spMkLst>
        </pc:spChg>
        <pc:spChg chg="mod">
          <ac:chgData name="" userId="495979f9a431ddb0" providerId="LiveId" clId="{A62A5DD2-6288-42B8-ABFF-C2E3611933FA}" dt="2020-08-18T00:34:30.146" v="330" actId="164"/>
          <ac:spMkLst>
            <pc:docMk/>
            <pc:sldMk cId="3522751136" sldId="276"/>
            <ac:spMk id="8" creationId="{7991E6A1-CDB5-4665-8B6A-9A1C0A6BA62A}"/>
          </ac:spMkLst>
        </pc:spChg>
        <pc:spChg chg="mod">
          <ac:chgData name="" userId="495979f9a431ddb0" providerId="LiveId" clId="{A62A5DD2-6288-42B8-ABFF-C2E3611933FA}" dt="2020-08-18T00:34:30.146" v="330" actId="164"/>
          <ac:spMkLst>
            <pc:docMk/>
            <pc:sldMk cId="3522751136" sldId="276"/>
            <ac:spMk id="9" creationId="{500F825C-65D6-455F-ADE9-D6C1AD5822BE}"/>
          </ac:spMkLst>
        </pc:spChg>
        <pc:spChg chg="mod">
          <ac:chgData name="" userId="495979f9a431ddb0" providerId="LiveId" clId="{A62A5DD2-6288-42B8-ABFF-C2E3611933FA}" dt="2020-08-18T00:34:30.146" v="330" actId="164"/>
          <ac:spMkLst>
            <pc:docMk/>
            <pc:sldMk cId="3522751136" sldId="276"/>
            <ac:spMk id="10" creationId="{125B73BC-8F9B-469E-8B3D-620D0D459FA4}"/>
          </ac:spMkLst>
        </pc:spChg>
        <pc:spChg chg="mod">
          <ac:chgData name="" userId="495979f9a431ddb0" providerId="LiveId" clId="{A62A5DD2-6288-42B8-ABFF-C2E3611933FA}" dt="2020-08-18T00:34:30.146" v="330" actId="164"/>
          <ac:spMkLst>
            <pc:docMk/>
            <pc:sldMk cId="3522751136" sldId="276"/>
            <ac:spMk id="11" creationId="{30937E02-2782-4CBE-BA03-8D3BA50AA01D}"/>
          </ac:spMkLst>
        </pc:spChg>
        <pc:spChg chg="mod">
          <ac:chgData name="" userId="495979f9a431ddb0" providerId="LiveId" clId="{A62A5DD2-6288-42B8-ABFF-C2E3611933FA}" dt="2020-08-18T00:35:17.019" v="740" actId="962"/>
          <ac:spMkLst>
            <pc:docMk/>
            <pc:sldMk cId="3522751136" sldId="276"/>
            <ac:spMk id="13" creationId="{3CA8C940-9731-4C43-9CD2-332A7883E42E}"/>
          </ac:spMkLst>
        </pc:spChg>
        <pc:spChg chg="mod">
          <ac:chgData name="" userId="495979f9a431ddb0" providerId="LiveId" clId="{A62A5DD2-6288-42B8-ABFF-C2E3611933FA}" dt="2020-08-12T21:26:18.006" v="50" actId="1076"/>
          <ac:spMkLst>
            <pc:docMk/>
            <pc:sldMk cId="3522751136" sldId="276"/>
            <ac:spMk id="14" creationId="{98A283AE-CBE9-4EAE-8F06-88E8AA21488B}"/>
          </ac:spMkLst>
        </pc:spChg>
        <pc:grpChg chg="add mod">
          <ac:chgData name="" userId="495979f9a431ddb0" providerId="LiveId" clId="{A62A5DD2-6288-42B8-ABFF-C2E3611933FA}" dt="2020-08-18T00:34:59.982" v="636" actId="962"/>
          <ac:grpSpMkLst>
            <pc:docMk/>
            <pc:sldMk cId="3522751136" sldId="276"/>
            <ac:grpSpMk id="12" creationId="{7C85AB1B-6340-4BF2-BD31-E736298070FC}"/>
          </ac:grpSpMkLst>
        </pc:grpChg>
      </pc:sldChg>
      <pc:sldChg chg="modSp">
        <pc:chgData name="" userId="495979f9a431ddb0" providerId="LiveId" clId="{A62A5DD2-6288-42B8-ABFF-C2E3611933FA}" dt="2020-08-18T18:11:11.792" v="1428" actId="20577"/>
        <pc:sldMkLst>
          <pc:docMk/>
          <pc:sldMk cId="3807361244" sldId="278"/>
        </pc:sldMkLst>
        <pc:spChg chg="mod">
          <ac:chgData name="" userId="495979f9a431ddb0" providerId="LiveId" clId="{A62A5DD2-6288-42B8-ABFF-C2E3611933FA}" dt="2020-08-18T18:11:11.792" v="1428" actId="20577"/>
          <ac:spMkLst>
            <pc:docMk/>
            <pc:sldMk cId="3807361244" sldId="278"/>
            <ac:spMk id="2" creationId="{57BDC899-90C1-43F1-A4B5-088FAF58F283}"/>
          </ac:spMkLst>
        </pc:spChg>
      </pc:sldChg>
      <pc:sldChg chg="modSp">
        <pc:chgData name="" userId="495979f9a431ddb0" providerId="LiveId" clId="{A62A5DD2-6288-42B8-ABFF-C2E3611933FA}" dt="2020-08-18T18:09:15.733" v="1408" actId="20577"/>
        <pc:sldMkLst>
          <pc:docMk/>
          <pc:sldMk cId="1647002285" sldId="279"/>
        </pc:sldMkLst>
        <pc:spChg chg="mod">
          <ac:chgData name="" userId="495979f9a431ddb0" providerId="LiveId" clId="{A62A5DD2-6288-42B8-ABFF-C2E3611933FA}" dt="2020-08-18T18:09:15.733" v="1408" actId="20577"/>
          <ac:spMkLst>
            <pc:docMk/>
            <pc:sldMk cId="1647002285" sldId="279"/>
            <ac:spMk id="2" creationId="{49FC843F-7E5C-47BE-A1F1-E052BEA57345}"/>
          </ac:spMkLst>
        </pc:spChg>
      </pc:sldChg>
      <pc:sldChg chg="addSp modSp add ord modAnim">
        <pc:chgData name="" userId="495979f9a431ddb0" providerId="LiveId" clId="{A62A5DD2-6288-42B8-ABFF-C2E3611933FA}" dt="2020-08-18T18:00:09.069" v="1152"/>
        <pc:sldMkLst>
          <pc:docMk/>
          <pc:sldMk cId="3460063252" sldId="281"/>
        </pc:sldMkLst>
        <pc:spChg chg="mod">
          <ac:chgData name="" userId="495979f9a431ddb0" providerId="LiveId" clId="{A62A5DD2-6288-42B8-ABFF-C2E3611933FA}" dt="2020-08-12T21:30:15.475" v="78" actId="20577"/>
          <ac:spMkLst>
            <pc:docMk/>
            <pc:sldMk cId="3460063252" sldId="281"/>
            <ac:spMk id="2" creationId="{3F6BFD2C-7722-4B88-877C-83BCE602444E}"/>
          </ac:spMkLst>
        </pc:spChg>
        <pc:spChg chg="mod">
          <ac:chgData name="" userId="495979f9a431ddb0" providerId="LiveId" clId="{A62A5DD2-6288-42B8-ABFF-C2E3611933FA}" dt="2020-08-18T17:59:10.899" v="1026" actId="14100"/>
          <ac:spMkLst>
            <pc:docMk/>
            <pc:sldMk cId="3460063252" sldId="281"/>
            <ac:spMk id="3" creationId="{85ED8069-A02C-4F90-83A7-E7C2727E5A83}"/>
          </ac:spMkLst>
        </pc:spChg>
        <pc:spChg chg="add mod">
          <ac:chgData name="" userId="495979f9a431ddb0" providerId="LiveId" clId="{A62A5DD2-6288-42B8-ABFF-C2E3611933FA}" dt="2020-08-18T17:59:48.308" v="1151" actId="20577"/>
          <ac:spMkLst>
            <pc:docMk/>
            <pc:sldMk cId="3460063252" sldId="281"/>
            <ac:spMk id="4" creationId="{05876FA4-BD87-4C8C-996B-EB4E37F76B31}"/>
          </ac:spMkLst>
        </pc:spChg>
      </pc:sldChg>
      <pc:sldChg chg="modSp add modAnim">
        <pc:chgData name="" userId="495979f9a431ddb0" providerId="LiveId" clId="{A62A5DD2-6288-42B8-ABFF-C2E3611933FA}" dt="2020-08-18T18:11:33.901" v="1508" actId="20577"/>
        <pc:sldMkLst>
          <pc:docMk/>
          <pc:sldMk cId="2381187023" sldId="282"/>
        </pc:sldMkLst>
        <pc:spChg chg="mod">
          <ac:chgData name="" userId="495979f9a431ddb0" providerId="LiveId" clId="{A62A5DD2-6288-42B8-ABFF-C2E3611933FA}" dt="2020-08-18T17:56:05.572" v="799" actId="20577"/>
          <ac:spMkLst>
            <pc:docMk/>
            <pc:sldMk cId="2381187023" sldId="282"/>
            <ac:spMk id="2" creationId="{92AECA85-7E8E-44A0-AAEC-C46EDAA14599}"/>
          </ac:spMkLst>
        </pc:spChg>
        <pc:spChg chg="mod">
          <ac:chgData name="" userId="495979f9a431ddb0" providerId="LiveId" clId="{A62A5DD2-6288-42B8-ABFF-C2E3611933FA}" dt="2020-08-18T18:11:33.901" v="1508" actId="20577"/>
          <ac:spMkLst>
            <pc:docMk/>
            <pc:sldMk cId="2381187023" sldId="282"/>
            <ac:spMk id="3" creationId="{FF0A8E8C-8932-40C1-AB1D-585B785FFBFF}"/>
          </ac:spMkLst>
        </pc:spChg>
      </pc:sldChg>
      <pc:sldChg chg="add del">
        <pc:chgData name="" userId="495979f9a431ddb0" providerId="LiveId" clId="{A62A5DD2-6288-42B8-ABFF-C2E3611933FA}" dt="2020-08-18T18:01:06.394" v="1158" actId="2696"/>
        <pc:sldMkLst>
          <pc:docMk/>
          <pc:sldMk cId="2279374212" sldId="283"/>
        </pc:sldMkLst>
      </pc:sldChg>
      <pc:sldChg chg="addSp delSp modSp add modAnim">
        <pc:chgData name="" userId="495979f9a431ddb0" providerId="LiveId" clId="{A62A5DD2-6288-42B8-ABFF-C2E3611933FA}" dt="2020-08-18T18:02:42.661" v="1383"/>
        <pc:sldMkLst>
          <pc:docMk/>
          <pc:sldMk cId="2996483624" sldId="283"/>
        </pc:sldMkLst>
        <pc:spChg chg="del">
          <ac:chgData name="" userId="495979f9a431ddb0" providerId="LiveId" clId="{A62A5DD2-6288-42B8-ABFF-C2E3611933FA}" dt="2020-08-18T18:01:14.642" v="1160"/>
          <ac:spMkLst>
            <pc:docMk/>
            <pc:sldMk cId="2996483624" sldId="283"/>
            <ac:spMk id="2" creationId="{09B6B4F8-E3AA-4130-B368-585722736F70}"/>
          </ac:spMkLst>
        </pc:spChg>
        <pc:spChg chg="del">
          <ac:chgData name="" userId="495979f9a431ddb0" providerId="LiveId" clId="{A62A5DD2-6288-42B8-ABFF-C2E3611933FA}" dt="2020-08-18T18:01:14.642" v="1160"/>
          <ac:spMkLst>
            <pc:docMk/>
            <pc:sldMk cId="2996483624" sldId="283"/>
            <ac:spMk id="3" creationId="{BC5562E8-F3CB-47EF-96DB-13232D302617}"/>
          </ac:spMkLst>
        </pc:spChg>
        <pc:spChg chg="del">
          <ac:chgData name="" userId="495979f9a431ddb0" providerId="LiveId" clId="{A62A5DD2-6288-42B8-ABFF-C2E3611933FA}" dt="2020-08-18T18:01:14.642" v="1160"/>
          <ac:spMkLst>
            <pc:docMk/>
            <pc:sldMk cId="2996483624" sldId="283"/>
            <ac:spMk id="4" creationId="{296E73B0-1042-4F20-B5D2-27B60BBC54C6}"/>
          </ac:spMkLst>
        </pc:spChg>
        <pc:spChg chg="add mod">
          <ac:chgData name="" userId="495979f9a431ddb0" providerId="LiveId" clId="{A62A5DD2-6288-42B8-ABFF-C2E3611933FA}" dt="2020-08-18T18:01:18.679" v="1188" actId="20577"/>
          <ac:spMkLst>
            <pc:docMk/>
            <pc:sldMk cId="2996483624" sldId="283"/>
            <ac:spMk id="5" creationId="{1D9D0D71-3B40-4A60-B83A-7A8FE73F377A}"/>
          </ac:spMkLst>
        </pc:spChg>
        <pc:spChg chg="add mod">
          <ac:chgData name="" userId="495979f9a431ddb0" providerId="LiveId" clId="{A62A5DD2-6288-42B8-ABFF-C2E3611933FA}" dt="2020-08-18T18:02:07.159" v="1377" actId="113"/>
          <ac:spMkLst>
            <pc:docMk/>
            <pc:sldMk cId="2996483624" sldId="283"/>
            <ac:spMk id="6" creationId="{8286DEC9-2A8F-4CC6-BE83-9528CACAF36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3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66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4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3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1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92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25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6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23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7556-5D36-45E7-A0D3-892938A1C73C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D35D5-7770-40D7-A0A7-C6B882C831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2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pc="300" dirty="0"/>
              <a:t>CS 533</a:t>
            </a:r>
            <a:br>
              <a:rPr lang="en-US" spc="300" dirty="0"/>
            </a:br>
            <a:r>
              <a:rPr lang="en-US" b="1" spc="300" dirty="0"/>
              <a:t>INTRO TO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Ekstrand</a:t>
            </a:r>
          </a:p>
        </p:txBody>
      </p:sp>
      <p:pic>
        <p:nvPicPr>
          <p:cNvPr id="5" name="Picture 4" descr="Boise State University logo.">
            <a:extLst>
              <a:ext uri="{FF2B5EF4-FFF2-40B4-BE49-F238E27FC236}">
                <a16:creationId xmlns:a16="http://schemas.microsoft.com/office/drawing/2014/main" id="{096C3644-A821-458C-8D93-4667BA67C5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283" y="4632986"/>
            <a:ext cx="3635433" cy="110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7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C899-90C1-43F1-A4B5-088FAF58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Department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55DF-E8A9-4482-9318-CCFB8D2CE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Assess whether new change improved CS121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Question:</a:t>
            </a:r>
            <a:r>
              <a:rPr lang="en-US" dirty="0"/>
              <a:t> Are students better prepared for next class?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Question:</a:t>
            </a:r>
            <a:r>
              <a:rPr lang="en-US" dirty="0"/>
              <a:t> Are students more likely to pass CS 221?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Data:</a:t>
            </a:r>
            <a:r>
              <a:rPr lang="en-US" dirty="0"/>
              <a:t> student grades for CS121 &amp; 221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Caveats:</a:t>
            </a:r>
            <a:r>
              <a:rPr lang="en-US" dirty="0"/>
              <a:t> many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07361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CC360-66E3-446A-8D72-26C38D7C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Clarifying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BDCE-E34D-4332-935A-7B0A9514E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Your boss, client, etc. sets goals, may have 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they need to be refined before meeting data!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Refine this through </a:t>
            </a:r>
            <a:r>
              <a:rPr lang="en-US" b="1" dirty="0"/>
              <a:t>clarifying questions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96916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67FD-4935-4F62-B6FB-CF1260E6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35" y="365125"/>
            <a:ext cx="5090564" cy="1325563"/>
          </a:xfrm>
        </p:spPr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55DB-9C1F-494E-AB28-700B2CBB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235" y="1825625"/>
            <a:ext cx="509056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Multiple layers to translate between data and high-level goals or objectives.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 bridge this gap.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Multiple levels of questions may be needed.</a:t>
            </a:r>
          </a:p>
        </p:txBody>
      </p:sp>
      <p:pic>
        <p:nvPicPr>
          <p:cNvPr id="7" name="Picture 6" descr="A sculpture of a question mark, from the science center in Vancouver.">
            <a:extLst>
              <a:ext uri="{FF2B5EF4-FFF2-40B4-BE49-F238E27FC236}">
                <a16:creationId xmlns:a16="http://schemas.microsoft.com/office/drawing/2014/main" id="{5C2268D6-986E-4429-B6E3-54E04CA9A71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5" b="9048"/>
          <a:stretch/>
        </p:blipFill>
        <p:spPr>
          <a:xfrm rot="5400000">
            <a:off x="-656804" y="656805"/>
            <a:ext cx="6858000" cy="554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2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10896-5F58-4886-BD31-9CC7C7C5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C2778-A4BA-461B-B58E-B85AA00F0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08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FD0E96-13A0-4867-B224-E632518A9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2C9FD9-6243-4952-ABA6-E5D86D00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Understand components of a good question</a:t>
            </a:r>
          </a:p>
          <a:p>
            <a:r>
              <a:rPr lang="en-US" dirty="0"/>
              <a:t>Understand how questions relate to goals and analyses</a:t>
            </a:r>
          </a:p>
          <a:p>
            <a:r>
              <a:rPr lang="en-US" dirty="0"/>
              <a:t>Think about data for a question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term: </a:t>
            </a:r>
            <a:r>
              <a:rPr lang="en-US" b="1" dirty="0"/>
              <a:t>operationalization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 descr="A sculpture of a question mark, from the science center in Vancouver.">
            <a:extLst>
              <a:ext uri="{FF2B5EF4-FFF2-40B4-BE49-F238E27FC236}">
                <a16:creationId xmlns:a16="http://schemas.microsoft.com/office/drawing/2014/main" id="{AE2C4C50-80E5-48DA-8819-3F4D3044FE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5" b="9048"/>
          <a:stretch/>
        </p:blipFill>
        <p:spPr>
          <a:xfrm rot="5400000">
            <a:off x="5990803" y="656803"/>
            <a:ext cx="6858000" cy="554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21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A223-C680-451A-A2E4-C9CB8083B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6A4E-5C19-462B-9A16-74C5E9EC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dirty="0"/>
              <a:t>The use of data to provide quantitative insights on questions of scientific, business, or social interest.</a:t>
            </a:r>
          </a:p>
        </p:txBody>
      </p:sp>
    </p:spTree>
    <p:extLst>
      <p:ext uri="{BB962C8B-B14F-4D97-AF65-F5344CB8AC3E}">
        <p14:creationId xmlns:p14="http://schemas.microsoft.com/office/powerpoint/2010/main" val="352205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ECA85-7E8E-44A0-AAEC-C46EDAA1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Department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A8E8C-8932-40C1-AB1D-585B785FF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Context:</a:t>
            </a:r>
            <a:r>
              <a:rPr lang="en-US" dirty="0"/>
              <a:t> changed </a:t>
            </a:r>
            <a:r>
              <a:rPr lang="en-US"/>
              <a:t>assignment structures in CS121</a:t>
            </a:r>
            <a:endParaRPr lang="en-US" b="1"/>
          </a:p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Assess whether new change improved CS121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does ‘improve’ mean?</a:t>
            </a:r>
          </a:p>
          <a:p>
            <a:r>
              <a:rPr lang="en-US" dirty="0"/>
              <a:t>What data could inform the assessment?</a:t>
            </a:r>
          </a:p>
          <a:p>
            <a:r>
              <a:rPr lang="en-US" dirty="0"/>
              <a:t>What could we do with that data to measure improvement?</a:t>
            </a:r>
          </a:p>
        </p:txBody>
      </p:sp>
    </p:spTree>
    <p:extLst>
      <p:ext uri="{BB962C8B-B14F-4D97-AF65-F5344CB8AC3E}">
        <p14:creationId xmlns:p14="http://schemas.microsoft.com/office/powerpoint/2010/main" val="2381187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BFD2C-7722-4B88-877C-83BCE602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D8069-A02C-4F90-83A7-E7C2727E5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6775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call this </a:t>
            </a:r>
            <a:r>
              <a:rPr lang="en-US" b="1" dirty="0"/>
              <a:t>operationalization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Start with a goal</a:t>
            </a:r>
          </a:p>
          <a:p>
            <a:r>
              <a:rPr lang="en-US" dirty="0"/>
              <a:t>Refine through intermediate questions</a:t>
            </a:r>
          </a:p>
          <a:p>
            <a:r>
              <a:rPr lang="en-US" dirty="0"/>
              <a:t>Define a specific measurement to take</a:t>
            </a:r>
          </a:p>
          <a:p>
            <a:pPr lvl="1"/>
            <a:r>
              <a:rPr lang="en-US" dirty="0"/>
              <a:t>What, precisely, is collected</a:t>
            </a:r>
          </a:p>
          <a:p>
            <a:pPr lvl="1"/>
            <a:r>
              <a:rPr lang="en-US" dirty="0"/>
              <a:t>How, precisely, it is computed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76FA4-BD87-4C8C-996B-EB4E37F76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3224" y="1825625"/>
            <a:ext cx="386057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operationalize, </a:t>
            </a:r>
            <a:r>
              <a:rPr lang="en-US" i="1" dirty="0"/>
              <a:t>v.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The process of doing this.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operationalization, </a:t>
            </a:r>
            <a:r>
              <a:rPr lang="en-US" i="1" dirty="0"/>
              <a:t>n.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The result of this process.</a:t>
            </a:r>
          </a:p>
        </p:txBody>
      </p:sp>
    </p:spTree>
    <p:extLst>
      <p:ext uri="{BB962C8B-B14F-4D97-AF65-F5344CB8AC3E}">
        <p14:creationId xmlns:p14="http://schemas.microsoft.com/office/powerpoint/2010/main" val="346006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9D0D71-3B40-4A60-B83A-7A8FE73F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Department Interest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6DEC9-2A8F-4CC6-BE83-9528CACAF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Assess whether new change improved CS121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Question:</a:t>
            </a:r>
            <a:r>
              <a:rPr lang="en-US" dirty="0"/>
              <a:t> Are students better prepared to excel at work?</a:t>
            </a:r>
          </a:p>
          <a:p>
            <a:pPr marL="0" indent="0">
              <a:buNone/>
            </a:pPr>
            <a:r>
              <a:rPr lang="en-US" b="1" dirty="0"/>
              <a:t>Question:</a:t>
            </a:r>
            <a:r>
              <a:rPr lang="en-US" dirty="0"/>
              <a:t> Are students better prepared for the next class?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9648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EF207-B33E-46F3-AF15-EEA25A40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Goals, Questions,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F2BBC-CA7F-45C5-9FFC-6F392DB73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978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Questions do not have 1 level</a:t>
            </a:r>
          </a:p>
        </p:txBody>
      </p:sp>
      <p:grpSp>
        <p:nvGrpSpPr>
          <p:cNvPr id="12" name="Group 11" descr="Four boxes, connected in series with bidirectional arrows. They are labeled:&#10;&#10;1. Goal&#10;2. Question&#10;3. Analysis&#10;4. Data">
            <a:extLst>
              <a:ext uri="{FF2B5EF4-FFF2-40B4-BE49-F238E27FC236}">
                <a16:creationId xmlns:a16="http://schemas.microsoft.com/office/drawing/2014/main" id="{7C85AB1B-6340-4BF2-BD31-E736298070FC}"/>
              </a:ext>
            </a:extLst>
          </p:cNvPr>
          <p:cNvGrpSpPr/>
          <p:nvPr/>
        </p:nvGrpSpPr>
        <p:grpSpPr>
          <a:xfrm>
            <a:off x="1084332" y="2720342"/>
            <a:ext cx="10193268" cy="1082311"/>
            <a:chOff x="1084332" y="2720342"/>
            <a:chExt cx="10193268" cy="108231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A08F17-B4F9-45D1-A166-096DE2858CEA}"/>
                </a:ext>
              </a:extLst>
            </p:cNvPr>
            <p:cNvSpPr/>
            <p:nvPr/>
          </p:nvSpPr>
          <p:spPr>
            <a:xfrm>
              <a:off x="1084332" y="2720342"/>
              <a:ext cx="1448475" cy="108231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Goal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E542B2A-F572-462E-9394-3519D5B2A66B}"/>
                </a:ext>
              </a:extLst>
            </p:cNvPr>
            <p:cNvSpPr/>
            <p:nvPr/>
          </p:nvSpPr>
          <p:spPr>
            <a:xfrm>
              <a:off x="3833377" y="2720342"/>
              <a:ext cx="1448475" cy="108231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Question</a:t>
              </a:r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11AB7F-AF11-405B-B5AE-23BBE3DD26C8}"/>
                </a:ext>
              </a:extLst>
            </p:cNvPr>
            <p:cNvSpPr/>
            <p:nvPr/>
          </p:nvSpPr>
          <p:spPr>
            <a:xfrm>
              <a:off x="6582422" y="2720342"/>
              <a:ext cx="1448475" cy="108231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Analysis</a:t>
              </a:r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7991E6A1-CDB5-4665-8B6A-9A1C0A6BA62A}"/>
                </a:ext>
              </a:extLst>
            </p:cNvPr>
            <p:cNvSpPr/>
            <p:nvPr/>
          </p:nvSpPr>
          <p:spPr>
            <a:xfrm>
              <a:off x="9331466" y="2720342"/>
              <a:ext cx="1946134" cy="1082311"/>
            </a:xfrm>
            <a:prstGeom prst="flowChartInputOutpu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Data</a:t>
              </a:r>
            </a:p>
          </p:txBody>
        </p:sp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500F825C-65D6-455F-ADE9-D6C1AD5822BE}"/>
                </a:ext>
              </a:extLst>
            </p:cNvPr>
            <p:cNvSpPr/>
            <p:nvPr/>
          </p:nvSpPr>
          <p:spPr>
            <a:xfrm>
              <a:off x="2532808" y="3216991"/>
              <a:ext cx="1300568" cy="214656"/>
            </a:xfrm>
            <a:prstGeom prst="left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Left-Right 9">
              <a:extLst>
                <a:ext uri="{FF2B5EF4-FFF2-40B4-BE49-F238E27FC236}">
                  <a16:creationId xmlns:a16="http://schemas.microsoft.com/office/drawing/2014/main" id="{125B73BC-8F9B-469E-8B3D-620D0D459FA4}"/>
                </a:ext>
              </a:extLst>
            </p:cNvPr>
            <p:cNvSpPr/>
            <p:nvPr/>
          </p:nvSpPr>
          <p:spPr>
            <a:xfrm>
              <a:off x="5281853" y="3216991"/>
              <a:ext cx="1300568" cy="214656"/>
            </a:xfrm>
            <a:prstGeom prst="left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30937E02-2782-4CBE-BA03-8D3BA50AA01D}"/>
                </a:ext>
              </a:extLst>
            </p:cNvPr>
            <p:cNvSpPr/>
            <p:nvPr/>
          </p:nvSpPr>
          <p:spPr>
            <a:xfrm>
              <a:off x="8030898" y="3216991"/>
              <a:ext cx="1448474" cy="214656"/>
            </a:xfrm>
            <a:prstGeom prst="leftRightArrow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Brace 12" descr="A brace collecting &quot;Goal&quot; and &quot;Question&quot;">
            <a:extLst>
              <a:ext uri="{FF2B5EF4-FFF2-40B4-BE49-F238E27FC236}">
                <a16:creationId xmlns:a16="http://schemas.microsoft.com/office/drawing/2014/main" id="{3CA8C940-9731-4C43-9CD2-332A7883E42E}"/>
              </a:ext>
            </a:extLst>
          </p:cNvPr>
          <p:cNvSpPr/>
          <p:nvPr/>
        </p:nvSpPr>
        <p:spPr>
          <a:xfrm rot="5400000">
            <a:off x="2958538" y="2161668"/>
            <a:ext cx="449108" cy="4197520"/>
          </a:xfrm>
          <a:prstGeom prst="rightBrace">
            <a:avLst>
              <a:gd name="adj1" fmla="val 66892"/>
              <a:gd name="adj2" fmla="val 50000"/>
            </a:avLst>
          </a:prstGeom>
          <a:ln w="381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283AE-CBE9-4EAE-8F06-88E8AA21488B}"/>
              </a:ext>
            </a:extLst>
          </p:cNvPr>
          <p:cNvSpPr txBox="1"/>
          <p:nvPr/>
        </p:nvSpPr>
        <p:spPr>
          <a:xfrm>
            <a:off x="1538386" y="4591742"/>
            <a:ext cx="328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be multiple levels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F7791-414F-42D3-BD79-9D4535213B29}"/>
              </a:ext>
            </a:extLst>
          </p:cNvPr>
          <p:cNvSpPr txBox="1"/>
          <p:nvPr/>
        </p:nvSpPr>
        <p:spPr>
          <a:xfrm>
            <a:off x="838200" y="5150620"/>
            <a:ext cx="1051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Answering the question should advance the goal.</a:t>
            </a:r>
          </a:p>
          <a:p>
            <a:pPr lvl="1"/>
            <a:r>
              <a:rPr lang="en-US" sz="2400" dirty="0"/>
              <a:t>Or higher-level question</a:t>
            </a:r>
          </a:p>
          <a:p>
            <a:endParaRPr lang="en-US" sz="2400" dirty="0"/>
          </a:p>
          <a:p>
            <a:r>
              <a:rPr lang="en-US" sz="2400" dirty="0"/>
              <a:t>Carrying out the analysis should answer the question.</a:t>
            </a:r>
          </a:p>
        </p:txBody>
      </p:sp>
    </p:spTree>
    <p:extLst>
      <p:ext uri="{BB962C8B-B14F-4D97-AF65-F5344CB8AC3E}">
        <p14:creationId xmlns:p14="http://schemas.microsoft.com/office/powerpoint/2010/main" val="352275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C843F-7E5C-47BE-A1F1-E052BEA57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Operationalized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CB206-DFFE-476B-B757-7DA54D0E3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are </a:t>
            </a:r>
            <a:r>
              <a:rPr lang="en-US" b="1" dirty="0"/>
              <a:t>specific</a:t>
            </a:r>
          </a:p>
          <a:p>
            <a:r>
              <a:rPr lang="en-US" dirty="0"/>
              <a:t>They are </a:t>
            </a:r>
            <a:r>
              <a:rPr lang="en-US" b="1" dirty="0"/>
              <a:t>answerable</a:t>
            </a:r>
          </a:p>
          <a:p>
            <a:r>
              <a:rPr lang="en-US" dirty="0"/>
              <a:t>They can be answered with </a:t>
            </a:r>
            <a:r>
              <a:rPr lang="en-US" b="1" dirty="0"/>
              <a:t>available data</a:t>
            </a:r>
          </a:p>
          <a:p>
            <a:pPr lvl="1"/>
            <a:r>
              <a:rPr lang="en-US" dirty="0"/>
              <a:t>Questions that fail this are not bad!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0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2E3436"/>
      </a:dk2>
      <a:lt2>
        <a:srgbClr val="F6F6F5"/>
      </a:lt2>
      <a:accent1>
        <a:srgbClr val="0033A0"/>
      </a:accent1>
      <a:accent2>
        <a:srgbClr val="D64309"/>
      </a:accent2>
      <a:accent3>
        <a:srgbClr val="4E9A06"/>
      </a:accent3>
      <a:accent4>
        <a:srgbClr val="5C3566"/>
      </a:accent4>
      <a:accent5>
        <a:srgbClr val="C4A000"/>
      </a:accent5>
      <a:accent6>
        <a:srgbClr val="8F5902"/>
      </a:accent6>
      <a:hlink>
        <a:srgbClr val="406098"/>
      </a:hlink>
      <a:folHlink>
        <a:srgbClr val="75507B"/>
      </a:folHlink>
    </a:clrScheme>
    <a:fontScheme name="Boise State">
      <a:majorFont>
        <a:latin typeface="Oswald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7597</TotalTime>
  <Words>356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Oswald</vt:lpstr>
      <vt:lpstr>Arial</vt:lpstr>
      <vt:lpstr>Lato</vt:lpstr>
      <vt:lpstr>Office Theme</vt:lpstr>
      <vt:lpstr>CS 533 INTRO TO DATA SCIENCE</vt:lpstr>
      <vt:lpstr>ASKING QUESTIONS</vt:lpstr>
      <vt:lpstr>Learning Outcomes</vt:lpstr>
      <vt:lpstr>What is Data Science?</vt:lpstr>
      <vt:lpstr>Example: Department Interest</vt:lpstr>
      <vt:lpstr>Operationalization</vt:lpstr>
      <vt:lpstr>Example: Department Interest</vt:lpstr>
      <vt:lpstr>Goals, Questions, and Analysis</vt:lpstr>
      <vt:lpstr>Operationalized Questions</vt:lpstr>
      <vt:lpstr>Example: Department Interest</vt:lpstr>
      <vt:lpstr>Clarifying Questions</vt:lpstr>
      <vt:lpstr>Wrapping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Generated Primary Keys</dc:title>
  <dc:creator>Michael Ekstrand</dc:creator>
  <cp:lastModifiedBy>Michael Ekstrand</cp:lastModifiedBy>
  <cp:revision>471</cp:revision>
  <dcterms:created xsi:type="dcterms:W3CDTF">2020-03-17T14:53:53Z</dcterms:created>
  <dcterms:modified xsi:type="dcterms:W3CDTF">2020-08-18T18:11:34Z</dcterms:modified>
</cp:coreProperties>
</file>