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9" r:id="rId12"/>
    <p:sldId id="280" r:id="rId13"/>
    <p:sldId id="27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swald" pitchFamily="2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7C241010-9C6C-4EA9-A2C1-FE63681F014A}"/>
  </pc:docChgLst>
  <pc:docChgLst>
    <pc:chgData userId="495979f9a431ddb0" providerId="LiveId" clId="{B919A603-9FE7-4821-ACA6-EDAE48F5464A}"/>
  </pc:docChgLst>
  <pc:docChgLst>
    <pc:chgData userId="495979f9a431ddb0" providerId="LiveId" clId="{9D9A3809-773A-474D-855E-04370DE4B797}"/>
    <pc:docChg chg="undo custSel addSld delSld modSld sldOrd">
      <pc:chgData name="" userId="495979f9a431ddb0" providerId="LiveId" clId="{9D9A3809-773A-474D-855E-04370DE4B797}" dt="2022-08-25T21:54:40.109" v="617" actId="20577"/>
      <pc:docMkLst>
        <pc:docMk/>
      </pc:docMkLst>
      <pc:sldChg chg="addSp delSp modSp add del">
        <pc:chgData name="" userId="495979f9a431ddb0" providerId="LiveId" clId="{9D9A3809-773A-474D-855E-04370DE4B797}" dt="2022-08-25T21:52:04.807" v="78" actId="2696"/>
        <pc:sldMkLst>
          <pc:docMk/>
          <pc:sldMk cId="867065086" sldId="278"/>
        </pc:sldMkLst>
        <pc:spChg chg="del">
          <ac:chgData name="" userId="495979f9a431ddb0" providerId="LiveId" clId="{9D9A3809-773A-474D-855E-04370DE4B797}" dt="2022-08-25T21:50:14.070" v="1"/>
          <ac:spMkLst>
            <pc:docMk/>
            <pc:sldMk cId="867065086" sldId="278"/>
            <ac:spMk id="2" creationId="{11DE56EE-C924-44EA-800B-AB59A478B72A}"/>
          </ac:spMkLst>
        </pc:spChg>
        <pc:spChg chg="del">
          <ac:chgData name="" userId="495979f9a431ddb0" providerId="LiveId" clId="{9D9A3809-773A-474D-855E-04370DE4B797}" dt="2022-08-25T21:50:14.070" v="1"/>
          <ac:spMkLst>
            <pc:docMk/>
            <pc:sldMk cId="867065086" sldId="278"/>
            <ac:spMk id="3" creationId="{FA1FEFDC-35DA-4A41-B99C-B99910D099B4}"/>
          </ac:spMkLst>
        </pc:spChg>
        <pc:spChg chg="del">
          <ac:chgData name="" userId="495979f9a431ddb0" providerId="LiveId" clId="{9D9A3809-773A-474D-855E-04370DE4B797}" dt="2022-08-25T21:50:14.070" v="1"/>
          <ac:spMkLst>
            <pc:docMk/>
            <pc:sldMk cId="867065086" sldId="278"/>
            <ac:spMk id="4" creationId="{5D1C1602-22F4-48E5-B47C-922608B6AA84}"/>
          </ac:spMkLst>
        </pc:spChg>
        <pc:spChg chg="add del mod">
          <ac:chgData name="" userId="495979f9a431ddb0" providerId="LiveId" clId="{9D9A3809-773A-474D-855E-04370DE4B797}" dt="2022-08-25T21:50:16.777" v="2"/>
          <ac:spMkLst>
            <pc:docMk/>
            <pc:sldMk cId="867065086" sldId="278"/>
            <ac:spMk id="5" creationId="{2DD5D4A1-221B-414E-9400-AC615F800282}"/>
          </ac:spMkLst>
        </pc:spChg>
        <pc:spChg chg="add del mod">
          <ac:chgData name="" userId="495979f9a431ddb0" providerId="LiveId" clId="{9D9A3809-773A-474D-855E-04370DE4B797}" dt="2022-08-25T21:50:16.777" v="2"/>
          <ac:spMkLst>
            <pc:docMk/>
            <pc:sldMk cId="867065086" sldId="278"/>
            <ac:spMk id="6" creationId="{72C75834-3D59-4FDB-99C3-53934676D80D}"/>
          </ac:spMkLst>
        </pc:spChg>
        <pc:spChg chg="add mod">
          <ac:chgData name="" userId="495979f9a431ddb0" providerId="LiveId" clId="{9D9A3809-773A-474D-855E-04370DE4B797}" dt="2022-08-25T21:50:21.462" v="34" actId="20577"/>
          <ac:spMkLst>
            <pc:docMk/>
            <pc:sldMk cId="867065086" sldId="278"/>
            <ac:spMk id="7" creationId="{4127DE78-AA90-4BBA-8DFE-4E20B40BA188}"/>
          </ac:spMkLst>
        </pc:spChg>
        <pc:spChg chg="add mod">
          <ac:chgData name="" userId="495979f9a431ddb0" providerId="LiveId" clId="{9D9A3809-773A-474D-855E-04370DE4B797}" dt="2022-08-25T21:50:45.913" v="38"/>
          <ac:spMkLst>
            <pc:docMk/>
            <pc:sldMk cId="867065086" sldId="278"/>
            <ac:spMk id="8" creationId="{4761BC66-1E81-42CD-8DDF-4C7DE719FA1D}"/>
          </ac:spMkLst>
        </pc:spChg>
        <pc:spChg chg="add del mod">
          <ac:chgData name="" userId="495979f9a431ddb0" providerId="LiveId" clId="{9D9A3809-773A-474D-855E-04370DE4B797}" dt="2022-08-25T21:50:31.914" v="36"/>
          <ac:spMkLst>
            <pc:docMk/>
            <pc:sldMk cId="867065086" sldId="278"/>
            <ac:spMk id="9" creationId="{AEC48631-15BF-4DCC-A933-01CC623ABEC2}"/>
          </ac:spMkLst>
        </pc:spChg>
        <pc:spChg chg="add mod">
          <ac:chgData name="" userId="495979f9a431ddb0" providerId="LiveId" clId="{9D9A3809-773A-474D-855E-04370DE4B797}" dt="2022-08-25T21:51:12.315" v="41"/>
          <ac:spMkLst>
            <pc:docMk/>
            <pc:sldMk cId="867065086" sldId="278"/>
            <ac:spMk id="10" creationId="{697397E5-43CD-4414-9402-7B57D1206BDB}"/>
          </ac:spMkLst>
        </pc:spChg>
        <pc:picChg chg="add del">
          <ac:chgData name="" userId="495979f9a431ddb0" providerId="LiveId" clId="{9D9A3809-773A-474D-855E-04370DE4B797}" dt="2022-08-25T21:51:12.315" v="41"/>
          <ac:picMkLst>
            <pc:docMk/>
            <pc:sldMk cId="867065086" sldId="278"/>
            <ac:picMk id="1026" creationId="{8A9FEE8D-D30F-403A-9561-C510F9EE6058}"/>
          </ac:picMkLst>
        </pc:picChg>
      </pc:sldChg>
      <pc:sldChg chg="addSp delSp modSp add ord">
        <pc:chgData name="" userId="495979f9a431ddb0" providerId="LiveId" clId="{9D9A3809-773A-474D-855E-04370DE4B797}" dt="2022-08-25T21:53:12.615" v="305" actId="5793"/>
        <pc:sldMkLst>
          <pc:docMk/>
          <pc:sldMk cId="715239206" sldId="279"/>
        </pc:sldMkLst>
        <pc:spChg chg="mod">
          <ac:chgData name="" userId="495979f9a431ddb0" providerId="LiveId" clId="{9D9A3809-773A-474D-855E-04370DE4B797}" dt="2022-08-25T21:51:40.992" v="73" actId="20577"/>
          <ac:spMkLst>
            <pc:docMk/>
            <pc:sldMk cId="715239206" sldId="279"/>
            <ac:spMk id="2" creationId="{5157484E-AD80-48DE-B8D6-AB800BD5A5E9}"/>
          </ac:spMkLst>
        </pc:spChg>
        <pc:spChg chg="mod">
          <ac:chgData name="" userId="495979f9a431ddb0" providerId="LiveId" clId="{9D9A3809-773A-474D-855E-04370DE4B797}" dt="2022-08-25T21:53:12.615" v="305" actId="5793"/>
          <ac:spMkLst>
            <pc:docMk/>
            <pc:sldMk cId="715239206" sldId="279"/>
            <ac:spMk id="4" creationId="{10F25BD8-6E26-42F2-9C1B-43838A177E46}"/>
          </ac:spMkLst>
        </pc:spChg>
        <pc:spChg chg="mod">
          <ac:chgData name="" userId="495979f9a431ddb0" providerId="LiveId" clId="{9D9A3809-773A-474D-855E-04370DE4B797}" dt="2022-08-25T21:51:51.777" v="74"/>
          <ac:spMkLst>
            <pc:docMk/>
            <pc:sldMk cId="715239206" sldId="279"/>
            <ac:spMk id="5" creationId="{D6BC5620-BA88-4BC3-B663-3F6579D72103}"/>
          </ac:spMkLst>
        </pc:spChg>
        <pc:spChg chg="del mod">
          <ac:chgData name="" userId="495979f9a431ddb0" providerId="LiveId" clId="{9D9A3809-773A-474D-855E-04370DE4B797}" dt="2022-08-25T21:52:04.365" v="77"/>
          <ac:spMkLst>
            <pc:docMk/>
            <pc:sldMk cId="715239206" sldId="279"/>
            <ac:spMk id="6" creationId="{A0CD82AD-3472-44E9-9E97-681BBC247FC3}"/>
          </ac:spMkLst>
        </pc:spChg>
        <pc:spChg chg="add del mod">
          <ac:chgData name="" userId="495979f9a431ddb0" providerId="LiveId" clId="{9D9A3809-773A-474D-855E-04370DE4B797}" dt="2022-08-25T21:51:23.104" v="44" actId="478"/>
          <ac:spMkLst>
            <pc:docMk/>
            <pc:sldMk cId="715239206" sldId="279"/>
            <ac:spMk id="8" creationId="{DF8D257C-135D-4B98-9264-B89905242BD8}"/>
          </ac:spMkLst>
        </pc:spChg>
        <pc:spChg chg="add del mod">
          <ac:chgData name="" userId="495979f9a431ddb0" providerId="LiveId" clId="{9D9A3809-773A-474D-855E-04370DE4B797}" dt="2022-08-25T21:51:34.397" v="49"/>
          <ac:spMkLst>
            <pc:docMk/>
            <pc:sldMk cId="715239206" sldId="279"/>
            <ac:spMk id="10" creationId="{C297A8C4-ADFE-4BD2-9DC6-0C05434A3BC8}"/>
          </ac:spMkLst>
        </pc:spChg>
        <pc:picChg chg="add del">
          <ac:chgData name="" userId="495979f9a431ddb0" providerId="LiveId" clId="{9D9A3809-773A-474D-855E-04370DE4B797}" dt="2022-08-25T21:51:29.788" v="45" actId="478"/>
          <ac:picMkLst>
            <pc:docMk/>
            <pc:sldMk cId="715239206" sldId="279"/>
            <ac:picMk id="7" creationId="{25D58BEA-51DE-4FD5-A6D9-25AE8ED646A5}"/>
          </ac:picMkLst>
        </pc:picChg>
        <pc:picChg chg="add del">
          <ac:chgData name="" userId="495979f9a431ddb0" providerId="LiveId" clId="{9D9A3809-773A-474D-855E-04370DE4B797}" dt="2022-08-25T21:51:33.088" v="48"/>
          <ac:picMkLst>
            <pc:docMk/>
            <pc:sldMk cId="715239206" sldId="279"/>
            <ac:picMk id="12" creationId="{4A6C2119-5688-4627-994F-D290C4B524E0}"/>
          </ac:picMkLst>
        </pc:picChg>
        <pc:picChg chg="add mod">
          <ac:chgData name="" userId="495979f9a431ddb0" providerId="LiveId" clId="{9D9A3809-773A-474D-855E-04370DE4B797}" dt="2022-08-25T21:51:37.552" v="50" actId="1076"/>
          <ac:picMkLst>
            <pc:docMk/>
            <pc:sldMk cId="715239206" sldId="279"/>
            <ac:picMk id="13" creationId="{765472FD-FC3E-42BD-A0E6-5DCD8B4774E5}"/>
          </ac:picMkLst>
        </pc:picChg>
        <pc:picChg chg="add del">
          <ac:chgData name="" userId="495979f9a431ddb0" providerId="LiveId" clId="{9D9A3809-773A-474D-855E-04370DE4B797}" dt="2022-08-25T21:51:31.378" v="46" actId="478"/>
          <ac:picMkLst>
            <pc:docMk/>
            <pc:sldMk cId="715239206" sldId="279"/>
            <ac:picMk id="2050" creationId="{D817A8D2-F3E3-438F-955C-4DC60F4BDC28}"/>
          </ac:picMkLst>
        </pc:picChg>
      </pc:sldChg>
      <pc:sldChg chg="addSp delSp modSp add">
        <pc:chgData name="" userId="495979f9a431ddb0" providerId="LiveId" clId="{9D9A3809-773A-474D-855E-04370DE4B797}" dt="2022-08-25T21:54:40.109" v="617" actId="20577"/>
        <pc:sldMkLst>
          <pc:docMk/>
          <pc:sldMk cId="2368572193" sldId="280"/>
        </pc:sldMkLst>
        <pc:spChg chg="mod">
          <ac:chgData name="" userId="495979f9a431ddb0" providerId="LiveId" clId="{9D9A3809-773A-474D-855E-04370DE4B797}" dt="2022-08-25T21:54:40.109" v="617" actId="20577"/>
          <ac:spMkLst>
            <pc:docMk/>
            <pc:sldMk cId="2368572193" sldId="280"/>
            <ac:spMk id="4" creationId="{10F25BD8-6E26-42F2-9C1B-43838A177E46}"/>
          </ac:spMkLst>
        </pc:spChg>
        <pc:spChg chg="mod">
          <ac:chgData name="" userId="495979f9a431ddb0" providerId="LiveId" clId="{9D9A3809-773A-474D-855E-04370DE4B797}" dt="2022-08-25T21:53:38.805" v="349" actId="313"/>
          <ac:spMkLst>
            <pc:docMk/>
            <pc:sldMk cId="2368572193" sldId="280"/>
            <ac:spMk id="5" creationId="{D6BC5620-BA88-4BC3-B663-3F6579D72103}"/>
          </ac:spMkLst>
        </pc:spChg>
        <pc:spChg chg="add del mod">
          <ac:chgData name="" userId="495979f9a431ddb0" providerId="LiveId" clId="{9D9A3809-773A-474D-855E-04370DE4B797}" dt="2022-08-25T21:53:21.912" v="308"/>
          <ac:spMkLst>
            <pc:docMk/>
            <pc:sldMk cId="2368572193" sldId="280"/>
            <ac:spMk id="6" creationId="{D7412231-72F0-4F5A-915E-B0800C5D0DF9}"/>
          </ac:spMkLst>
        </pc:spChg>
        <pc:picChg chg="del">
          <ac:chgData name="" userId="495979f9a431ddb0" providerId="LiveId" clId="{9D9A3809-773A-474D-855E-04370DE4B797}" dt="2022-08-25T21:53:20.895" v="307" actId="478"/>
          <ac:picMkLst>
            <pc:docMk/>
            <pc:sldMk cId="2368572193" sldId="280"/>
            <ac:picMk id="13" creationId="{765472FD-FC3E-42BD-A0E6-5DCD8B4774E5}"/>
          </ac:picMkLst>
        </pc:picChg>
        <pc:picChg chg="add mod">
          <ac:chgData name="" userId="495979f9a431ddb0" providerId="LiveId" clId="{9D9A3809-773A-474D-855E-04370DE4B797}" dt="2022-08-25T21:53:25.710" v="309" actId="1076"/>
          <ac:picMkLst>
            <pc:docMk/>
            <pc:sldMk cId="2368572193" sldId="280"/>
            <ac:picMk id="2050" creationId="{34053BC0-C8D7-4235-9C87-785F0A979D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eohoh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istribut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6DF7-7AB8-49B4-A215-D47E87F9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4D64-6229-43D0-81A2-4AD22B1D3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Movie mean rating, more bins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Certain values more common!</a:t>
            </a:r>
          </a:p>
          <a:p>
            <a:pPr lvl="1"/>
            <a:r>
              <a:rPr lang="en-US" dirty="0"/>
              <a:t>1, 2, 3, 4, 5, 2.5, 3.5…</a:t>
            </a:r>
          </a:p>
          <a:p>
            <a:r>
              <a:rPr lang="en-US" dirty="0"/>
              <a:t>These are exact rating values</a:t>
            </a:r>
          </a:p>
          <a:p>
            <a:pPr lvl="1"/>
            <a:r>
              <a:rPr lang="en-US" dirty="0"/>
              <a:t>Because so many movies have only one rating!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6955-D173-4F41-AF04-6223428FF8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</a:rPr>
              <a:t>plt.hist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movie_info</a:t>
            </a:r>
            <a:r>
              <a:rPr lang="en-US" sz="1600" dirty="0">
                <a:latin typeface="Consolas" panose="020B0609020204030204" pitchFamily="49" charset="0"/>
              </a:rPr>
              <a:t>['mean'], bins=50)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B3CA579-241C-4E5A-80B0-982A1289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1" y="2247900"/>
            <a:ext cx="5181600" cy="33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8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25BD8-6E26-42F2-9C1B-43838A177E46}"/>
              </a:ext>
            </a:extLst>
          </p:cNvPr>
          <p:cNvSpPr txBox="1"/>
          <p:nvPr/>
        </p:nvSpPr>
        <p:spPr>
          <a:xfrm>
            <a:off x="6096000" y="1605722"/>
            <a:ext cx="5257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how observations accumulate as we go through the range of values.</a:t>
            </a:r>
          </a:p>
          <a:p>
            <a:endParaRPr lang="en-US" sz="2400" dirty="0"/>
          </a:p>
          <a:p>
            <a:r>
              <a:rPr lang="en-US" sz="2400" dirty="0"/>
              <a:t>This data is super skewed…</a:t>
            </a:r>
          </a:p>
          <a:p>
            <a:endParaRPr lang="en-US" sz="2400" dirty="0"/>
          </a:p>
          <a:p>
            <a:r>
              <a:rPr lang="en-US" sz="2000" dirty="0">
                <a:latin typeface="Consolas" panose="020B0609020204030204" pitchFamily="49" charset="0"/>
              </a:rPr>
              <a:t>import seaborn as </a:t>
            </a:r>
            <a:r>
              <a:rPr lang="en-US" sz="2000" dirty="0" err="1">
                <a:latin typeface="Consolas" panose="020B0609020204030204" pitchFamily="49" charset="0"/>
              </a:rPr>
              <a:t>sns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838200" y="16057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sns.ecdfplot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['count'])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65472FD-FC3E-42BD-A0E6-5DCD8B4774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9281"/>
            <a:ext cx="4901587" cy="337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239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25BD8-6E26-42F2-9C1B-43838A177E46}"/>
              </a:ext>
            </a:extLst>
          </p:cNvPr>
          <p:cNvSpPr txBox="1"/>
          <p:nvPr/>
        </p:nvSpPr>
        <p:spPr>
          <a:xfrm>
            <a:off x="6096000" y="1605722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how observations accumulate as we go through the range of values.</a:t>
            </a:r>
          </a:p>
          <a:p>
            <a:endParaRPr lang="en-US" sz="2400" dirty="0"/>
          </a:p>
          <a:p>
            <a:r>
              <a:rPr lang="en-US" sz="2400" dirty="0"/>
              <a:t>Log scaling: accumulation as we increase order of magnitude.</a:t>
            </a:r>
          </a:p>
          <a:p>
            <a:endParaRPr lang="en-US" sz="2400" dirty="0"/>
          </a:p>
          <a:p>
            <a:r>
              <a:rPr lang="en-US" sz="2400" dirty="0"/>
              <a:t>Approximately ½ of movies have 10 or fewer ratings.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for seeing skewed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for comparing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Obscures mean, median,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838200" y="1605722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sns.ecdfplot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['count'],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latin typeface="Consolas" panose="020B0609020204030204" pitchFamily="49" charset="0"/>
              </a:rPr>
              <a:t>log_scale</a:t>
            </a:r>
            <a:r>
              <a:rPr lang="en-US" dirty="0">
                <a:latin typeface="Consolas" panose="020B0609020204030204" pitchFamily="49" charset="0"/>
              </a:rPr>
              <a:t>=True)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053BC0-C8D7-4235-9C87-785F0A979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8" y="2138205"/>
            <a:ext cx="4901587" cy="34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572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D6AF-0837-4D7C-8B6E-98CAA405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Distributions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0BE6F-2FEA-4FD1-9136-09E20588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distributions with </a:t>
            </a:r>
            <a:r>
              <a:rPr lang="en-US" i="1" dirty="0"/>
              <a:t>bar charts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spec_counts</a:t>
            </a:r>
            <a:r>
              <a:rPr lang="en-US" sz="1600" dirty="0">
                <a:latin typeface="Consolas" panose="020B0609020204030204" pitchFamily="49" charset="0"/>
              </a:rPr>
              <a:t> = penguins['species'].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plt.bar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spec_counts.index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spec_counts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plt.xlabel</a:t>
            </a:r>
            <a:r>
              <a:rPr lang="en-US" sz="1600" dirty="0">
                <a:latin typeface="Consolas" panose="020B0609020204030204" pitchFamily="49" charset="0"/>
              </a:rPr>
              <a:t>('Species’)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plt.ylabel</a:t>
            </a:r>
            <a:r>
              <a:rPr lang="en-US" sz="1600" dirty="0">
                <a:latin typeface="Consolas" panose="020B0609020204030204" pitchFamily="49" charset="0"/>
              </a:rPr>
              <a:t>('# of Penguins’)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Adelie</a:t>
            </a:r>
            <a:r>
              <a:rPr lang="en-US"/>
              <a:t> is most common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F6730F-93F7-42E8-84A6-5B711990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019" y="3030237"/>
            <a:ext cx="5021782" cy="33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DESCRIBING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1613" cy="4351338"/>
          </a:xfrm>
        </p:spPr>
        <p:txBody>
          <a:bodyPr>
            <a:normAutofit/>
          </a:bodyPr>
          <a:lstStyle/>
          <a:p>
            <a:r>
              <a:rPr lang="en-US" dirty="0"/>
              <a:t>Provide numerical descriptions of a distribution</a:t>
            </a:r>
          </a:p>
          <a:p>
            <a:r>
              <a:rPr lang="en-US" dirty="0"/>
              <a:t>Visualize the distribution of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Leohoho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72BFC-FF03-4BC9-9DE1-DD56D91187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6779" y="0"/>
            <a:ext cx="4855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6A9A-9A1B-49D5-9FD0-A502818F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BD38-D6DD-4002-9ECD-1B0B7FAD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value?</a:t>
            </a:r>
          </a:p>
          <a:p>
            <a:pPr lvl="1"/>
            <a:r>
              <a:rPr lang="en-US" dirty="0"/>
              <a:t>Mean, median</a:t>
            </a:r>
          </a:p>
          <a:p>
            <a:r>
              <a:rPr lang="en-US" dirty="0"/>
              <a:t>How spread out is the data?</a:t>
            </a:r>
          </a:p>
          <a:p>
            <a:pPr lvl="1"/>
            <a:r>
              <a:rPr lang="en-US" dirty="0"/>
              <a:t>Standard deviation, IQR</a:t>
            </a:r>
          </a:p>
          <a:p>
            <a:r>
              <a:rPr lang="en-US" dirty="0"/>
              <a:t>Is it skewed?</a:t>
            </a:r>
          </a:p>
          <a:p>
            <a:r>
              <a:rPr lang="en-US" dirty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91990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965-D55E-4799-8A61-B29087CF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05A7-1BB2-4EEE-92AF-B7CF0F1C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Previous video!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numbers.describe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count    10000.000000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mean         5.006208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std          0.998461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min          1.410392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25%          4.330468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50%          4.990636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75%          5.678746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max          9.081399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5782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7A8D2-F3E3-438F-955C-4DC60F4BD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139796"/>
            <a:ext cx="4839803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25BD8-6E26-42F2-9C1B-43838A177E46}"/>
              </a:ext>
            </a:extLst>
          </p:cNvPr>
          <p:cNvSpPr txBox="1"/>
          <p:nvPr/>
        </p:nvSpPr>
        <p:spPr>
          <a:xfrm>
            <a:off x="6096000" y="1605722"/>
            <a:ext cx="5257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how common different values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X-axis: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Y-axis: frequency (count or relative)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Bins controls division points</a:t>
            </a:r>
          </a:p>
          <a:p>
            <a:r>
              <a:rPr lang="en-US" sz="2400" dirty="0"/>
              <a:t>Pick for clarity and integrity!</a:t>
            </a:r>
          </a:p>
          <a:p>
            <a:endParaRPr lang="en-US" sz="2400" dirty="0"/>
          </a:p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matplotlib.pyplot</a:t>
            </a:r>
            <a:r>
              <a:rPr lang="en-US" sz="2000" dirty="0"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latin typeface="Consolas" panose="020B0609020204030204" pitchFamily="49" charset="0"/>
              </a:rPr>
              <a:t>plt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82AD-3472-44E9-9E97-681BBC247FC3}"/>
              </a:ext>
            </a:extLst>
          </p:cNvPr>
          <p:cNvSpPr txBox="1"/>
          <p:nvPr/>
        </p:nvSpPr>
        <p:spPr>
          <a:xfrm>
            <a:off x="838200" y="543705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 is </a:t>
            </a:r>
            <a:r>
              <a:rPr lang="en-US" sz="2400" i="1" dirty="0"/>
              <a:t>symmetrical</a:t>
            </a:r>
            <a:r>
              <a:rPr lang="en-US" sz="2400" dirty="0"/>
              <a:t> (not skewed)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838200" y="16057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plt.hist</a:t>
            </a:r>
            <a:r>
              <a:rPr lang="en-US" dirty="0">
                <a:latin typeface="Consolas" panose="020B0609020204030204" pitchFamily="49" charset="0"/>
              </a:rPr>
              <a:t>(numbers, bins=25)</a:t>
            </a:r>
          </a:p>
        </p:txBody>
      </p:sp>
    </p:spTree>
    <p:extLst>
      <p:ext uri="{BB962C8B-B14F-4D97-AF65-F5344CB8AC3E}">
        <p14:creationId xmlns:p14="http://schemas.microsoft.com/office/powerpoint/2010/main" val="28857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– Average Movie 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6717064" y="1545910"/>
            <a:ext cx="476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plt.hist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['mean'])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C85EF-0578-4016-8EAA-BDF955260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5009" y="2118428"/>
            <a:ext cx="4887589" cy="31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806FF-4581-4053-8746-1A9092A518BE}"/>
              </a:ext>
            </a:extLst>
          </p:cNvPr>
          <p:cNvSpPr txBox="1"/>
          <p:nvPr/>
        </p:nvSpPr>
        <p:spPr>
          <a:xfrm>
            <a:off x="838200" y="1545910"/>
            <a:ext cx="4765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['mean'].describe()</a:t>
            </a:r>
          </a:p>
          <a:p>
            <a:r>
              <a:rPr lang="en-US" dirty="0">
                <a:latin typeface="Consolas" panose="020B0609020204030204" pitchFamily="49" charset="0"/>
              </a:rPr>
              <a:t>count    59047.000000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mean         3.071374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std          0.739840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min          0.500000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25%          2.687500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50%          3.150000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75%          3.500000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max          5.000000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Name: mean,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DB975-B086-40E2-94F6-1A190AC1B35D}"/>
              </a:ext>
            </a:extLst>
          </p:cNvPr>
          <p:cNvSpPr txBox="1"/>
          <p:nvPr/>
        </p:nvSpPr>
        <p:spPr>
          <a:xfrm>
            <a:off x="699961" y="5110120"/>
            <a:ext cx="10612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 left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less than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tail on the left of the histogram</a:t>
            </a:r>
          </a:p>
        </p:txBody>
      </p:sp>
    </p:spTree>
    <p:extLst>
      <p:ext uri="{BB962C8B-B14F-4D97-AF65-F5344CB8AC3E}">
        <p14:creationId xmlns:p14="http://schemas.microsoft.com/office/powerpoint/2010/main" val="24273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– Movie Rating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5866726" y="1545910"/>
            <a:ext cx="561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plt.hist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['mean’], bins=100)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806FF-4581-4053-8746-1A9092A518BE}"/>
              </a:ext>
            </a:extLst>
          </p:cNvPr>
          <p:cNvSpPr txBox="1"/>
          <p:nvPr/>
        </p:nvSpPr>
        <p:spPr>
          <a:xfrm>
            <a:off x="838200" y="1545910"/>
            <a:ext cx="4765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['count'].describe()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count    59047.000000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423.393144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2477.885821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1.000000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 2.000000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 6.000000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 36.000000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81491.000000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count,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DB975-B086-40E2-94F6-1A190AC1B35D}"/>
              </a:ext>
            </a:extLst>
          </p:cNvPr>
          <p:cNvSpPr txBox="1"/>
          <p:nvPr/>
        </p:nvSpPr>
        <p:spPr>
          <a:xfrm>
            <a:off x="699961" y="5110120"/>
            <a:ext cx="106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strong right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much greater than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movies have far fewer ratings than mean!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really see in a histogram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AD35D8-A7E0-46A1-B958-49EABF0C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35508" y="1964678"/>
            <a:ext cx="5317985" cy="33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2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5C99-E736-47EF-B2E5-D8CC6466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Histogram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AD057A-55A1-413D-B7B4-95BB783BD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hist = </a:t>
            </a:r>
            <a:r>
              <a:rPr lang="en-US" sz="1600" dirty="0" err="1">
                <a:latin typeface="Consolas" panose="020B0609020204030204" pitchFamily="49" charset="0"/>
              </a:rPr>
              <a:t>movie_info</a:t>
            </a:r>
            <a:r>
              <a:rPr lang="en-US" sz="1600" dirty="0">
                <a:latin typeface="Consolas" panose="020B0609020204030204" pitchFamily="49" charset="0"/>
              </a:rPr>
              <a:t>['count'].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plt.scatter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hist.index</a:t>
            </a:r>
            <a:r>
              <a:rPr lang="en-US" sz="1600" dirty="0">
                <a:latin typeface="Consolas" panose="020B0609020204030204" pitchFamily="49" charset="0"/>
              </a:rPr>
              <a:t>, hist)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plt.yscale</a:t>
            </a:r>
            <a:r>
              <a:rPr lang="en-US" sz="1600" dirty="0">
                <a:latin typeface="Consolas" panose="020B0609020204030204" pitchFamily="49" charset="0"/>
              </a:rPr>
              <a:t>('log')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plt.ylabel</a:t>
            </a:r>
            <a:r>
              <a:rPr lang="en-US" sz="1600" dirty="0">
                <a:latin typeface="Consolas" panose="020B0609020204030204" pitchFamily="49" charset="0"/>
              </a:rPr>
              <a:t>('Number of Movies’)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plt.xscale</a:t>
            </a:r>
            <a:r>
              <a:rPr lang="en-US" sz="1600" dirty="0">
                <a:latin typeface="Consolas" panose="020B0609020204030204" pitchFamily="49" charset="0"/>
              </a:rPr>
              <a:t>('log')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plt.xlabel</a:t>
            </a:r>
            <a:r>
              <a:rPr lang="en-US" sz="1600" dirty="0">
                <a:latin typeface="Consolas" panose="020B0609020204030204" pitchFamily="49" charset="0"/>
              </a:rPr>
              <a:t>('Number of Ratings’)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Points rather than bars</a:t>
            </a:r>
          </a:p>
          <a:p>
            <a:r>
              <a:rPr lang="en-US" dirty="0"/>
              <a:t>One point per rating count</a:t>
            </a:r>
          </a:p>
          <a:p>
            <a:r>
              <a:rPr lang="en-US" dirty="0"/>
              <a:t>Plotted on logarithmic axis</a:t>
            </a:r>
          </a:p>
          <a:p>
            <a:r>
              <a:rPr lang="en-US" dirty="0"/>
              <a:t>The mode is 1 (10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Power law</a:t>
            </a:r>
            <a:r>
              <a:rPr lang="en-US" dirty="0"/>
              <a:t> distribution (almost)</a:t>
            </a:r>
            <a:endParaRPr lang="en-US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CDC3F6-96FC-45E2-B0AD-36C78233CF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01" y="1869260"/>
            <a:ext cx="5588612" cy="38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3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8904</TotalTime>
  <Words>615</Words>
  <Application>Microsoft Office PowerPoint</Application>
  <PresentationFormat>Widescreen</PresentationFormat>
  <Paragraphs>95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Oswald</vt:lpstr>
      <vt:lpstr>Lato</vt:lpstr>
      <vt:lpstr>Calibri</vt:lpstr>
      <vt:lpstr>Arial</vt:lpstr>
      <vt:lpstr>Office Theme</vt:lpstr>
      <vt:lpstr>CS 533 INTRO TO DATA SCIENCE</vt:lpstr>
      <vt:lpstr>DESCRIBING DISTRIBUTIONS</vt:lpstr>
      <vt:lpstr>Learning Outcomes</vt:lpstr>
      <vt:lpstr>What Questions?</vt:lpstr>
      <vt:lpstr>Numeric Descriptions</vt:lpstr>
      <vt:lpstr>Histograms</vt:lpstr>
      <vt:lpstr>Real Data – Average Movie Rating</vt:lpstr>
      <vt:lpstr>Real Data – Movie Rating Count</vt:lpstr>
      <vt:lpstr>Alternate Histogram</vt:lpstr>
      <vt:lpstr>Artifact</vt:lpstr>
      <vt:lpstr>Cumulative Distribution</vt:lpstr>
      <vt:lpstr>Cumulative Distribution</vt:lpstr>
      <vt:lpstr>Categorical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581</cp:revision>
  <dcterms:created xsi:type="dcterms:W3CDTF">2020-03-17T14:53:53Z</dcterms:created>
  <dcterms:modified xsi:type="dcterms:W3CDTF">2022-08-25T21:54:44Z</dcterms:modified>
</cp:coreProperties>
</file>