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62" r:id="rId5"/>
    <p:sldId id="261" r:id="rId6"/>
    <p:sldId id="263" r:id="rId7"/>
    <p:sldId id="264" r:id="rId8"/>
    <p:sldId id="265" r:id="rId9"/>
    <p:sldId id="272" r:id="rId10"/>
    <p:sldId id="266" r:id="rId11"/>
    <p:sldId id="271" r:id="rId12"/>
    <p:sldId id="267" r:id="rId13"/>
    <p:sldId id="270" r:id="rId14"/>
    <p:sldId id="269" r:id="rId15"/>
    <p:sldId id="276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4" autoAdjust="0"/>
  </p:normalViewPr>
  <p:slideViewPr>
    <p:cSldViewPr snapToGrid="0" snapToObjects="1">
      <p:cViewPr>
        <p:scale>
          <a:sx n="100" d="100"/>
          <a:sy n="100" d="100"/>
        </p:scale>
        <p:origin x="-1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DCA47-F855-574C-9DFA-C81316AB861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F3D3-E3DC-5A49-A3AB-CF2EED1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On-line</a:t>
            </a:r>
            <a:r>
              <a:rPr lang="en-US" baseline="0" dirty="0" smtClean="0"/>
              <a:t> – digitizer sample (writing on a screen) – time information is displayed with it</a:t>
            </a:r>
          </a:p>
          <a:p>
            <a:r>
              <a:rPr lang="en-US" baseline="0" dirty="0" smtClean="0"/>
              <a:t>Off-line – typically something from a scanner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Closed Dictionary – recognition of words from a predefined dictionary</a:t>
            </a:r>
          </a:p>
          <a:p>
            <a:r>
              <a:rPr lang="en-US" baseline="0" dirty="0" smtClean="0"/>
              <a:t>Open Dictionary – recognizing words without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“Pieces</a:t>
            </a:r>
            <a:r>
              <a:rPr lang="en-US" baseline="0" dirty="0" smtClean="0"/>
              <a:t> of Arabic words” (</a:t>
            </a:r>
            <a:r>
              <a:rPr lang="en-US" baseline="0" dirty="0" err="1" smtClean="0"/>
              <a:t>talib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“ligatures” – </a:t>
            </a:r>
            <a:r>
              <a:rPr lang="en-US" baseline="0" dirty="0" err="1" smtClean="0"/>
              <a:t>laam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laam-miim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Binarization</a:t>
            </a:r>
            <a:r>
              <a:rPr lang="en-US" baseline="0" dirty="0" smtClean="0"/>
              <a:t> – convert image into Binary Image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NOISE REDUCTION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Skeleton </a:t>
            </a:r>
            <a:r>
              <a:rPr lang="en-US" dirty="0" smtClean="0"/>
              <a:t>– one pixel</a:t>
            </a:r>
            <a:r>
              <a:rPr lang="en-US" baseline="0" dirty="0" smtClean="0"/>
              <a:t> thick representation of handwriting</a:t>
            </a:r>
          </a:p>
          <a:p>
            <a:r>
              <a:rPr lang="en-US" baseline="0" dirty="0" smtClean="0"/>
              <a:t>Baseline – see notes, slant/slope normalization</a:t>
            </a:r>
          </a:p>
          <a:p>
            <a:r>
              <a:rPr lang="en-US" dirty="0" smtClean="0"/>
              <a:t>1993</a:t>
            </a:r>
            <a:r>
              <a:rPr lang="en-US" baseline="0" dirty="0" smtClean="0"/>
              <a:t> – restore writing order of strokes to offline words – line segments fit to thinned words ordering </a:t>
            </a:r>
            <a:r>
              <a:rPr lang="en-US" baseline="0" dirty="0" err="1" smtClean="0"/>
              <a:t>hypostesised</a:t>
            </a:r>
            <a:r>
              <a:rPr lang="en-US" baseline="0" dirty="0" smtClean="0"/>
              <a:t> by knowledge of how </a:t>
            </a:r>
            <a:r>
              <a:rPr lang="en-US" baseline="0" dirty="0" err="1" smtClean="0"/>
              <a:t>arabic</a:t>
            </a:r>
            <a:r>
              <a:rPr lang="en-US" baseline="0" dirty="0" smtClean="0"/>
              <a:t> written 92%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commonly used in </a:t>
            </a:r>
            <a:r>
              <a:rPr lang="en-US" dirty="0" err="1" smtClean="0"/>
              <a:t>arabic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latin</a:t>
            </a:r>
            <a:r>
              <a:rPr lang="en-US" baseline="0" dirty="0" smtClean="0"/>
              <a:t> script handwriting recognition – more prominent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Dots</a:t>
            </a:r>
            <a:r>
              <a:rPr lang="en-US" dirty="0" smtClean="0"/>
              <a:t>, loops, pixel</a:t>
            </a:r>
            <a:r>
              <a:rPr lang="en-US" baseline="0" dirty="0" smtClean="0"/>
              <a:t> density, branch points, endpoints,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Stems – </a:t>
            </a:r>
            <a:r>
              <a:rPr lang="en-US" dirty="0" err="1" smtClean="0"/>
              <a:t>alif</a:t>
            </a:r>
            <a:r>
              <a:rPr lang="en-US" dirty="0" smtClean="0"/>
              <a:t> </a:t>
            </a:r>
            <a:r>
              <a:rPr lang="en-US" dirty="0" err="1" smtClean="0"/>
              <a:t>kaf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Recognizer engines are rule</a:t>
            </a:r>
            <a:r>
              <a:rPr lang="en-US" baseline="0" dirty="0" smtClean="0"/>
              <a:t> based, probabilistic, or combined. Take all information gathered/stripped from the previous stages and makes a decision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ANN</a:t>
            </a:r>
            <a:r>
              <a:rPr lang="en-US" baseline="0" dirty="0" smtClean="0"/>
              <a:t> – feature properties (topographical) separated and assigned a numerical value</a:t>
            </a:r>
          </a:p>
          <a:p>
            <a:r>
              <a:rPr lang="en-US" baseline="0" dirty="0" smtClean="0"/>
              <a:t>Set of numerical values of all properties used to identify character against a vector database.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Hidden Markov Models – One dimensional sequence of data containing states and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 based upon observances. Observations could be set of pixel values and states parts of letters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Holistic – whole word processed</a:t>
            </a:r>
          </a:p>
          <a:p>
            <a:r>
              <a:rPr lang="en-US" baseline="0" dirty="0" smtClean="0"/>
              <a:t>Segment – whole/partial </a:t>
            </a:r>
            <a:r>
              <a:rPr lang="en-US" baseline="0" dirty="0" smtClean="0"/>
              <a:t>characters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1981 </a:t>
            </a:r>
            <a:r>
              <a:rPr lang="en-US" dirty="0" err="1" smtClean="0"/>
              <a:t>OpticalCharacterRecognition</a:t>
            </a:r>
            <a:r>
              <a:rPr lang="en-US" dirty="0" smtClean="0"/>
              <a:t> news paper headlines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  <a:r>
              <a:rPr lang="en-US" baseline="0" dirty="0" smtClean="0"/>
              <a:t> in different fonts – disconnected font would help OCR tremendously (bring it to Chinese/</a:t>
            </a:r>
            <a:r>
              <a:rPr lang="en-US" baseline="0" dirty="0" err="1" smtClean="0"/>
              <a:t>latin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Machine print uses a lot of same aspects discussed earlier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Nowadays several commercial OCR products – </a:t>
            </a:r>
            <a:r>
              <a:rPr lang="en-US" baseline="0" dirty="0" err="1" smtClean="0"/>
              <a:t>ciyasoft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novodynamics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City names, state names, zip</a:t>
            </a:r>
            <a:r>
              <a:rPr lang="en-US" baseline="0" dirty="0" smtClean="0"/>
              <a:t> codes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Indian digits used in Arabic writing.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Institute of Communications Technology (ICT) and ENIT in Tunisia – about 26,000+ images of towns names in </a:t>
            </a:r>
            <a:r>
              <a:rPr lang="en-US" baseline="0" dirty="0" err="1" smtClean="0"/>
              <a:t>tunisa</a:t>
            </a:r>
            <a:r>
              <a:rPr lang="en-US" baseline="0" dirty="0" smtClean="0"/>
              <a:t> (900 town names) 411 </a:t>
            </a:r>
            <a:r>
              <a:rPr lang="en-US" baseline="0" smtClean="0"/>
              <a:t>different writers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F3D3-E3DC-5A49-A3AB-CF2EED1C5B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2821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0818" y="188259"/>
            <a:ext cx="2180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7936" y="289791"/>
            <a:ext cx="2999936" cy="7197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Arabic Handwriting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Thomas Taylor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7" b="87805" l="0" r="100000">
                        <a14:foregroundMark x1="11024" y1="36585" x2="11024" y2="36585"/>
                        <a14:foregroundMark x1="9055" y1="36585" x2="9055" y2="36585"/>
                        <a14:foregroundMark x1="11417" y1="64634" x2="11417" y2="64634"/>
                        <a14:foregroundMark x1="59843" y1="43902" x2="59843" y2="43902"/>
                        <a14:foregroundMark x1="67717" y1="64634" x2="67717" y2="64634"/>
                        <a14:foregroundMark x1="82283" y1="64634" x2="82283" y2="64634"/>
                        <a14:foregroundMark x1="30709" y1="75610" x2="30709" y2="75610"/>
                        <a14:foregroundMark x1="25197" y1="75610" x2="25197" y2="75610"/>
                        <a14:foregroundMark x1="22835" y1="75610" x2="22835" y2="756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3435" y="4580753"/>
            <a:ext cx="3225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Structural Features / Featured Extraction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shapes shared – number of dots alters letter</a:t>
            </a:r>
          </a:p>
          <a:p>
            <a:r>
              <a:rPr lang="en-US" dirty="0" smtClean="0"/>
              <a:t>Stems – 2 main Arabic types</a:t>
            </a:r>
          </a:p>
          <a:p>
            <a:r>
              <a:rPr lang="en-US" dirty="0" smtClean="0"/>
              <a:t>Legs</a:t>
            </a:r>
          </a:p>
          <a:p>
            <a:r>
              <a:rPr lang="en-US" dirty="0" smtClean="0"/>
              <a:t>Used on words or individual letters</a:t>
            </a:r>
          </a:p>
        </p:txBody>
      </p:sp>
      <p:pic>
        <p:nvPicPr>
          <p:cNvPr id="5" name="Picture 4" descr="Screen Shot 2013-03-09 at 2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5059829"/>
            <a:ext cx="4292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/ Leg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Extract </a:t>
            </a:r>
            <a:r>
              <a:rPr lang="en-US" dirty="0" smtClean="0"/>
              <a:t>components </a:t>
            </a:r>
            <a:r>
              <a:rPr lang="en-US" dirty="0"/>
              <a:t>in the upper band. </a:t>
            </a:r>
          </a:p>
          <a:p>
            <a:r>
              <a:rPr lang="en-US" dirty="0"/>
              <a:t>2. For each component </a:t>
            </a:r>
            <a:r>
              <a:rPr lang="en-US" dirty="0" smtClean="0"/>
              <a:t>compute the Ratio (C) of height and width</a:t>
            </a:r>
            <a:endParaRPr lang="en-US" dirty="0"/>
          </a:p>
          <a:p>
            <a:r>
              <a:rPr lang="en-US" dirty="0"/>
              <a:t>3. if Ratio(C)&gt;1  </a:t>
            </a:r>
            <a:r>
              <a:rPr lang="en-US" dirty="0" smtClean="0"/>
              <a:t>                       then </a:t>
            </a:r>
            <a:r>
              <a:rPr lang="en-US" dirty="0"/>
              <a:t>compute number of run length </a:t>
            </a:r>
            <a:r>
              <a:rPr lang="en-US" dirty="0" smtClean="0"/>
              <a:t>pixels </a:t>
            </a:r>
          </a:p>
          <a:p>
            <a:r>
              <a:rPr lang="en-US" dirty="0" smtClean="0"/>
              <a:t>if number of run length pixels&lt;4 then                                           return stem </a:t>
            </a:r>
            <a:r>
              <a:rPr lang="en-US" dirty="0" err="1" smtClean="0"/>
              <a:t>alif</a:t>
            </a:r>
            <a:r>
              <a:rPr lang="en-US" dirty="0" smtClean="0"/>
              <a:t>                                else return stem kef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Extract components in lower band</a:t>
            </a:r>
          </a:p>
          <a:p>
            <a:r>
              <a:rPr lang="en-US" dirty="0" smtClean="0"/>
              <a:t>2. Compute contact points with lower line                                  if contact points = 1 compute position relative to middle of letter                            if to right = “</a:t>
            </a:r>
            <a:r>
              <a:rPr lang="en-US" dirty="0" err="1" smtClean="0"/>
              <a:t>Raa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                                else = “</a:t>
            </a:r>
            <a:r>
              <a:rPr lang="en-US" dirty="0" err="1" smtClean="0"/>
              <a:t>Haa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contact points &lt;= 3 stem is a noun</a:t>
            </a:r>
          </a:p>
          <a:p>
            <a:r>
              <a:rPr lang="en-US" dirty="0" smtClean="0"/>
              <a:t>Else compute pixel discontinuity</a:t>
            </a:r>
          </a:p>
          <a:p>
            <a:pPr lvl="1"/>
            <a:r>
              <a:rPr lang="en-US" dirty="0" smtClean="0"/>
              <a:t>Discontinuity is right “</a:t>
            </a:r>
            <a:r>
              <a:rPr lang="en-US" dirty="0" err="1" smtClean="0"/>
              <a:t>Raa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Else “</a:t>
            </a:r>
            <a:r>
              <a:rPr lang="en-US" dirty="0" err="1" smtClean="0"/>
              <a:t>Haa</a:t>
            </a:r>
            <a:r>
              <a:rPr lang="en-US" dirty="0" smtClean="0"/>
              <a:t>”</a:t>
            </a:r>
          </a:p>
        </p:txBody>
      </p:sp>
      <p:pic>
        <p:nvPicPr>
          <p:cNvPr id="10" name="Picture 9" descr="Screen Shot 2013-03-09 at 5.2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087941"/>
            <a:ext cx="2082800" cy="9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Recognizer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Recognizer engines </a:t>
            </a:r>
          </a:p>
          <a:p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Shape, symmetry, closed/open areas, pixels</a:t>
            </a:r>
            <a:endParaRPr lang="en-US" dirty="0"/>
          </a:p>
          <a:p>
            <a:r>
              <a:rPr lang="en-US" dirty="0" smtClean="0"/>
              <a:t>Hidden Markov Models</a:t>
            </a:r>
          </a:p>
          <a:p>
            <a:pPr lvl="1"/>
            <a:r>
              <a:rPr lang="en-US" dirty="0" smtClean="0"/>
              <a:t>States and probabilities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“Holistic” </a:t>
            </a:r>
            <a:r>
              <a:rPr lang="en-US" dirty="0" err="1" smtClean="0"/>
              <a:t>vs</a:t>
            </a:r>
            <a:r>
              <a:rPr lang="en-US" dirty="0" smtClean="0"/>
              <a:t> Segment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4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 descr="Screen Shot 2013-03-09 at 5.18.2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40" r="-80440"/>
          <a:stretch>
            <a:fillRect/>
          </a:stretch>
        </p:blipFill>
        <p:spPr>
          <a:xfrm>
            <a:off x="270087" y="2082800"/>
            <a:ext cx="8721514" cy="4648200"/>
          </a:xfrm>
        </p:spPr>
      </p:pic>
    </p:spTree>
    <p:extLst>
      <p:ext uri="{BB962C8B-B14F-4D97-AF65-F5344CB8AC3E}">
        <p14:creationId xmlns:p14="http://schemas.microsoft.com/office/powerpoint/2010/main" val="330125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Machine-Print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typed Arabic – 85-90% success rate</a:t>
            </a:r>
          </a:p>
          <a:p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 smtClean="0"/>
              <a:t>focus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commercial off-line Arabic handwriting recognition software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databases catching up to those of Latin Script</a:t>
            </a:r>
          </a:p>
          <a:p>
            <a:endParaRPr lang="en-US" dirty="0"/>
          </a:p>
          <a:p>
            <a:r>
              <a:rPr lang="en-US" dirty="0" smtClean="0"/>
              <a:t>Checks</a:t>
            </a:r>
          </a:p>
          <a:p>
            <a:endParaRPr lang="en-US" dirty="0"/>
          </a:p>
          <a:p>
            <a:r>
              <a:rPr lang="en-US" dirty="0" smtClean="0"/>
              <a:t>“Indian Digits”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Handwriting Recognition</a:t>
            </a:r>
          </a:p>
          <a:p>
            <a:r>
              <a:rPr lang="en-US" dirty="0" smtClean="0"/>
              <a:t>Intro to Arabic Language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Stages of Recognition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2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08300"/>
            <a:ext cx="3429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9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Al-</a:t>
            </a:r>
            <a:r>
              <a:rPr lang="en-US" dirty="0" err="1"/>
              <a:t>Rashaideh</a:t>
            </a:r>
            <a:r>
              <a:rPr lang="en-US" dirty="0"/>
              <a:t>, H. (2006). Preprocessing phase for Arabic </a:t>
            </a:r>
            <a:r>
              <a:rPr lang="en-US" dirty="0" smtClean="0"/>
              <a:t>Word </a:t>
            </a:r>
            <a:r>
              <a:rPr lang="en-US" dirty="0"/>
              <a:t>Handwritten </a:t>
            </a:r>
            <a:r>
              <a:rPr lang="en-US" dirty="0" smtClean="0"/>
              <a:t>	Recognition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Kacem</a:t>
            </a:r>
            <a:r>
              <a:rPr lang="en-US" dirty="0"/>
              <a:t>, A. A., Nadia; </a:t>
            </a:r>
            <a:r>
              <a:rPr lang="en-US" dirty="0" err="1"/>
              <a:t>Belaid</a:t>
            </a:r>
            <a:r>
              <a:rPr lang="en-US" dirty="0"/>
              <a:t>, Abdel. (2012). Structural </a:t>
            </a:r>
            <a:r>
              <a:rPr lang="en-US" dirty="0" smtClean="0"/>
              <a:t>Features 		Extraction </a:t>
            </a:r>
            <a:r>
              <a:rPr lang="en-US" dirty="0"/>
              <a:t>for Handwritten Arabic Personal </a:t>
            </a:r>
            <a:r>
              <a:rPr lang="en-US" dirty="0" smtClean="0"/>
              <a:t>Names 	Recognition</a:t>
            </a:r>
            <a:r>
              <a:rPr lang="en-US" dirty="0"/>
              <a:t>. </a:t>
            </a:r>
            <a:r>
              <a:rPr lang="en-US" i="1" dirty="0"/>
              <a:t>Frontiers in Handwriting </a:t>
            </a:r>
            <a:r>
              <a:rPr lang="en-US" i="1" dirty="0" smtClean="0"/>
              <a:t>Recognition </a:t>
            </a:r>
            <a:r>
              <a:rPr lang="en-US" i="1" dirty="0"/>
              <a:t>(ICFHR)</a:t>
            </a:r>
            <a:r>
              <a:rPr lang="en-US" dirty="0"/>
              <a:t>, 268-273. </a:t>
            </a:r>
            <a:r>
              <a:rPr lang="en-US" dirty="0" smtClean="0"/>
              <a:t>	</a:t>
            </a:r>
            <a:r>
              <a:rPr lang="en-US" dirty="0" err="1" smtClean="0"/>
              <a:t>doi</a:t>
            </a:r>
            <a:r>
              <a:rPr lang="en-US" dirty="0"/>
              <a:t>: 10.1109</a:t>
            </a:r>
          </a:p>
          <a:p>
            <a:pPr marL="0" indent="0">
              <a:buNone/>
            </a:pPr>
            <a:r>
              <a:rPr lang="en-US" dirty="0" err="1"/>
              <a:t>Lorigo</a:t>
            </a:r>
            <a:r>
              <a:rPr lang="en-US" dirty="0"/>
              <a:t>, L. M., &amp; </a:t>
            </a:r>
            <a:r>
              <a:rPr lang="en-US" dirty="0" err="1"/>
              <a:t>Govindaraju</a:t>
            </a:r>
            <a:r>
              <a:rPr lang="en-US" dirty="0"/>
              <a:t>, V. (2006). Offline Arabic </a:t>
            </a:r>
            <a:r>
              <a:rPr lang="en-US" dirty="0" smtClean="0"/>
              <a:t>Handwriting 	Recognition</a:t>
            </a:r>
            <a:r>
              <a:rPr lang="en-US" dirty="0"/>
              <a:t>: A Survey. </a:t>
            </a:r>
            <a:r>
              <a:rPr lang="en-US" i="1" dirty="0"/>
              <a:t>IEEE Trans. </a:t>
            </a:r>
            <a:r>
              <a:rPr lang="en-US" i="1" dirty="0" smtClean="0"/>
              <a:t>Pattern Anal</a:t>
            </a:r>
            <a:r>
              <a:rPr lang="en-US" i="1" dirty="0"/>
              <a:t>. Mach. </a:t>
            </a:r>
            <a:r>
              <a:rPr lang="en-US" i="1" dirty="0" err="1"/>
              <a:t>Intell</a:t>
            </a:r>
            <a:r>
              <a:rPr lang="en-US" i="1" dirty="0"/>
              <a:t>., 28</a:t>
            </a:r>
            <a:r>
              <a:rPr lang="en-US" dirty="0"/>
              <a:t>(5), </a:t>
            </a:r>
            <a:r>
              <a:rPr lang="en-US" dirty="0" smtClean="0"/>
              <a:t>	712</a:t>
            </a:r>
            <a:r>
              <a:rPr lang="en-US" dirty="0"/>
              <a:t>-724.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</a:t>
            </a:r>
            <a:r>
              <a:rPr lang="en-US" dirty="0"/>
              <a:t>/tpami.</a:t>
            </a:r>
            <a:r>
              <a:rPr lang="en-US" dirty="0" smtClean="0"/>
              <a:t>2006.102</a:t>
            </a:r>
          </a:p>
          <a:p>
            <a:pPr marL="0" indent="0">
              <a:buNone/>
            </a:pPr>
            <a:r>
              <a:rPr lang="en-US" dirty="0" err="1"/>
              <a:t>Shrivastava</a:t>
            </a:r>
            <a:r>
              <a:rPr lang="en-US" dirty="0"/>
              <a:t>, V. S., </a:t>
            </a:r>
            <a:r>
              <a:rPr lang="en-US" dirty="0" err="1"/>
              <a:t>Navdeep</a:t>
            </a:r>
            <a:r>
              <a:rPr lang="en-US" dirty="0"/>
              <a:t>. (2012). ARTIFICIAL NEURAL </a:t>
            </a:r>
            <a:r>
              <a:rPr lang="en-US" dirty="0" smtClean="0"/>
              <a:t>NETWORK 	BASED </a:t>
            </a:r>
            <a:r>
              <a:rPr lang="en-US" dirty="0"/>
              <a:t>OPTICAL </a:t>
            </a:r>
            <a:r>
              <a:rPr lang="en-US" dirty="0" smtClean="0"/>
              <a:t>CHARACTER </a:t>
            </a:r>
            <a:r>
              <a:rPr lang="en-US" dirty="0"/>
              <a:t>RECOGNITION. </a:t>
            </a:r>
            <a:r>
              <a:rPr lang="en-US" i="1" dirty="0"/>
              <a:t>Signal &amp; Image </a:t>
            </a:r>
            <a:r>
              <a:rPr lang="en-US" i="1" dirty="0" smtClean="0"/>
              <a:t>	Processing </a:t>
            </a:r>
            <a:r>
              <a:rPr lang="en-US" i="1" dirty="0"/>
              <a:t>: An International Journal (SIPIJ) 3</a:t>
            </a:r>
            <a:r>
              <a:rPr lang="en-US" dirty="0"/>
              <a:t>(5), 7.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Shu</a:t>
            </a:r>
            <a:r>
              <a:rPr lang="en-US" dirty="0"/>
              <a:t>, H. (1996). On-Line handwriting using Hidden Markov Models.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Handwriting Recognition</a:t>
            </a:r>
          </a:p>
          <a:p>
            <a:r>
              <a:rPr lang="en-US" dirty="0" smtClean="0"/>
              <a:t>Introduction to Arabic Language</a:t>
            </a:r>
          </a:p>
          <a:p>
            <a:r>
              <a:rPr lang="en-US" dirty="0" smtClean="0"/>
              <a:t>Challenges of Recognition</a:t>
            </a:r>
          </a:p>
          <a:p>
            <a:r>
              <a:rPr lang="en-US" dirty="0" smtClean="0"/>
              <a:t>Recognition Stages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</a:t>
            </a:r>
            <a:r>
              <a:rPr lang="en-US" dirty="0" err="1" smtClean="0"/>
              <a:t>vs</a:t>
            </a:r>
            <a:r>
              <a:rPr lang="en-US" dirty="0" smtClean="0"/>
              <a:t> Off-line</a:t>
            </a:r>
            <a:endParaRPr lang="en-US" dirty="0"/>
          </a:p>
          <a:p>
            <a:r>
              <a:rPr lang="en-US" dirty="0" smtClean="0"/>
              <a:t>Closed Dictionary </a:t>
            </a:r>
            <a:r>
              <a:rPr lang="en-US" dirty="0" err="1" smtClean="0"/>
              <a:t>vs</a:t>
            </a:r>
            <a:r>
              <a:rPr lang="en-US" dirty="0" smtClean="0"/>
              <a:t> Open Dictionary</a:t>
            </a:r>
            <a:endParaRPr lang="en-US" dirty="0"/>
          </a:p>
          <a:p>
            <a:r>
              <a:rPr lang="en-US" dirty="0" smtClean="0"/>
              <a:t>Uses: Signature Verification,                                          Check Processing,                                                               Postal Address                                                          Verification, Form                                                       validation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4254500"/>
            <a:ext cx="3835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Arabic Language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653838" y="1734082"/>
            <a:ext cx="4994328" cy="4542304"/>
          </a:xfrm>
        </p:spPr>
        <p:txBody>
          <a:bodyPr/>
          <a:lstStyle/>
          <a:p>
            <a:r>
              <a:rPr lang="en-US" dirty="0"/>
              <a:t>Right-to-left</a:t>
            </a:r>
          </a:p>
          <a:p>
            <a:r>
              <a:rPr lang="en-US" dirty="0"/>
              <a:t>28 Letters</a:t>
            </a:r>
          </a:p>
          <a:p>
            <a:r>
              <a:rPr lang="en-US" dirty="0"/>
              <a:t>Letter Positions</a:t>
            </a:r>
          </a:p>
          <a:p>
            <a:r>
              <a:rPr lang="en-US" dirty="0"/>
              <a:t>One Case</a:t>
            </a:r>
          </a:p>
          <a:p>
            <a:endParaRPr lang="en-US" dirty="0"/>
          </a:p>
        </p:txBody>
      </p:sp>
      <p:pic>
        <p:nvPicPr>
          <p:cNvPr id="4" name="Picture 3" descr="Screen Shot 2013-03-09 at 2.2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3" y="380999"/>
            <a:ext cx="3378200" cy="5054600"/>
          </a:xfrm>
          <a:prstGeom prst="rect">
            <a:avLst/>
          </a:prstGeom>
        </p:spPr>
      </p:pic>
      <p:pic>
        <p:nvPicPr>
          <p:cNvPr id="5" name="Picture 4" descr="Screen Shot 2013-03-09 at 2.3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3" y="5422899"/>
            <a:ext cx="3441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Recognition</a:t>
            </a:r>
            <a:endParaRPr lang="en-US" dirty="0"/>
          </a:p>
        </p:txBody>
      </p:sp>
      <p:pic>
        <p:nvPicPr>
          <p:cNvPr id="7" name="Picture Placeholder 6" descr="imageForPresentation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800" b="-58800"/>
          <a:stretch>
            <a:fillRect/>
          </a:stretch>
        </p:blipFill>
        <p:spPr>
          <a:xfrm>
            <a:off x="5487988" y="1895475"/>
            <a:ext cx="3427412" cy="42068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Short Vowels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Handwriting Styles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“PAWs”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“ligatures”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Approaches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3-09 at 3.3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117600"/>
            <a:ext cx="5753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/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Binarization</a:t>
            </a:r>
            <a:endParaRPr lang="en-US" dirty="0" smtClean="0"/>
          </a:p>
          <a:p>
            <a:r>
              <a:rPr lang="en-US" dirty="0" err="1" smtClean="0"/>
              <a:t>Skeletonization</a:t>
            </a:r>
            <a:endParaRPr lang="en-US" dirty="0" smtClean="0"/>
          </a:p>
          <a:p>
            <a:pPr lvl="1"/>
            <a:r>
              <a:rPr lang="en-US" dirty="0" smtClean="0"/>
              <a:t>Hit Miss image processing algorithm</a:t>
            </a:r>
          </a:p>
          <a:p>
            <a:r>
              <a:rPr lang="en-US" dirty="0" smtClean="0"/>
              <a:t>Detection of the baseline</a:t>
            </a:r>
          </a:p>
          <a:p>
            <a:pPr lvl="1"/>
            <a:r>
              <a:rPr lang="en-US" dirty="0" smtClean="0"/>
              <a:t>Graph of word</a:t>
            </a:r>
          </a:p>
          <a:p>
            <a:r>
              <a:rPr lang="en-US" dirty="0" smtClean="0"/>
              <a:t>1993 – writing order of strokes</a:t>
            </a:r>
          </a:p>
          <a:p>
            <a:r>
              <a:rPr lang="en-US" dirty="0" smtClean="0"/>
              <a:t>2003 – letter boundaries + skeleton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creen Shot 2013-03-09 at 3.56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968750"/>
            <a:ext cx="3327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24" y="2062162"/>
            <a:ext cx="7610476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search noises and remove </a:t>
            </a:r>
            <a:r>
              <a:rPr lang="en-US" dirty="0" smtClean="0"/>
              <a:t>them, </a:t>
            </a:r>
            <a:r>
              <a:rPr lang="en-US" dirty="0"/>
              <a:t>applying the templates for noise removing. </a:t>
            </a:r>
          </a:p>
          <a:p>
            <a:r>
              <a:rPr lang="en-US" dirty="0" smtClean="0"/>
              <a:t>Step </a:t>
            </a:r>
            <a:r>
              <a:rPr lang="en-US" dirty="0"/>
              <a:t>2: For each pixel from left to right: </a:t>
            </a:r>
          </a:p>
          <a:p>
            <a:pPr lvl="1"/>
            <a:r>
              <a:rPr lang="en-US" dirty="0"/>
              <a:t>if the template is not in the set of Connective templates and is not in the set of end point templates. 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hit-miss operation </a:t>
            </a:r>
            <a:r>
              <a:rPr lang="en-US" dirty="0" smtClean="0"/>
              <a:t>using templates 2, 4</a:t>
            </a:r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3: For each pixel from up to down : </a:t>
            </a:r>
          </a:p>
          <a:p>
            <a:pPr lvl="1"/>
            <a:r>
              <a:rPr lang="en-US" dirty="0"/>
              <a:t>If the template is not in the set of Connective templates and is not in the end point templates. 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hit-miss operation </a:t>
            </a:r>
            <a:r>
              <a:rPr lang="en-US" dirty="0" smtClean="0"/>
              <a:t>using templates 1,3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1100" y="6406029"/>
            <a:ext cx="6564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Algorithm from “</a:t>
            </a:r>
            <a:r>
              <a:rPr lang="en-US" sz="1200" dirty="0"/>
              <a:t>Preprocessing phase for Arabic Word Handwritten </a:t>
            </a:r>
            <a:r>
              <a:rPr lang="en-US" sz="1200" dirty="0" smtClean="0"/>
              <a:t>Recognition“ </a:t>
            </a:r>
            <a:endParaRPr lang="en-US" sz="1200" dirty="0"/>
          </a:p>
        </p:txBody>
      </p:sp>
      <p:pic>
        <p:nvPicPr>
          <p:cNvPr id="7" name="Picture 6" descr="Screen Shot 2013-03-09 at 3.47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13460" r="3858" b="21411"/>
          <a:stretch/>
        </p:blipFill>
        <p:spPr>
          <a:xfrm>
            <a:off x="5092700" y="1358900"/>
            <a:ext cx="3340100" cy="482600"/>
          </a:xfrm>
          <a:prstGeom prst="rect">
            <a:avLst/>
          </a:prstGeom>
        </p:spPr>
      </p:pic>
      <p:pic>
        <p:nvPicPr>
          <p:cNvPr id="9" name="Picture 8" descr="Screen Shot 2013-03-09 at 4.4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504329"/>
            <a:ext cx="6413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into characters, strokes, or other unites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h</a:t>
            </a:r>
            <a:r>
              <a:rPr lang="en-US" dirty="0" smtClean="0"/>
              <a:t>olistic rules to break apart Arabic cursive</a:t>
            </a:r>
          </a:p>
          <a:p>
            <a:pPr lvl="1"/>
            <a:r>
              <a:rPr lang="en-US" dirty="0" smtClean="0"/>
              <a:t>Horizontal/vertical projections</a:t>
            </a:r>
          </a:p>
          <a:p>
            <a:pPr lvl="1"/>
            <a:r>
              <a:rPr lang="en-US" dirty="0" smtClean="0"/>
              <a:t>Texts upper contour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0653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551</TotalTime>
  <Words>835</Words>
  <Application>Microsoft Macintosh PowerPoint</Application>
  <PresentationFormat>On-screen Show (4:3)</PresentationFormat>
  <Paragraphs>146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Arabic Handwriting Recognition</vt:lpstr>
      <vt:lpstr>Roadmap</vt:lpstr>
      <vt:lpstr>Introduction</vt:lpstr>
      <vt:lpstr>Arabic Language</vt:lpstr>
      <vt:lpstr>Challenges of Recognition</vt:lpstr>
      <vt:lpstr>Recognition Approaches </vt:lpstr>
      <vt:lpstr>Pre-Processing / Representation</vt:lpstr>
      <vt:lpstr>Skeltonization</vt:lpstr>
      <vt:lpstr>Segmentation</vt:lpstr>
      <vt:lpstr>Structural Features / Featured Extraction</vt:lpstr>
      <vt:lpstr>Stem / Leg Extraction</vt:lpstr>
      <vt:lpstr>Recognizer Methodologies</vt:lpstr>
      <vt:lpstr>Overview</vt:lpstr>
      <vt:lpstr>Machine-Print Recognition</vt:lpstr>
      <vt:lpstr>Databases</vt:lpstr>
      <vt:lpstr>Conclusion</vt:lpstr>
      <vt:lpstr>Questions</vt:lpstr>
      <vt:lpstr>References</vt:lpstr>
    </vt:vector>
  </TitlesOfParts>
  <Company>Dladu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Taylor</dc:creator>
  <cp:lastModifiedBy>Thomas Taylor</cp:lastModifiedBy>
  <cp:revision>74</cp:revision>
  <dcterms:created xsi:type="dcterms:W3CDTF">2013-03-09T18:33:23Z</dcterms:created>
  <dcterms:modified xsi:type="dcterms:W3CDTF">2013-03-14T19:18:00Z</dcterms:modified>
</cp:coreProperties>
</file>