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21BB035-244E-411D-9C1E-4721BA871A16}" type="datetimeFigureOut">
              <a:rPr lang="en-US" smtClean="0"/>
              <a:t>7/5/2022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27AE53D-900C-4F42-ADA6-E0D8DF97E14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348979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1BB035-244E-411D-9C1E-4721BA871A16}"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56580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1BB035-244E-411D-9C1E-4721BA871A16}"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160967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1BB035-244E-411D-9C1E-4721BA871A16}"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320088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21BB035-244E-411D-9C1E-4721BA871A16}" type="datetimeFigureOut">
              <a:rPr lang="en-US" smtClean="0"/>
              <a:t>7/5/2022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27AE53D-900C-4F42-ADA6-E0D8DF97E14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97769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1BB035-244E-411D-9C1E-4721BA871A16}"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267692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1BB035-244E-411D-9C1E-4721BA871A16}"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361187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1BB035-244E-411D-9C1E-4721BA871A16}"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167938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BB035-244E-411D-9C1E-4721BA871A16}"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AE53D-900C-4F42-ADA6-E0D8DF97E14F}" type="slidenum">
              <a:rPr lang="en-US" smtClean="0"/>
              <a:t>‹#›</a:t>
            </a:fld>
            <a:endParaRPr lang="en-US"/>
          </a:p>
        </p:txBody>
      </p:sp>
    </p:spTree>
    <p:extLst>
      <p:ext uri="{BB962C8B-B14F-4D97-AF65-F5344CB8AC3E}">
        <p14:creationId xmlns:p14="http://schemas.microsoft.com/office/powerpoint/2010/main" val="225503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21BB035-244E-411D-9C1E-4721BA871A16}" type="datetimeFigureOut">
              <a:rPr lang="en-US" smtClean="0"/>
              <a:t>7/5/2022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AE53D-900C-4F42-ADA6-E0D8DF97E14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580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21BB035-244E-411D-9C1E-4721BA871A16}" type="datetimeFigureOut">
              <a:rPr lang="en-US" smtClean="0"/>
              <a:t>7/5/2022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27AE53D-900C-4F42-ADA6-E0D8DF97E14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91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21BB035-244E-411D-9C1E-4721BA871A16}" type="datetimeFigureOut">
              <a:rPr lang="en-US" smtClean="0"/>
              <a:t>7/5/2022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27AE53D-900C-4F42-ADA6-E0D8DF97E14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611666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499" y="1558835"/>
            <a:ext cx="8361229" cy="2946154"/>
          </a:xfrm>
        </p:spPr>
        <p:txBody>
          <a:bodyPr/>
          <a:lstStyle/>
          <a:p>
            <a:r>
              <a:rPr lang="en-US" dirty="0" err="1" smtClean="0"/>
              <a:t>HealthDocs</a:t>
            </a:r>
            <a:r>
              <a:rPr lang="mk-MK" dirty="0"/>
              <a:t/>
            </a:r>
            <a:br>
              <a:rPr lang="mk-MK" dirty="0"/>
            </a:br>
            <a:r>
              <a:rPr lang="mk-MK" dirty="0" smtClean="0"/>
              <a:t>Здравствено досие</a:t>
            </a:r>
            <a:endParaRPr lang="en-US" dirty="0"/>
          </a:p>
        </p:txBody>
      </p:sp>
      <p:sp>
        <p:nvSpPr>
          <p:cNvPr id="3" name="Subtitle 2"/>
          <p:cNvSpPr>
            <a:spLocks noGrp="1"/>
          </p:cNvSpPr>
          <p:nvPr>
            <p:ph type="subTitle" idx="1"/>
          </p:nvPr>
        </p:nvSpPr>
        <p:spPr>
          <a:xfrm>
            <a:off x="2679905" y="4652965"/>
            <a:ext cx="6831673" cy="1086237"/>
          </a:xfrm>
        </p:spPr>
        <p:txBody>
          <a:bodyPr/>
          <a:lstStyle/>
          <a:p>
            <a:r>
              <a:rPr lang="mk-MK" dirty="0" smtClean="0"/>
              <a:t>Тим 26</a:t>
            </a:r>
            <a:endParaRPr lang="en-US" dirty="0"/>
          </a:p>
        </p:txBody>
      </p:sp>
    </p:spTree>
    <p:extLst>
      <p:ext uri="{BB962C8B-B14F-4D97-AF65-F5344CB8AC3E}">
        <p14:creationId xmlns:p14="http://schemas.microsoft.com/office/powerpoint/2010/main" val="111817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Идеја</a:t>
            </a:r>
            <a:endParaRPr lang="en-US" dirty="0"/>
          </a:p>
        </p:txBody>
      </p:sp>
      <p:sp>
        <p:nvSpPr>
          <p:cNvPr id="3" name="Content Placeholder 2"/>
          <p:cNvSpPr>
            <a:spLocks noGrp="1"/>
          </p:cNvSpPr>
          <p:nvPr>
            <p:ph idx="1"/>
          </p:nvPr>
        </p:nvSpPr>
        <p:spPr>
          <a:xfrm>
            <a:off x="1371600" y="2286000"/>
            <a:ext cx="10454640" cy="3581400"/>
          </a:xfrm>
        </p:spPr>
        <p:txBody>
          <a:bodyPr>
            <a:normAutofit/>
          </a:bodyPr>
          <a:lstStyle/>
          <a:p>
            <a:pPr algn="just"/>
            <a:r>
              <a:rPr lang="mk-MK" dirty="0"/>
              <a:t>Во брзиот живот на 21век, времето е скапоцено, па неминовно е да се јави потребата истото да биде искористено до максимум и да се заобиколат сите административни процедури кои бараат чекање во редови и бесполезно трошење на ресурси</a:t>
            </a:r>
            <a:r>
              <a:rPr lang="mk-MK" dirty="0" smtClean="0"/>
              <a:t>.</a:t>
            </a:r>
            <a:endParaRPr lang="en-US" dirty="0" smtClean="0"/>
          </a:p>
          <a:p>
            <a:pPr algn="just"/>
            <a:r>
              <a:rPr lang="mk-MK" dirty="0"/>
              <a:t>П</a:t>
            </a:r>
            <a:r>
              <a:rPr lang="mk-MK" dirty="0" smtClean="0"/>
              <a:t>остоечките </a:t>
            </a:r>
            <a:r>
              <a:rPr lang="mk-MK" dirty="0"/>
              <a:t>системи се замислени така што пациентите </a:t>
            </a:r>
            <a:r>
              <a:rPr lang="mk-MK" dirty="0" smtClean="0"/>
              <a:t>мораат </a:t>
            </a:r>
            <a:r>
              <a:rPr lang="mk-MK" dirty="0"/>
              <a:t>да се упатат кај својот матичен лекар за да закажат термин кај веќе избраниот специјалист во секундардно здравство кај кој се упатуваат поради редовна контрола. Тоа значи дека пациентот мора да изгуби корисни работни часови за посетата на матичен лекар и да очекува термин во првиот можен слободен момент кој го дозволува досегашниот софтвер. </a:t>
            </a:r>
            <a:endParaRPr lang="en-US" dirty="0"/>
          </a:p>
        </p:txBody>
      </p:sp>
    </p:spTree>
    <p:extLst>
      <p:ext uri="{BB962C8B-B14F-4D97-AF65-F5344CB8AC3E}">
        <p14:creationId xmlns:p14="http://schemas.microsoft.com/office/powerpoint/2010/main" val="127931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Решение</a:t>
            </a:r>
            <a:endParaRPr lang="en-US" dirty="0"/>
          </a:p>
        </p:txBody>
      </p:sp>
      <p:sp>
        <p:nvSpPr>
          <p:cNvPr id="3" name="Content Placeholder 2"/>
          <p:cNvSpPr>
            <a:spLocks noGrp="1"/>
          </p:cNvSpPr>
          <p:nvPr>
            <p:ph idx="1"/>
          </p:nvPr>
        </p:nvSpPr>
        <p:spPr>
          <a:xfrm>
            <a:off x="799013" y="2084832"/>
            <a:ext cx="11053353" cy="3318936"/>
          </a:xfrm>
        </p:spPr>
        <p:txBody>
          <a:bodyPr>
            <a:normAutofit/>
          </a:bodyPr>
          <a:lstStyle/>
          <a:p>
            <a:pPr algn="just"/>
            <a:r>
              <a:rPr lang="en-US" dirty="0" err="1" smtClean="0"/>
              <a:t>HealthDocs</a:t>
            </a:r>
            <a:r>
              <a:rPr lang="en-US" dirty="0" smtClean="0"/>
              <a:t> </a:t>
            </a:r>
            <a:r>
              <a:rPr lang="mk-MK" dirty="0" smtClean="0"/>
              <a:t>е </a:t>
            </a:r>
            <a:r>
              <a:rPr lang="mk-MK" dirty="0"/>
              <a:t>проект замислен како систем за менаџирање на здравствената историја од страна на лекарите и пациентите истовремено. </a:t>
            </a:r>
            <a:endParaRPr lang="ru-RU" dirty="0"/>
          </a:p>
          <a:p>
            <a:pPr algn="just"/>
            <a:r>
              <a:rPr lang="ru-RU" dirty="0"/>
              <a:t>Апликација за индивидуален пристап на пациентите и лекарите со цел заобиколување на матичните лекари и сите административни процедури кои бараат чекање во редови и бесполезно трошење на ресурси во процесот на закажување на контролни прегледи кај избраниот </a:t>
            </a:r>
            <a:r>
              <a:rPr lang="ru-RU" dirty="0" smtClean="0"/>
              <a:t>специјалист.</a:t>
            </a:r>
          </a:p>
          <a:p>
            <a:pPr algn="just"/>
            <a:r>
              <a:rPr lang="mk-MK" dirty="0" smtClean="0"/>
              <a:t>Целта на апликацијата е да дозволи докторите да закажуваат термини и рецепти на нивните пациенти, а нивните пациенти да ги видат своите закажани термини и издадени рецепти и истотака администратор кој служи за менаџирање на корисниците.</a:t>
            </a:r>
            <a:endParaRPr lang="ru-RU" dirty="0"/>
          </a:p>
          <a:p>
            <a:endParaRPr lang="en-US" dirty="0"/>
          </a:p>
        </p:txBody>
      </p:sp>
    </p:spTree>
    <p:extLst>
      <p:ext uri="{BB962C8B-B14F-4D97-AF65-F5344CB8AC3E}">
        <p14:creationId xmlns:p14="http://schemas.microsoft.com/office/powerpoint/2010/main" val="1623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110" y="638083"/>
            <a:ext cx="9601200" cy="1485900"/>
          </a:xfrm>
        </p:spPr>
        <p:txBody>
          <a:bodyPr/>
          <a:lstStyle/>
          <a:p>
            <a:r>
              <a:rPr lang="mk-MK" dirty="0" smtClean="0"/>
              <a:t>Проектна организација и тим</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3766469"/>
              </p:ext>
            </p:extLst>
          </p:nvPr>
        </p:nvGraphicFramePr>
        <p:xfrm>
          <a:off x="2911876" y="1509210"/>
          <a:ext cx="6314763" cy="4739691"/>
        </p:xfrm>
        <a:graphic>
          <a:graphicData uri="http://schemas.openxmlformats.org/drawingml/2006/table">
            <a:tbl>
              <a:tblPr/>
              <a:tblGrid>
                <a:gridCol w="2485748"/>
                <a:gridCol w="1724094"/>
                <a:gridCol w="2104921"/>
              </a:tblGrid>
              <a:tr h="281041">
                <a:tc>
                  <a:txBody>
                    <a:bodyPr/>
                    <a:lstStyle/>
                    <a:p>
                      <a:pPr rtl="0" fontAlgn="t">
                        <a:spcBef>
                          <a:spcPts val="0"/>
                        </a:spcBef>
                        <a:spcAft>
                          <a:spcPts val="0"/>
                        </a:spcAft>
                      </a:pPr>
                      <a:r>
                        <a:rPr lang="mk-MK" sz="1100" b="1" i="0" u="none" strike="noStrike" dirty="0">
                          <a:solidFill>
                            <a:srgbClr val="000000"/>
                          </a:solidFill>
                          <a:effectLst/>
                          <a:latin typeface="Arial" panose="020B0604020202020204" pitchFamily="34" charset="0"/>
                        </a:rPr>
                        <a:t>Член</a:t>
                      </a:r>
                      <a:endParaRPr lang="mk-MK"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k-MK" sz="1100" b="1" i="0" u="none" strike="noStrike">
                          <a:solidFill>
                            <a:srgbClr val="000000"/>
                          </a:solidFill>
                          <a:effectLst/>
                          <a:latin typeface="Arial" panose="020B0604020202020204" pitchFamily="34" charset="0"/>
                        </a:rPr>
                        <a:t>Индекс</a:t>
                      </a:r>
                      <a:endParaRPr lang="mk-MK"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mk-MK" sz="1100" b="1" i="0" u="none" strike="noStrike" dirty="0">
                          <a:solidFill>
                            <a:srgbClr val="000000"/>
                          </a:solidFill>
                          <a:effectLst/>
                          <a:latin typeface="Arial" panose="020B0604020202020204" pitchFamily="34" charset="0"/>
                        </a:rPr>
                        <a:t>Улога</a:t>
                      </a:r>
                      <a:endParaRPr lang="mk-MK"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Борјан Костов (</a:t>
                      </a:r>
                      <a:r>
                        <a:rPr lang="en-US" sz="1100" b="0" i="0" u="none" strike="noStrike" dirty="0" err="1">
                          <a:solidFill>
                            <a:srgbClr val="000000"/>
                          </a:solidFill>
                          <a:effectLst/>
                          <a:latin typeface="Arial" panose="020B0604020202020204" pitchFamily="34" charset="0"/>
                        </a:rPr>
                        <a:t>Borjan</a:t>
                      </a:r>
                      <a:r>
                        <a:rPr lang="en-US" sz="1100" b="0" i="0" u="none" strike="noStrike" dirty="0">
                          <a:solidFill>
                            <a:srgbClr val="000000"/>
                          </a:solidFill>
                          <a:effectLst/>
                          <a:latin typeface="Arial" panose="020B0604020202020204" pitchFamily="34" charset="0"/>
                        </a:rPr>
                        <a:t> </a:t>
                      </a:r>
                      <a:r>
                        <a:rPr lang="en-US" sz="1100" b="0" i="0" u="none" strike="noStrike" dirty="0" err="1">
                          <a:solidFill>
                            <a:srgbClr val="000000"/>
                          </a:solidFill>
                          <a:effectLst/>
                          <a:latin typeface="Arial" panose="020B0604020202020204" pitchFamily="34" charset="0"/>
                        </a:rPr>
                        <a:t>Kostov</a:t>
                      </a:r>
                      <a:r>
                        <a:rPr lang="en-US" sz="1100" b="0" i="0" u="none" strike="noStrike" dirty="0">
                          <a:solidFill>
                            <a:srgbClr val="000000"/>
                          </a:solidFill>
                          <a:effectLst/>
                          <a:latin typeface="Arial" panose="020B0604020202020204" pitchFamily="34" charset="0"/>
                        </a:rPr>
                        <a: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181008</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Backend</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Бојан Дабевски (</a:t>
                      </a:r>
                      <a:r>
                        <a:rPr lang="en-US" sz="1100" b="0" i="0" u="none" strike="noStrike" dirty="0">
                          <a:solidFill>
                            <a:srgbClr val="000000"/>
                          </a:solidFill>
                          <a:effectLst/>
                          <a:latin typeface="Arial" panose="020B0604020202020204" pitchFamily="34" charset="0"/>
                        </a:rPr>
                        <a:t>Bojan Dabevski)</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181115</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Team leader and Backend</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758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Драгица Близнаковска Станчев (</a:t>
                      </a:r>
                      <a:r>
                        <a:rPr lang="en-US" sz="1100" b="0" i="0" u="none" strike="noStrike" dirty="0" err="1">
                          <a:solidFill>
                            <a:srgbClr val="000000"/>
                          </a:solidFill>
                          <a:effectLst/>
                          <a:latin typeface="Arial" panose="020B0604020202020204" pitchFamily="34" charset="0"/>
                        </a:rPr>
                        <a:t>Dragica</a:t>
                      </a:r>
                      <a:r>
                        <a:rPr lang="en-US" sz="1100" b="0" i="0" u="none" strike="noStrike" dirty="0">
                          <a:solidFill>
                            <a:srgbClr val="000000"/>
                          </a:solidFill>
                          <a:effectLst/>
                          <a:latin typeface="Arial" panose="020B0604020202020204" pitchFamily="34" charset="0"/>
                        </a:rPr>
                        <a:t> </a:t>
                      </a:r>
                      <a:r>
                        <a:rPr lang="en-US" sz="1100" b="0" i="0" u="none" strike="noStrike" dirty="0" err="1">
                          <a:solidFill>
                            <a:srgbClr val="000000"/>
                          </a:solidFill>
                          <a:effectLst/>
                          <a:latin typeface="Arial" panose="020B0604020202020204" pitchFamily="34" charset="0"/>
                        </a:rPr>
                        <a:t>Bliznakovska</a:t>
                      </a:r>
                      <a:r>
                        <a:rPr lang="en-US" sz="1100" b="0" i="0" u="none" strike="noStrike" dirty="0">
                          <a:solidFill>
                            <a:srgbClr val="000000"/>
                          </a:solidFill>
                          <a:effectLst/>
                          <a:latin typeface="Arial" panose="020B0604020202020204" pitchFamily="34" charset="0"/>
                        </a:rPr>
                        <a:t> </a:t>
                      </a:r>
                      <a:r>
                        <a:rPr lang="en-US" sz="1100" b="0" i="0" u="none" strike="noStrike" dirty="0" err="1">
                          <a:solidFill>
                            <a:srgbClr val="000000"/>
                          </a:solidFill>
                          <a:effectLst/>
                          <a:latin typeface="Arial" panose="020B0604020202020204" pitchFamily="34" charset="0"/>
                        </a:rPr>
                        <a:t>Stanchev</a:t>
                      </a:r>
                      <a:r>
                        <a:rPr lang="en-US" sz="1100" b="0" i="0" u="none" strike="noStrike" dirty="0">
                          <a:solidFill>
                            <a:srgbClr val="000000"/>
                          </a:solidFill>
                          <a:effectLst/>
                          <a:latin typeface="Arial" panose="020B0604020202020204" pitchFamily="34" charset="0"/>
                        </a:rPr>
                        <a: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219050</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Domain expert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Маја </a:t>
                      </a:r>
                      <a:r>
                        <a:rPr lang="mk-MK" sz="1100" b="0" i="0" u="none" strike="noStrike" dirty="0" smtClean="0">
                          <a:solidFill>
                            <a:srgbClr val="000000"/>
                          </a:solidFill>
                          <a:effectLst/>
                          <a:latin typeface="Arial" panose="020B0604020202020204" pitchFamily="34" charset="0"/>
                        </a:rPr>
                        <a:t>Стаменковска</a:t>
                      </a:r>
                    </a:p>
                    <a:p>
                      <a:pPr rtl="0" fontAlgn="t">
                        <a:spcBef>
                          <a:spcPts val="0"/>
                        </a:spcBef>
                        <a:spcAft>
                          <a:spcPts val="0"/>
                        </a:spcAft>
                      </a:pPr>
                      <a:r>
                        <a:rPr lang="mk-MK" sz="1100" b="0" i="0" u="none" strike="noStrike" dirty="0" smtClean="0">
                          <a:solidFill>
                            <a:srgbClr val="000000"/>
                          </a:solidFill>
                          <a:effectLst/>
                          <a:latin typeface="Arial" panose="020B0604020202020204" pitchFamily="34" charset="0"/>
                        </a:rPr>
                        <a:t>(</a:t>
                      </a:r>
                      <a:r>
                        <a:rPr lang="en-US" sz="1100" b="0" i="0" u="none" strike="noStrike" dirty="0">
                          <a:solidFill>
                            <a:srgbClr val="000000"/>
                          </a:solidFill>
                          <a:effectLst/>
                          <a:latin typeface="Arial" panose="020B0604020202020204" pitchFamily="34" charset="0"/>
                        </a:rPr>
                        <a:t>Maja </a:t>
                      </a:r>
                      <a:r>
                        <a:rPr lang="en-US" sz="1100" b="0" i="0" u="none" strike="noStrike" dirty="0" err="1">
                          <a:solidFill>
                            <a:srgbClr val="000000"/>
                          </a:solidFill>
                          <a:effectLst/>
                          <a:latin typeface="Arial" panose="020B0604020202020204" pitchFamily="34" charset="0"/>
                        </a:rPr>
                        <a:t>Stamenkovska</a:t>
                      </a:r>
                      <a:r>
                        <a:rPr lang="en-US" sz="1100" b="0" i="0" u="none" strike="noStrike" dirty="0">
                          <a:solidFill>
                            <a:srgbClr val="000000"/>
                          </a:solidFill>
                          <a:effectLst/>
                          <a:latin typeface="Arial" panose="020B0604020202020204" pitchFamily="34" charset="0"/>
                        </a:rPr>
                        <a: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181027</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Frontend</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a:solidFill>
                            <a:srgbClr val="000000"/>
                          </a:solidFill>
                          <a:effectLst/>
                          <a:latin typeface="Arial" panose="020B0604020202020204" pitchFamily="34" charset="0"/>
                        </a:rPr>
                        <a:t>Благоја Арсовски (</a:t>
                      </a:r>
                      <a:r>
                        <a:rPr lang="en-US" sz="1100" b="0" i="0" u="none" strike="noStrike">
                          <a:solidFill>
                            <a:srgbClr val="000000"/>
                          </a:solidFill>
                          <a:effectLst/>
                          <a:latin typeface="Arial" panose="020B0604020202020204" pitchFamily="34" charset="0"/>
                        </a:rPr>
                        <a:t>Blagoja Arsovski)</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181190</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Frontend</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a:solidFill>
                            <a:srgbClr val="000000"/>
                          </a:solidFill>
                          <a:effectLst/>
                          <a:latin typeface="Arial" panose="020B0604020202020204" pitchFamily="34" charset="0"/>
                        </a:rPr>
                        <a:t>Сања Мишовска (</a:t>
                      </a:r>
                      <a:r>
                        <a:rPr lang="en-US" sz="1100" b="0" i="0" u="none" strike="noStrike">
                          <a:solidFill>
                            <a:srgbClr val="000000"/>
                          </a:solidFill>
                          <a:effectLst/>
                          <a:latin typeface="Arial" panose="020B0604020202020204" pitchFamily="34" charset="0"/>
                        </a:rPr>
                        <a:t>Sanja Mishovska)</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183043</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Frontend</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Светлана </a:t>
                      </a:r>
                      <a:r>
                        <a:rPr lang="mk-MK" sz="1100" b="0" i="0" u="none" strike="noStrike" dirty="0" smtClean="0">
                          <a:solidFill>
                            <a:srgbClr val="000000"/>
                          </a:solidFill>
                          <a:effectLst/>
                          <a:latin typeface="Arial" panose="020B0604020202020204" pitchFamily="34" charset="0"/>
                        </a:rPr>
                        <a:t>Трајкоска</a:t>
                      </a:r>
                    </a:p>
                    <a:p>
                      <a:pPr rtl="0" fontAlgn="t">
                        <a:spcBef>
                          <a:spcPts val="0"/>
                        </a:spcBef>
                        <a:spcAft>
                          <a:spcPts val="0"/>
                        </a:spcAft>
                      </a:pPr>
                      <a:r>
                        <a:rPr lang="mk-MK" sz="1100" b="0" i="0" u="none" strike="noStrike" dirty="0" smtClean="0">
                          <a:solidFill>
                            <a:srgbClr val="000000"/>
                          </a:solidFill>
                          <a:effectLst/>
                          <a:latin typeface="Arial" panose="020B0604020202020204" pitchFamily="34" charset="0"/>
                        </a:rPr>
                        <a:t>(</a:t>
                      </a:r>
                      <a:r>
                        <a:rPr lang="en-US" sz="1100" b="0" i="0" u="none" strike="noStrike" dirty="0">
                          <a:solidFill>
                            <a:srgbClr val="000000"/>
                          </a:solidFill>
                          <a:effectLst/>
                          <a:latin typeface="Arial" panose="020B0604020202020204" pitchFamily="34" charset="0"/>
                        </a:rPr>
                        <a:t>Svetlana </a:t>
                      </a:r>
                      <a:r>
                        <a:rPr lang="en-US" sz="1100" b="0" i="0" u="none" strike="noStrike" dirty="0" err="1">
                          <a:solidFill>
                            <a:srgbClr val="000000"/>
                          </a:solidFill>
                          <a:effectLst/>
                          <a:latin typeface="Arial" panose="020B0604020202020204" pitchFamily="34" charset="0"/>
                        </a:rPr>
                        <a:t>Trajkoska</a:t>
                      </a:r>
                      <a:r>
                        <a:rPr lang="en-US" sz="1100" b="0" i="0" u="none" strike="noStrike" dirty="0">
                          <a:solidFill>
                            <a:srgbClr val="000000"/>
                          </a:solidFill>
                          <a:effectLst/>
                          <a:latin typeface="Arial" panose="020B0604020202020204" pitchFamily="34" charset="0"/>
                        </a:rPr>
                        <a: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181073</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Frontend</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dirty="0">
                          <a:solidFill>
                            <a:srgbClr val="000000"/>
                          </a:solidFill>
                          <a:effectLst/>
                          <a:latin typeface="Arial" panose="020B0604020202020204" pitchFamily="34" charset="0"/>
                        </a:rPr>
                        <a:t>Теодора Ивановиќ </a:t>
                      </a:r>
                      <a:endParaRPr lang="mk-MK" sz="1100" b="0" i="0" u="none" strike="noStrike" dirty="0" smtClean="0">
                        <a:solidFill>
                          <a:srgbClr val="000000"/>
                        </a:solidFill>
                        <a:effectLst/>
                        <a:latin typeface="Arial" panose="020B0604020202020204" pitchFamily="34" charset="0"/>
                      </a:endParaRPr>
                    </a:p>
                    <a:p>
                      <a:pPr rtl="0" fontAlgn="t">
                        <a:spcBef>
                          <a:spcPts val="0"/>
                        </a:spcBef>
                        <a:spcAft>
                          <a:spcPts val="0"/>
                        </a:spcAft>
                      </a:pPr>
                      <a:r>
                        <a:rPr lang="mk-MK" sz="1100" b="0" i="0" u="none" strike="noStrike" dirty="0" smtClean="0">
                          <a:solidFill>
                            <a:srgbClr val="000000"/>
                          </a:solidFill>
                          <a:effectLst/>
                          <a:latin typeface="Arial" panose="020B0604020202020204" pitchFamily="34" charset="0"/>
                        </a:rPr>
                        <a:t>(</a:t>
                      </a:r>
                      <a:r>
                        <a:rPr lang="en-US" sz="1100" b="0" i="0" u="none" strike="noStrike" dirty="0">
                          <a:solidFill>
                            <a:srgbClr val="000000"/>
                          </a:solidFill>
                          <a:effectLst/>
                          <a:latin typeface="Arial" panose="020B0604020202020204" pitchFamily="34" charset="0"/>
                        </a:rPr>
                        <a:t>Teodora </a:t>
                      </a:r>
                      <a:r>
                        <a:rPr lang="en-US" sz="1100" b="0" i="0" u="none" strike="noStrike" dirty="0" err="1">
                          <a:solidFill>
                            <a:srgbClr val="000000"/>
                          </a:solidFill>
                          <a:effectLst/>
                          <a:latin typeface="Arial" panose="020B0604020202020204" pitchFamily="34" charset="0"/>
                        </a:rPr>
                        <a:t>Ivanovikj</a:t>
                      </a:r>
                      <a:r>
                        <a:rPr lang="en-US" sz="1100" b="0" i="0" u="none" strike="noStrike" dirty="0">
                          <a:solidFill>
                            <a:srgbClr val="000000"/>
                          </a:solidFill>
                          <a:effectLst/>
                          <a:latin typeface="Arial" panose="020B0604020202020204" pitchFamily="34" charset="0"/>
                        </a:rPr>
                        <a:t>)</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181291</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Backend</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a:solidFill>
                            <a:srgbClr val="000000"/>
                          </a:solidFill>
                          <a:effectLst/>
                          <a:latin typeface="Arial" panose="020B0604020202020204" pitchFamily="34" charset="0"/>
                        </a:rPr>
                        <a:t>Мартина Радеска (</a:t>
                      </a:r>
                      <a:r>
                        <a:rPr lang="en-US" sz="1100" b="0" i="0" u="none" strike="noStrike">
                          <a:solidFill>
                            <a:srgbClr val="000000"/>
                          </a:solidFill>
                          <a:effectLst/>
                          <a:latin typeface="Arial" panose="020B0604020202020204" pitchFamily="34" charset="0"/>
                        </a:rPr>
                        <a:t>Martina Radeska)</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181050</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Backend</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118">
                <a:tc>
                  <a:txBody>
                    <a:bodyPr/>
                    <a:lstStyle/>
                    <a:p>
                      <a:pPr rtl="0" fontAlgn="t">
                        <a:spcBef>
                          <a:spcPts val="0"/>
                        </a:spcBef>
                        <a:spcAft>
                          <a:spcPts val="0"/>
                        </a:spcAft>
                      </a:pPr>
                      <a:r>
                        <a:rPr lang="mk-MK" sz="1100" b="0" i="0" u="none" strike="noStrike">
                          <a:solidFill>
                            <a:srgbClr val="000000"/>
                          </a:solidFill>
                          <a:effectLst/>
                          <a:latin typeface="Arial" panose="020B0604020202020204" pitchFamily="34" charset="0"/>
                        </a:rPr>
                        <a:t>Јане Поп-Андов (</a:t>
                      </a:r>
                      <a:r>
                        <a:rPr lang="en-US" sz="1100" b="0" i="0" u="none" strike="noStrike">
                          <a:solidFill>
                            <a:srgbClr val="000000"/>
                          </a:solidFill>
                          <a:effectLst/>
                          <a:latin typeface="Arial" panose="020B0604020202020204" pitchFamily="34" charset="0"/>
                        </a:rPr>
                        <a:t>Jane Pop-Andov)</a:t>
                      </a:r>
                      <a:endParaRPr lang="en-US" sz="110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131171</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Frontend</a:t>
                      </a:r>
                      <a:endParaRPr lang="en-US" sz="1100" dirty="0">
                        <a:effectLst/>
                      </a:endParaRPr>
                    </a:p>
                  </a:txBody>
                  <a:tcPr marL="44589" marR="44589" marT="44589" marB="4458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2254273" y="75098"/>
            <a:ext cx="14739236" cy="55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769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HealthDocs</a:t>
            </a:r>
            <a:r>
              <a:rPr lang="en-US" dirty="0" smtClean="0"/>
              <a:t> - </a:t>
            </a:r>
            <a:r>
              <a:rPr lang="mk-MK" dirty="0" smtClean="0"/>
              <a:t>технологии</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560" y="3312426"/>
            <a:ext cx="9601200" cy="27718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ontent Placeholder 2"/>
          <p:cNvSpPr txBox="1">
            <a:spLocks/>
          </p:cNvSpPr>
          <p:nvPr/>
        </p:nvSpPr>
        <p:spPr>
          <a:xfrm>
            <a:off x="833848" y="1571026"/>
            <a:ext cx="11053353" cy="331893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dirty="0" smtClean="0"/>
              <a:t>Backend: Java Spring Boot</a:t>
            </a:r>
            <a:r>
              <a:rPr lang="mk-MK" dirty="0" smtClean="0"/>
              <a:t> и има</a:t>
            </a:r>
            <a:r>
              <a:rPr lang="en-US" dirty="0" smtClean="0"/>
              <a:t> </a:t>
            </a:r>
            <a:r>
              <a:rPr lang="en-US" dirty="0"/>
              <a:t>repository, service </a:t>
            </a:r>
            <a:r>
              <a:rPr lang="mk-MK" dirty="0" smtClean="0"/>
              <a:t>и </a:t>
            </a:r>
            <a:r>
              <a:rPr lang="en-US" dirty="0" smtClean="0"/>
              <a:t>web </a:t>
            </a:r>
            <a:r>
              <a:rPr lang="mk-MK" dirty="0" smtClean="0"/>
              <a:t>слоеви</a:t>
            </a:r>
            <a:r>
              <a:rPr lang="en-US" dirty="0" smtClean="0"/>
              <a:t>.</a:t>
            </a:r>
          </a:p>
          <a:p>
            <a:pPr algn="just"/>
            <a:r>
              <a:rPr lang="ru-RU" dirty="0" smtClean="0"/>
              <a:t>База на податоци: </a:t>
            </a:r>
            <a:r>
              <a:rPr lang="en-US" dirty="0" smtClean="0"/>
              <a:t>H2</a:t>
            </a:r>
          </a:p>
          <a:p>
            <a:pPr algn="just"/>
            <a:r>
              <a:rPr lang="en-US" dirty="0" smtClean="0"/>
              <a:t>Frontend: </a:t>
            </a:r>
            <a:r>
              <a:rPr lang="en-US" dirty="0" err="1" smtClean="0"/>
              <a:t>Thymeleaf</a:t>
            </a:r>
            <a:r>
              <a:rPr lang="en-US" dirty="0" smtClean="0"/>
              <a:t> </a:t>
            </a:r>
            <a:r>
              <a:rPr lang="mk-MK" dirty="0" smtClean="0"/>
              <a:t>и </a:t>
            </a:r>
            <a:r>
              <a:rPr lang="en-US" dirty="0" smtClean="0"/>
              <a:t>Bootstrap</a:t>
            </a:r>
            <a:r>
              <a:rPr lang="mk-MK" dirty="0" smtClean="0"/>
              <a:t> и контролери кои користат за комуникација.</a:t>
            </a:r>
            <a:endParaRPr lang="ru-RU" dirty="0" smtClean="0"/>
          </a:p>
          <a:p>
            <a:endParaRPr lang="en-US" dirty="0"/>
          </a:p>
        </p:txBody>
      </p:sp>
    </p:spTree>
    <p:extLst>
      <p:ext uri="{BB962C8B-B14F-4D97-AF65-F5344CB8AC3E}">
        <p14:creationId xmlns:p14="http://schemas.microsoft.com/office/powerpoint/2010/main" val="61804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Администратор</a:t>
            </a:r>
            <a:endParaRPr lang="en-US" dirty="0"/>
          </a:p>
        </p:txBody>
      </p:sp>
      <p:sp>
        <p:nvSpPr>
          <p:cNvPr id="3" name="Content Placeholder 2"/>
          <p:cNvSpPr>
            <a:spLocks noGrp="1"/>
          </p:cNvSpPr>
          <p:nvPr>
            <p:ph idx="1"/>
          </p:nvPr>
        </p:nvSpPr>
        <p:spPr>
          <a:xfrm>
            <a:off x="988423" y="1428750"/>
            <a:ext cx="9601200" cy="3581400"/>
          </a:xfrm>
        </p:spPr>
        <p:txBody>
          <a:bodyPr/>
          <a:lstStyle/>
          <a:p>
            <a:r>
              <a:rPr lang="ru-RU" b="1" dirty="0"/>
              <a:t>Администраторот - </a:t>
            </a:r>
            <a:r>
              <a:rPr lang="ru-RU" dirty="0"/>
              <a:t>ја познава апликацијата, прави промени во информациите за регистрираните </a:t>
            </a:r>
            <a:r>
              <a:rPr lang="ru-RU" dirty="0" smtClean="0"/>
              <a:t>корисници и </a:t>
            </a:r>
            <a:r>
              <a:rPr lang="mk-MK" dirty="0" smtClean="0"/>
              <a:t>дозволува пристап до апликацијата на ново регистрирани корисници.</a:t>
            </a:r>
            <a:r>
              <a:rPr lang="ru-RU" dirty="0" smtClean="0"/>
              <a:t> </a:t>
            </a:r>
            <a:r>
              <a:rPr lang="ru-RU" dirty="0"/>
              <a:t/>
            </a:r>
            <a:br>
              <a:rPr lang="ru-RU" dirty="0"/>
            </a:br>
            <a:r>
              <a:rPr lang="ru-RU" b="1" dirty="0"/>
              <a:t>Служи како врска помеѓу лекарите и пациентите.</a:t>
            </a:r>
            <a:endParaRPr lang="ru-RU" dirty="0"/>
          </a:p>
          <a:p>
            <a:pPr marL="0" indent="0">
              <a:buNone/>
            </a:pPr>
            <a:endParaRPr lang="ru-RU"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9543" y="2719100"/>
            <a:ext cx="7110549" cy="2034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9543" y="4975454"/>
            <a:ext cx="7072521" cy="1555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445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3443"/>
            <a:ext cx="9601200" cy="1485900"/>
          </a:xfrm>
        </p:spPr>
        <p:txBody>
          <a:bodyPr/>
          <a:lstStyle/>
          <a:p>
            <a:r>
              <a:rPr lang="mk-MK" dirty="0" smtClean="0"/>
              <a:t>Доктор</a:t>
            </a:r>
            <a:endParaRPr lang="en-US" dirty="0"/>
          </a:p>
        </p:txBody>
      </p:sp>
      <p:sp>
        <p:nvSpPr>
          <p:cNvPr id="3" name="Content Placeholder 2"/>
          <p:cNvSpPr>
            <a:spLocks noGrp="1"/>
          </p:cNvSpPr>
          <p:nvPr>
            <p:ph idx="1"/>
          </p:nvPr>
        </p:nvSpPr>
        <p:spPr>
          <a:xfrm>
            <a:off x="1066791" y="1298122"/>
            <a:ext cx="9601200" cy="3581400"/>
          </a:xfrm>
        </p:spPr>
        <p:txBody>
          <a:bodyPr/>
          <a:lstStyle/>
          <a:p>
            <a:r>
              <a:rPr lang="ru-RU" b="1" dirty="0"/>
              <a:t>Придобивки за лекарите:</a:t>
            </a:r>
            <a:r>
              <a:rPr lang="ru-RU" dirty="0"/>
              <a:t/>
            </a:r>
            <a:br>
              <a:rPr lang="ru-RU" dirty="0"/>
            </a:br>
            <a:r>
              <a:rPr lang="ru-RU" dirty="0" smtClean="0"/>
              <a:t>-</a:t>
            </a:r>
            <a:r>
              <a:rPr lang="en-US" dirty="0" smtClean="0"/>
              <a:t> </a:t>
            </a:r>
            <a:r>
              <a:rPr lang="mk-MK" dirty="0" smtClean="0"/>
              <a:t>Ш</a:t>
            </a:r>
            <a:r>
              <a:rPr lang="ru-RU" dirty="0" smtClean="0"/>
              <a:t>анса </a:t>
            </a:r>
            <a:r>
              <a:rPr lang="ru-RU" dirty="0"/>
              <a:t>за презакажување на контролни прегледи во последен </a:t>
            </a:r>
            <a:r>
              <a:rPr lang="ru-RU" dirty="0" smtClean="0"/>
              <a:t>момент</a:t>
            </a:r>
            <a:r>
              <a:rPr lang="ru-RU" dirty="0"/>
              <a:t/>
            </a:r>
            <a:br>
              <a:rPr lang="ru-RU" dirty="0"/>
            </a:br>
            <a:r>
              <a:rPr lang="ru-RU" dirty="0" smtClean="0"/>
              <a:t>-</a:t>
            </a:r>
            <a:r>
              <a:rPr lang="en-US" dirty="0" smtClean="0"/>
              <a:t> </a:t>
            </a:r>
            <a:r>
              <a:rPr lang="mk-MK" dirty="0" smtClean="0"/>
              <a:t>Закажување на прегледи за лабораториска анализа</a:t>
            </a:r>
            <a:r>
              <a:rPr lang="en-US" dirty="0" smtClean="0"/>
              <a:t> </a:t>
            </a:r>
            <a:r>
              <a:rPr lang="mk-MK" dirty="0" smtClean="0"/>
              <a:t>и преглед од лекар</a:t>
            </a:r>
            <a:r>
              <a:rPr lang="ru-RU" dirty="0"/>
              <a:t/>
            </a:r>
            <a:br>
              <a:rPr lang="ru-RU" dirty="0"/>
            </a:br>
            <a:r>
              <a:rPr lang="ru-RU" dirty="0" smtClean="0"/>
              <a:t>- Користење </a:t>
            </a:r>
            <a:r>
              <a:rPr lang="ru-RU" dirty="0"/>
              <a:t>на минимум од </a:t>
            </a:r>
            <a:r>
              <a:rPr lang="ru-RU" dirty="0" smtClean="0"/>
              <a:t>со</a:t>
            </a:r>
            <a:r>
              <a:rPr lang="mk-MK" dirty="0"/>
              <a:t>п</a:t>
            </a:r>
            <a:r>
              <a:rPr lang="ru-RU" dirty="0" smtClean="0"/>
              <a:t>ственото </a:t>
            </a:r>
            <a:r>
              <a:rPr lang="ru-RU" dirty="0"/>
              <a:t>скапоцено </a:t>
            </a:r>
            <a:r>
              <a:rPr lang="ru-RU" dirty="0" smtClean="0"/>
              <a:t>време</a:t>
            </a:r>
            <a:r>
              <a:rPr lang="ru-RU" dirty="0"/>
              <a:t> </a:t>
            </a:r>
            <a:r>
              <a:rPr lang="en-US" dirty="0" smtClean="0"/>
              <a:t/>
            </a:r>
            <a:br>
              <a:rPr lang="en-US" dirty="0" smtClean="0"/>
            </a:br>
            <a:r>
              <a:rPr lang="en-US" dirty="0" smtClean="0"/>
              <a:t>- </a:t>
            </a:r>
            <a:r>
              <a:rPr lang="mk-MK" dirty="0"/>
              <a:t>И</a:t>
            </a:r>
            <a:r>
              <a:rPr lang="mk-MK" dirty="0" smtClean="0"/>
              <a:t>здавање на рецепти</a:t>
            </a:r>
            <a:endParaRPr lang="ru-RU"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505415"/>
            <a:ext cx="5741475" cy="2555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663" y="3175908"/>
            <a:ext cx="4495237" cy="3214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654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45869"/>
            <a:ext cx="9601200" cy="1485900"/>
          </a:xfrm>
        </p:spPr>
        <p:txBody>
          <a:bodyPr/>
          <a:lstStyle/>
          <a:p>
            <a:r>
              <a:rPr lang="mk-MK" dirty="0" smtClean="0"/>
              <a:t>Пациент</a:t>
            </a:r>
            <a:endParaRPr lang="en-US" dirty="0"/>
          </a:p>
        </p:txBody>
      </p:sp>
      <p:sp>
        <p:nvSpPr>
          <p:cNvPr id="3" name="Content Placeholder 2"/>
          <p:cNvSpPr>
            <a:spLocks noGrp="1"/>
          </p:cNvSpPr>
          <p:nvPr>
            <p:ph idx="1"/>
          </p:nvPr>
        </p:nvSpPr>
        <p:spPr>
          <a:xfrm>
            <a:off x="1371600" y="697590"/>
            <a:ext cx="9601200" cy="3343187"/>
          </a:xfrm>
        </p:spPr>
        <p:txBody>
          <a:bodyPr>
            <a:normAutofit fontScale="92500" lnSpcReduction="10000"/>
          </a:bodyPr>
          <a:lstStyle/>
          <a:p>
            <a:r>
              <a:rPr lang="ru-RU" b="1" dirty="0"/>
              <a:t>Придобивки за пациентите:</a:t>
            </a:r>
            <a:r>
              <a:rPr lang="ru-RU" dirty="0"/>
              <a:t/>
            </a:r>
            <a:br>
              <a:rPr lang="ru-RU" dirty="0"/>
            </a:br>
            <a:r>
              <a:rPr lang="ru-RU" dirty="0"/>
              <a:t>- нема губење на корисни работни часови за посетата на матичен лекар и барање на термин во првиот можен слободен момент кој го дозволува досегашниот софтвер</a:t>
            </a:r>
            <a:br>
              <a:rPr lang="ru-RU" dirty="0"/>
            </a:br>
            <a:r>
              <a:rPr lang="ru-RU" dirty="0"/>
              <a:t>-нема предолги времиња за чекање </a:t>
            </a:r>
            <a:br>
              <a:rPr lang="ru-RU" dirty="0"/>
            </a:br>
            <a:r>
              <a:rPr lang="ru-RU" dirty="0"/>
              <a:t>-нема пропуштање на прегледи кои се закажуваат за 4, 6 па дури и 12 месеци подоцна</a:t>
            </a:r>
            <a:br>
              <a:rPr lang="ru-RU" dirty="0"/>
            </a:br>
            <a:r>
              <a:rPr lang="ru-RU" dirty="0"/>
              <a:t>-можност за поголема флексибилност при промени во распоредот</a:t>
            </a:r>
            <a:br>
              <a:rPr lang="ru-RU" dirty="0"/>
            </a:br>
            <a:r>
              <a:rPr lang="ru-RU" dirty="0"/>
              <a:t>-користење на многу едноставен интерфејс за пристап на сопственото досие во кое се содржат сите рецепти и закажани прегледи</a:t>
            </a:r>
            <a:br>
              <a:rPr lang="ru-RU" dirty="0"/>
            </a:br>
            <a:r>
              <a:rPr lang="ru-RU" dirty="0"/>
              <a:t>- договарање на прегледи за преглед и лабораторија по сопствена можност без да зависат од работното време на избраниот матичен лекар</a:t>
            </a:r>
            <a:r>
              <a:rPr lang="ru-RU" dirty="0" smtClean="0"/>
              <a:t>.</a:t>
            </a:r>
            <a:r>
              <a:rPr lang="ru-RU" dirty="0"/>
              <a:t> </a:t>
            </a:r>
          </a:p>
          <a:p>
            <a:pPr marL="0" indent="0">
              <a:buNone/>
            </a:pPr>
            <a:r>
              <a:rPr lang="ru-RU" dirty="0"/>
              <a:t>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6074"/>
          <a:stretch/>
        </p:blipFill>
        <p:spPr>
          <a:xfrm>
            <a:off x="1245325" y="3623305"/>
            <a:ext cx="10058400" cy="1470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0015"/>
          <a:stretch/>
        </p:blipFill>
        <p:spPr>
          <a:xfrm>
            <a:off x="1245325" y="5178778"/>
            <a:ext cx="10058400" cy="1618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665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897" y="2714898"/>
            <a:ext cx="9601200" cy="1485900"/>
          </a:xfrm>
        </p:spPr>
        <p:txBody>
          <a:bodyPr/>
          <a:lstStyle/>
          <a:p>
            <a:pPr algn="ctr"/>
            <a:r>
              <a:rPr lang="mk-MK" dirty="0" smtClean="0"/>
              <a:t>Ви благодариме на вниманието</a:t>
            </a:r>
            <a:endParaRPr lang="en-US" dirty="0"/>
          </a:p>
        </p:txBody>
      </p:sp>
    </p:spTree>
    <p:extLst>
      <p:ext uri="{BB962C8B-B14F-4D97-AF65-F5344CB8AC3E}">
        <p14:creationId xmlns:p14="http://schemas.microsoft.com/office/powerpoint/2010/main" val="31855000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190</TotalTime>
  <Words>371</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HealthDocs Здравствено досие</vt:lpstr>
      <vt:lpstr>Идеја</vt:lpstr>
      <vt:lpstr>Решение</vt:lpstr>
      <vt:lpstr>Проектна организација и тим</vt:lpstr>
      <vt:lpstr>HealthDocs - технологии</vt:lpstr>
      <vt:lpstr>Администратор</vt:lpstr>
      <vt:lpstr>Доктор</vt:lpstr>
      <vt:lpstr>Пациент</vt:lpstr>
      <vt:lpstr>Ви благодариме на вниманието</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HealthDocs Здравствено досие</dc:title>
  <dc:creator>Bojan Dabevski</dc:creator>
  <cp:lastModifiedBy>Bojan Dabevski</cp:lastModifiedBy>
  <cp:revision>12</cp:revision>
  <dcterms:created xsi:type="dcterms:W3CDTF">2022-07-05T16:07:56Z</dcterms:created>
  <dcterms:modified xsi:type="dcterms:W3CDTF">2022-07-05T19:18:11Z</dcterms:modified>
</cp:coreProperties>
</file>