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72" r:id="rId8"/>
    <p:sldId id="275" r:id="rId9"/>
    <p:sldId id="262" r:id="rId10"/>
    <p:sldId id="278" r:id="rId11"/>
    <p:sldId id="279" r:id="rId12"/>
    <p:sldId id="266" r:id="rId13"/>
    <p:sldId id="267" r:id="rId14"/>
    <p:sldId id="268" r:id="rId15"/>
    <p:sldId id="269" r:id="rId16"/>
    <p:sldId id="270" r:id="rId17"/>
    <p:sldId id="280" r:id="rId18"/>
    <p:sldId id="274" r:id="rId19"/>
    <p:sldId id="281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2EDA-90E9-4543-93A5-68074DD12EAA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57FC-349E-4145-A8BA-171E06768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36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2EDA-90E9-4543-93A5-68074DD12EAA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57FC-349E-4145-A8BA-171E0676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3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2EDA-90E9-4543-93A5-68074DD12EAA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57FC-349E-4145-A8BA-171E0676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15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2EDA-90E9-4543-93A5-68074DD12EAA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57FC-349E-4145-A8BA-171E06768D8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639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2EDA-90E9-4543-93A5-68074DD12EAA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57FC-349E-4145-A8BA-171E0676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84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2EDA-90E9-4543-93A5-68074DD12EAA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57FC-349E-4145-A8BA-171E06768D8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3813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2EDA-90E9-4543-93A5-68074DD12EAA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57FC-349E-4145-A8BA-171E0676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82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2EDA-90E9-4543-93A5-68074DD12EAA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57FC-349E-4145-A8BA-171E0676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39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2EDA-90E9-4543-93A5-68074DD12EAA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57FC-349E-4145-A8BA-171E0676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5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2EDA-90E9-4543-93A5-68074DD12EAA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57FC-349E-4145-A8BA-171E0676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8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2EDA-90E9-4543-93A5-68074DD12EAA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57FC-349E-4145-A8BA-171E0676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0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2EDA-90E9-4543-93A5-68074DD12EAA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57FC-349E-4145-A8BA-171E0676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8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2EDA-90E9-4543-93A5-68074DD12EAA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57FC-349E-4145-A8BA-171E0676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0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2EDA-90E9-4543-93A5-68074DD12EAA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57FC-349E-4145-A8BA-171E0676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1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2EDA-90E9-4543-93A5-68074DD12EAA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57FC-349E-4145-A8BA-171E0676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2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2EDA-90E9-4543-93A5-68074DD12EAA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57FC-349E-4145-A8BA-171E0676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6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2EDA-90E9-4543-93A5-68074DD12EAA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57FC-349E-4145-A8BA-171E0676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1AF2EDA-90E9-4543-93A5-68074DD12EAA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82557FC-349E-4145-A8BA-171E0676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59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  <p:sldLayoutId id="21474838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D03D-FBB0-41DB-9F2E-7039E8775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0352" y="656947"/>
            <a:ext cx="8001000" cy="1748901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aukcija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Baza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podataka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01165-2A9E-42D6-9F47-3221C0063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428" y="5308847"/>
            <a:ext cx="7766936" cy="66101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Bojan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Sovti</a:t>
            </a:r>
            <a:r>
              <a:rPr lang="sr-Latn-R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ć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2016/203529</a:t>
            </a:r>
          </a:p>
        </p:txBody>
      </p:sp>
    </p:spTree>
    <p:extLst>
      <p:ext uri="{BB962C8B-B14F-4D97-AF65-F5344CB8AC3E}">
        <p14:creationId xmlns:p14="http://schemas.microsoft.com/office/powerpoint/2010/main" val="294276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5931C0-500B-41F0-A30D-1924AFCC1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2" y="1025236"/>
            <a:ext cx="6705600" cy="54517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36367B-67A7-4EDD-9605-F1C1E3D0FD1C}"/>
              </a:ext>
            </a:extLst>
          </p:cNvPr>
          <p:cNvSpPr txBox="1"/>
          <p:nvPr/>
        </p:nvSpPr>
        <p:spPr>
          <a:xfrm>
            <a:off x="1662546" y="498764"/>
            <a:ext cx="5644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7.3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Dodavanje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constraint-a za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tabelu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listings</a:t>
            </a:r>
          </a:p>
        </p:txBody>
      </p:sp>
    </p:spTree>
    <p:extLst>
      <p:ext uri="{BB962C8B-B14F-4D97-AF65-F5344CB8AC3E}">
        <p14:creationId xmlns:p14="http://schemas.microsoft.com/office/powerpoint/2010/main" val="47619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5E08-64B9-4C3B-B286-CF6885D3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957" y="-126231"/>
            <a:ext cx="8534400" cy="1507067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Kreiranje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formi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A00E06-265E-4D6D-BA33-981B823DF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85" y="1048326"/>
            <a:ext cx="7597140" cy="278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F3E8C0-579C-43D4-8491-CE3C1BD94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467" y="3918530"/>
            <a:ext cx="5707380" cy="287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8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406E-4ACD-46C3-BC05-98E8679B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041" y="277173"/>
            <a:ext cx="1880336" cy="742122"/>
          </a:xfrm>
        </p:spPr>
        <p:txBody>
          <a:bodyPr>
            <a:normAutofit/>
          </a:bodyPr>
          <a:lstStyle/>
          <a:p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9.UPITI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812F4C-132F-4AF0-A63F-559F51D6B19B}"/>
              </a:ext>
            </a:extLst>
          </p:cNvPr>
          <p:cNvCxnSpPr/>
          <p:nvPr/>
        </p:nvCxnSpPr>
        <p:spPr>
          <a:xfrm flipV="1">
            <a:off x="8340928" y="3631096"/>
            <a:ext cx="0" cy="397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1C8161D-73BE-41C9-A7E9-1267AD24A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2" y="1309048"/>
            <a:ext cx="10968102" cy="2890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73980B-693C-409D-AFF4-2307A012B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653" y="4287914"/>
            <a:ext cx="5082540" cy="23735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B3BC75-AC6B-4EB6-88D0-F6B6C0DEC75B}"/>
              </a:ext>
            </a:extLst>
          </p:cNvPr>
          <p:cNvSpPr txBox="1"/>
          <p:nvPr/>
        </p:nvSpPr>
        <p:spPr>
          <a:xfrm>
            <a:off x="519602" y="4483223"/>
            <a:ext cx="4629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Hijerarhijski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upit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koji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vra</a:t>
            </a:r>
            <a:r>
              <a:rPr lang="sr-Latn-RS" sz="2400" dirty="0">
                <a:latin typeface="Arial" panose="020B0604020202020204" pitchFamily="34" charset="0"/>
                <a:cs typeface="Arial" panose="020B0604020202020204" pitchFamily="34" charset="0"/>
              </a:rPr>
              <a:t>ća sve potkategorije počevši od kategorije Collectibles.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30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E014E9-D0A6-41D3-A6B1-A6D21BA99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82" y="406893"/>
            <a:ext cx="7561962" cy="39786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A8DDC3-B940-4BEB-B13B-797BCAF1B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82" y="4478154"/>
            <a:ext cx="9266474" cy="17007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AFB9C2-C499-4E11-89CF-6B42CD9E0F19}"/>
              </a:ext>
            </a:extLst>
          </p:cNvPr>
          <p:cNvSpPr txBox="1"/>
          <p:nvPr/>
        </p:nvSpPr>
        <p:spPr>
          <a:xfrm>
            <a:off x="8655728" y="488272"/>
            <a:ext cx="2902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Upit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koji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vra</a:t>
            </a:r>
            <a:r>
              <a:rPr lang="sr-Latn-RS" sz="2400" dirty="0">
                <a:latin typeface="Arial" panose="020B0604020202020204" pitchFamily="34" charset="0"/>
                <a:cs typeface="Arial" panose="020B0604020202020204" pitchFamily="34" charset="0"/>
              </a:rPr>
              <a:t>ća sve aukcije korisnika sa korisničkim imenom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‘damian333sh’.</a:t>
            </a:r>
          </a:p>
        </p:txBody>
      </p:sp>
    </p:spTree>
    <p:extLst>
      <p:ext uri="{BB962C8B-B14F-4D97-AF65-F5344CB8AC3E}">
        <p14:creationId xmlns:p14="http://schemas.microsoft.com/office/powerpoint/2010/main" val="1000788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CEEA9B-B05E-4645-9190-390F40658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535" y="631054"/>
            <a:ext cx="7776839" cy="2797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2B9D02-F736-4F9A-9986-F3E545B4C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13" y="3920970"/>
            <a:ext cx="10282561" cy="24887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45569F-A4D8-4EBD-954B-E6788D55512E}"/>
              </a:ext>
            </a:extLst>
          </p:cNvPr>
          <p:cNvSpPr txBox="1"/>
          <p:nvPr/>
        </p:nvSpPr>
        <p:spPr>
          <a:xfrm>
            <a:off x="781235" y="914400"/>
            <a:ext cx="24502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Upit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koji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vra</a:t>
            </a:r>
            <a:r>
              <a:rPr lang="sr-Latn-RS" sz="2400" dirty="0">
                <a:latin typeface="Arial" panose="020B0604020202020204" pitchFamily="34" charset="0"/>
                <a:cs typeface="Arial" panose="020B0604020202020204" pitchFamily="34" charset="0"/>
              </a:rPr>
              <a:t>ća sve ponude u proteklih 30 dana.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89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16261C-8213-4303-B4FA-2D00550B8682}"/>
              </a:ext>
            </a:extLst>
          </p:cNvPr>
          <p:cNvCxnSpPr/>
          <p:nvPr/>
        </p:nvCxnSpPr>
        <p:spPr>
          <a:xfrm flipV="1">
            <a:off x="8163338" y="4234236"/>
            <a:ext cx="0" cy="397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485FE1F-DB94-429F-A496-46C27B5E6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58" y="412423"/>
            <a:ext cx="7679329" cy="29297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43FBD8-292F-492F-B729-8903B08F2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58" y="3701988"/>
            <a:ext cx="10238361" cy="30317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08D503-9972-42EB-84F2-62E5FCCE540A}"/>
              </a:ext>
            </a:extLst>
          </p:cNvPr>
          <p:cNvSpPr txBox="1"/>
          <p:nvPr/>
        </p:nvSpPr>
        <p:spPr>
          <a:xfrm>
            <a:off x="9019713" y="408373"/>
            <a:ext cx="25390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Upit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koji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2400" dirty="0">
                <a:latin typeface="Arial" panose="020B0604020202020204" pitchFamily="34" charset="0"/>
                <a:cs typeface="Arial" panose="020B0604020202020204" pitchFamily="34" charset="0"/>
              </a:rPr>
              <a:t>vraća sve komentare za aukciju sa naslovom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‘Lada’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kategorija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Cars).</a:t>
            </a:r>
          </a:p>
        </p:txBody>
      </p:sp>
    </p:spTree>
    <p:extLst>
      <p:ext uri="{BB962C8B-B14F-4D97-AF65-F5344CB8AC3E}">
        <p14:creationId xmlns:p14="http://schemas.microsoft.com/office/powerpoint/2010/main" val="968111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AF0AA1-4D00-4B79-8EE0-014D297B7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099" y="266330"/>
            <a:ext cx="8007807" cy="30150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EFC629-E17E-4DA6-8FFF-6939324CE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83" y="3429000"/>
            <a:ext cx="10222860" cy="32558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7D8353-A647-4B14-81BF-54B117525AEC}"/>
              </a:ext>
            </a:extLst>
          </p:cNvPr>
          <p:cNvSpPr txBox="1"/>
          <p:nvPr/>
        </p:nvSpPr>
        <p:spPr>
          <a:xfrm>
            <a:off x="891983" y="582635"/>
            <a:ext cx="2246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Upit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koji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vra</a:t>
            </a:r>
            <a:r>
              <a:rPr lang="sr-Latn-RS" sz="2400" dirty="0">
                <a:latin typeface="Arial" panose="020B0604020202020204" pitchFamily="34" charset="0"/>
                <a:cs typeface="Arial" panose="020B0604020202020204" pitchFamily="34" charset="0"/>
              </a:rPr>
              <a:t>ća sve aktivne aukcije.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70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E7FE44-04D5-4B1A-A920-E4B509E5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962" y="160965"/>
            <a:ext cx="9424211" cy="6333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sr-Latn-RS" sz="3800" b="1" dirty="0">
                <a:latin typeface="Arial" panose="020B0604020202020204" pitchFamily="34" charset="0"/>
                <a:cs typeface="Arial" panose="020B0604020202020204" pitchFamily="34" charset="0"/>
              </a:rPr>
              <a:t>0.izveštaj</a:t>
            </a:r>
            <a:endParaRPr lang="en-US" sz="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ED0CF-C7F5-4382-82F9-37AD484C8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229" y="4518734"/>
            <a:ext cx="5489359" cy="2254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A4DF68-FE26-4BE6-8EBC-6002F4429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" y="879111"/>
            <a:ext cx="12092940" cy="35128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A50E9A-46EB-40C7-B3FB-2C55D81D15C5}"/>
              </a:ext>
            </a:extLst>
          </p:cNvPr>
          <p:cNvSpPr txBox="1"/>
          <p:nvPr/>
        </p:nvSpPr>
        <p:spPr>
          <a:xfrm>
            <a:off x="773264" y="4793412"/>
            <a:ext cx="5166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Izve</a:t>
            </a:r>
            <a:r>
              <a:rPr lang="sr-Latn-RS" sz="3600" b="1" dirty="0">
                <a:latin typeface="Arial" panose="020B0604020202020204" pitchFamily="34" charset="0"/>
                <a:cs typeface="Arial" panose="020B0604020202020204" pitchFamily="34" charset="0"/>
              </a:rPr>
              <a:t>štaj o aukcijama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459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80DFA8F-7B09-4EB4-B393-49CE8CB3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962" y="160965"/>
            <a:ext cx="9424211" cy="6333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sr-Latn-RS" sz="3800" b="1" dirty="0">
                <a:latin typeface="Arial" panose="020B0604020202020204" pitchFamily="34" charset="0"/>
                <a:cs typeface="Arial" panose="020B0604020202020204" pitchFamily="34" charset="0"/>
              </a:rPr>
              <a:t>1.UNOŠENJE U TABELU I MODIFIKOVANJE</a:t>
            </a:r>
            <a:endParaRPr lang="en-US" sz="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008E3-3C45-4EDA-A225-9BDEB8ED4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5" y="914399"/>
            <a:ext cx="5468645" cy="5078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3E9429-EDC5-493B-A64E-DF228F78B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30" y="914399"/>
            <a:ext cx="6241965" cy="507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89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EB61FE-919E-417D-A57F-189BC39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31" y="699167"/>
            <a:ext cx="11514338" cy="545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5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322F-A499-42FB-B919-C3904FBE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022" y="163906"/>
            <a:ext cx="8534400" cy="1507067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1.Opis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poslovanja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1245-9BCD-4616-B0D3-43CC1178A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649" y="1500326"/>
            <a:ext cx="9045714" cy="4891595"/>
          </a:xfrm>
        </p:spPr>
        <p:txBody>
          <a:bodyPr anchor="t">
            <a:normAutofit/>
          </a:bodyPr>
          <a:lstStyle/>
          <a:p>
            <a:r>
              <a:rPr lang="sr-Latn-R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aukcija je sistem kupoprodaje u kojoj svaki korisnik, nakon registracije, ima pravo da postavlja predmete za prodaju ili da licitira na već postojeće.</a:t>
            </a:r>
          </a:p>
          <a:p>
            <a:r>
              <a:rPr lang="sr-Latn-R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Korisnicima je omogućeno i komentarisanje na dostupne aukcije.</a:t>
            </a:r>
          </a:p>
          <a:p>
            <a:r>
              <a:rPr lang="sr-Latn-R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Korisnik je u obavezi da pruži bankarski račun, tip plaćanja i adresu dostavke. Administrator vrši proveru validnosti navedenih podataka.</a:t>
            </a:r>
          </a:p>
          <a:p>
            <a:r>
              <a:rPr lang="sr-Latn-R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 filtrira sadržaj (komentare, slike) kako bi se izbeglo postavljanje neodgovarajućeg sadržaja na sajt.</a:t>
            </a:r>
          </a:p>
          <a:p>
            <a:r>
              <a:rPr lang="sr-Latn-R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 prati da li dolazi do sumnjivih transakcija koje ne mogu da se obuhvate proceduralnim pravilima, npr. da li neki korisnik sa više naloga podiže vrednost licitacija za svoje aukcije.</a:t>
            </a:r>
          </a:p>
        </p:txBody>
      </p:sp>
    </p:spTree>
    <p:extLst>
      <p:ext uri="{BB962C8B-B14F-4D97-AF65-F5344CB8AC3E}">
        <p14:creationId xmlns:p14="http://schemas.microsoft.com/office/powerpoint/2010/main" val="1980609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0B81-4F09-440F-8E3C-08C1CA00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835" y="0"/>
            <a:ext cx="8534400" cy="1507067"/>
          </a:xfrm>
        </p:spPr>
        <p:txBody>
          <a:bodyPr/>
          <a:lstStyle/>
          <a:p>
            <a:pPr algn="ctr"/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12.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ključak		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6967C-7BE7-49D9-956C-E822F646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65" y="1120805"/>
            <a:ext cx="8534400" cy="3615267"/>
          </a:xfrm>
        </p:spPr>
        <p:txBody>
          <a:bodyPr anchor="t"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Baza predstavljena u ovom projektu predstavlja osnovu za izradu aplikacije Online aukcija. Naredna faza je kreiranje aplikativnog sloja u nekom od programskih jezika koji se izvršavaju na serverskoj strani (npr. PHP) kako bi se implementirala dodatna ograničenja i funkcionalnosti. </a:t>
            </a:r>
          </a:p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Takođe je poželjno doraditi dizajn prezentacionog sloja korišćenjem dostupnih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front-end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tehnologija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Tokom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rada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kompletne aplikacije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treba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nastaviti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testira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nje same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sigurnost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baze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i na osnovu toga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uvoditi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dodatne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mere za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štite.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52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10D0-2E25-4FBF-B8F3-5508F818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614" y="-355107"/>
            <a:ext cx="8596668" cy="1758911"/>
          </a:xfrm>
        </p:spPr>
        <p:txBody>
          <a:bodyPr/>
          <a:lstStyle/>
          <a:p>
            <a:pPr algn="ctr"/>
            <a:r>
              <a:rPr lang="sr-Latn-R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864437-500A-4161-9223-BB8B2B32A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0" y="805408"/>
            <a:ext cx="11585359" cy="598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3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1177-6AC8-4A90-BDFD-7A15FDA3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309" y="666750"/>
            <a:ext cx="8596668" cy="815975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Pretpostavke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proceduralna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pravila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479DB-10D4-49D9-BC50-9A0B54EC1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000"/>
            <a:ext cx="8596668" cy="3880773"/>
          </a:xfrm>
        </p:spPr>
        <p:txBody>
          <a:bodyPr anchor="t"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Početna cena aukcije mora biti veća od 100$.</a:t>
            </a:r>
          </a:p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Otkupna cena (Buyout price) mora biti za 100$ veća ili jednaka početnoj.</a:t>
            </a:r>
          </a:p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Otkupna cena se može naknadno dodati, ali se ne sme menjati.</a:t>
            </a:r>
          </a:p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Kraj aukcije se mora postaviti na minimum 30 dana nakon početka.</a:t>
            </a:r>
          </a:p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Licitacija mora biti barem za 50$ veća od prethodne.</a:t>
            </a:r>
          </a:p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Korisnik nema mogućnost licitacije na svoju aukciju.</a:t>
            </a:r>
          </a:p>
          <a:p>
            <a:pPr marL="0" indent="0">
              <a:buNone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50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4099-51D1-451B-B6A7-72E984F5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494" y="124691"/>
            <a:ext cx="8534400" cy="1269999"/>
          </a:xfrm>
        </p:spPr>
        <p:txBody>
          <a:bodyPr/>
          <a:lstStyle/>
          <a:p>
            <a:pPr algn="ctr"/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CRUD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50500D-6A91-486F-A449-8E165436CB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243840"/>
              </p:ext>
            </p:extLst>
          </p:nvPr>
        </p:nvGraphicFramePr>
        <p:xfrm>
          <a:off x="1518658" y="1764146"/>
          <a:ext cx="8747561" cy="3927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8641">
                  <a:extLst>
                    <a:ext uri="{9D8B030D-6E8A-4147-A177-3AD203B41FA5}">
                      <a16:colId xmlns:a16="http://schemas.microsoft.com/office/drawing/2014/main" val="2520883972"/>
                    </a:ext>
                  </a:extLst>
                </a:gridCol>
                <a:gridCol w="7298920">
                  <a:extLst>
                    <a:ext uri="{9D8B030D-6E8A-4147-A177-3AD203B41FA5}">
                      <a16:colId xmlns:a16="http://schemas.microsoft.com/office/drawing/2014/main" val="810553253"/>
                    </a:ext>
                  </a:extLst>
                </a:gridCol>
              </a:tblGrid>
              <a:tr h="660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CRUD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Objekat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sr-Latn-R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LISTINGS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0706138"/>
                  </a:ext>
                </a:extLst>
              </a:tr>
              <a:tr h="660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sr-Latn-R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Korinik postavlja listing za predmet koji stavlja na aukciju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9187860"/>
                  </a:ext>
                </a:extLst>
              </a:tr>
              <a:tr h="11681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sr-Latn-R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Spisak svih aktivnih aukcija sa komentarima i ponudama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Spisak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sr-Latn-R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svih aukcija nekog korisnika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4692563"/>
                  </a:ext>
                </a:extLst>
              </a:tr>
              <a:tr h="7676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en-US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5750" marR="0" lvl="0" indent="-28575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sr-Latn-R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Korisnik može naknadno uneti otkupnu cenu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0195950"/>
                  </a:ext>
                </a:extLst>
              </a:tr>
              <a:tr h="660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Ukoliko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sr-Latn-R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 aukcija vremenski završena ili je neki korisnik kupio koristeći otkupnu cenu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8788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41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B13D-4172-4EFD-9C47-1DD41044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23999"/>
          </a:xfrm>
        </p:spPr>
        <p:txBody>
          <a:bodyPr/>
          <a:lstStyle/>
          <a:p>
            <a:pPr algn="ctr"/>
            <a:r>
              <a:rPr lang="en-US" b="1" dirty="0"/>
              <a:t>5. UZORAK PODATAKA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185959-D568-40A0-8F78-BACB88F16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" y="1397565"/>
            <a:ext cx="11955780" cy="4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1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CD9D37-B9F5-46A8-85DB-843E2764650D}"/>
              </a:ext>
            </a:extLst>
          </p:cNvPr>
          <p:cNvSpPr txBox="1"/>
          <p:nvPr/>
        </p:nvSpPr>
        <p:spPr>
          <a:xfrm>
            <a:off x="4403031" y="303468"/>
            <a:ext cx="3154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6.MAPIRANJE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E026DA0-23F9-4874-A426-B645DBCEA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308672"/>
              </p:ext>
            </p:extLst>
          </p:nvPr>
        </p:nvGraphicFramePr>
        <p:xfrm>
          <a:off x="627753" y="1073116"/>
          <a:ext cx="3380543" cy="4379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335">
                  <a:extLst>
                    <a:ext uri="{9D8B030D-6E8A-4147-A177-3AD203B41FA5}">
                      <a16:colId xmlns:a16="http://schemas.microsoft.com/office/drawing/2014/main" val="2087214739"/>
                    </a:ext>
                  </a:extLst>
                </a:gridCol>
                <a:gridCol w="537320">
                  <a:extLst>
                    <a:ext uri="{9D8B030D-6E8A-4147-A177-3AD203B41FA5}">
                      <a16:colId xmlns:a16="http://schemas.microsoft.com/office/drawing/2014/main" val="2446907460"/>
                    </a:ext>
                  </a:extLst>
                </a:gridCol>
                <a:gridCol w="2258888">
                  <a:extLst>
                    <a:ext uri="{9D8B030D-6E8A-4147-A177-3AD203B41FA5}">
                      <a16:colId xmlns:a16="http://schemas.microsoft.com/office/drawing/2014/main" val="2075336428"/>
                    </a:ext>
                  </a:extLst>
                </a:gridCol>
              </a:tblGrid>
              <a:tr h="398511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Listings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273646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listing_id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585813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created_at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738580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expires_at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61724"/>
                  </a:ext>
                </a:extLst>
              </a:tr>
              <a:tr h="39469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starting_price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860846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buyout_price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230009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8491137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383529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image_path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10212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user_id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118886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category_id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2812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5AF2D58-267F-4DE1-A4BD-DBFABD51A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983050"/>
              </p:ext>
            </p:extLst>
          </p:nvPr>
        </p:nvGraphicFramePr>
        <p:xfrm>
          <a:off x="4687135" y="1073116"/>
          <a:ext cx="3380543" cy="1594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335">
                  <a:extLst>
                    <a:ext uri="{9D8B030D-6E8A-4147-A177-3AD203B41FA5}">
                      <a16:colId xmlns:a16="http://schemas.microsoft.com/office/drawing/2014/main" val="2087214739"/>
                    </a:ext>
                  </a:extLst>
                </a:gridCol>
                <a:gridCol w="537320">
                  <a:extLst>
                    <a:ext uri="{9D8B030D-6E8A-4147-A177-3AD203B41FA5}">
                      <a16:colId xmlns:a16="http://schemas.microsoft.com/office/drawing/2014/main" val="2446907460"/>
                    </a:ext>
                  </a:extLst>
                </a:gridCol>
                <a:gridCol w="2258888">
                  <a:extLst>
                    <a:ext uri="{9D8B030D-6E8A-4147-A177-3AD203B41FA5}">
                      <a16:colId xmlns:a16="http://schemas.microsoft.com/office/drawing/2014/main" val="2075336428"/>
                    </a:ext>
                  </a:extLst>
                </a:gridCol>
              </a:tblGrid>
              <a:tr h="398511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273646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category_id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585813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738580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parent_id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617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8FB2340-0ADB-49BD-B09F-C8D9B6706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958845"/>
              </p:ext>
            </p:extLst>
          </p:nvPr>
        </p:nvGraphicFramePr>
        <p:xfrm>
          <a:off x="4687134" y="3137444"/>
          <a:ext cx="3380543" cy="2391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335">
                  <a:extLst>
                    <a:ext uri="{9D8B030D-6E8A-4147-A177-3AD203B41FA5}">
                      <a16:colId xmlns:a16="http://schemas.microsoft.com/office/drawing/2014/main" val="2087214739"/>
                    </a:ext>
                  </a:extLst>
                </a:gridCol>
                <a:gridCol w="537320">
                  <a:extLst>
                    <a:ext uri="{9D8B030D-6E8A-4147-A177-3AD203B41FA5}">
                      <a16:colId xmlns:a16="http://schemas.microsoft.com/office/drawing/2014/main" val="2446907460"/>
                    </a:ext>
                  </a:extLst>
                </a:gridCol>
                <a:gridCol w="2258888">
                  <a:extLst>
                    <a:ext uri="{9D8B030D-6E8A-4147-A177-3AD203B41FA5}">
                      <a16:colId xmlns:a16="http://schemas.microsoft.com/office/drawing/2014/main" val="2075336428"/>
                    </a:ext>
                  </a:extLst>
                </a:gridCol>
              </a:tblGrid>
              <a:tr h="398511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273646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comment_id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585813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738580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created_at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61724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user_id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839407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listing_id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5352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BC99BD5-7719-4325-BB2F-D0590260B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641154"/>
              </p:ext>
            </p:extLst>
          </p:nvPr>
        </p:nvGraphicFramePr>
        <p:xfrm>
          <a:off x="8580263" y="1073116"/>
          <a:ext cx="3380543" cy="2391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335">
                  <a:extLst>
                    <a:ext uri="{9D8B030D-6E8A-4147-A177-3AD203B41FA5}">
                      <a16:colId xmlns:a16="http://schemas.microsoft.com/office/drawing/2014/main" val="2087214739"/>
                    </a:ext>
                  </a:extLst>
                </a:gridCol>
                <a:gridCol w="537320">
                  <a:extLst>
                    <a:ext uri="{9D8B030D-6E8A-4147-A177-3AD203B41FA5}">
                      <a16:colId xmlns:a16="http://schemas.microsoft.com/office/drawing/2014/main" val="2446907460"/>
                    </a:ext>
                  </a:extLst>
                </a:gridCol>
                <a:gridCol w="2258888">
                  <a:extLst>
                    <a:ext uri="{9D8B030D-6E8A-4147-A177-3AD203B41FA5}">
                      <a16:colId xmlns:a16="http://schemas.microsoft.com/office/drawing/2014/main" val="2075336428"/>
                    </a:ext>
                  </a:extLst>
                </a:gridCol>
              </a:tblGrid>
              <a:tr h="398511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273646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bid_id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585813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738580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created_at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61724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510526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listing_id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612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61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3F30D1E-ABD7-419E-A307-1D80158B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050969"/>
              </p:ext>
            </p:extLst>
          </p:nvPr>
        </p:nvGraphicFramePr>
        <p:xfrm>
          <a:off x="1981182" y="1056217"/>
          <a:ext cx="3380543" cy="474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335">
                  <a:extLst>
                    <a:ext uri="{9D8B030D-6E8A-4147-A177-3AD203B41FA5}">
                      <a16:colId xmlns:a16="http://schemas.microsoft.com/office/drawing/2014/main" val="2087214739"/>
                    </a:ext>
                  </a:extLst>
                </a:gridCol>
                <a:gridCol w="537320">
                  <a:extLst>
                    <a:ext uri="{9D8B030D-6E8A-4147-A177-3AD203B41FA5}">
                      <a16:colId xmlns:a16="http://schemas.microsoft.com/office/drawing/2014/main" val="2446907460"/>
                    </a:ext>
                  </a:extLst>
                </a:gridCol>
                <a:gridCol w="2258888">
                  <a:extLst>
                    <a:ext uri="{9D8B030D-6E8A-4147-A177-3AD203B41FA5}">
                      <a16:colId xmlns:a16="http://schemas.microsoft.com/office/drawing/2014/main" val="2075336428"/>
                    </a:ext>
                  </a:extLst>
                </a:gridCol>
              </a:tblGrid>
              <a:tr h="398511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273646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user_id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585813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738580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61724"/>
                  </a:ext>
                </a:extLst>
              </a:tr>
              <a:tr h="39469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860846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23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8491137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383529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10212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Created_at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118886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Admin_id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432348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Customer_id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05441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EB42543-E3CD-4E62-BF7B-3E67A4148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38685"/>
              </p:ext>
            </p:extLst>
          </p:nvPr>
        </p:nvGraphicFramePr>
        <p:xfrm>
          <a:off x="6618122" y="1056217"/>
          <a:ext cx="3380543" cy="1594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335">
                  <a:extLst>
                    <a:ext uri="{9D8B030D-6E8A-4147-A177-3AD203B41FA5}">
                      <a16:colId xmlns:a16="http://schemas.microsoft.com/office/drawing/2014/main" val="2087214739"/>
                    </a:ext>
                  </a:extLst>
                </a:gridCol>
                <a:gridCol w="537320">
                  <a:extLst>
                    <a:ext uri="{9D8B030D-6E8A-4147-A177-3AD203B41FA5}">
                      <a16:colId xmlns:a16="http://schemas.microsoft.com/office/drawing/2014/main" val="2446907460"/>
                    </a:ext>
                  </a:extLst>
                </a:gridCol>
                <a:gridCol w="2258888">
                  <a:extLst>
                    <a:ext uri="{9D8B030D-6E8A-4147-A177-3AD203B41FA5}">
                      <a16:colId xmlns:a16="http://schemas.microsoft.com/office/drawing/2014/main" val="2075336428"/>
                    </a:ext>
                  </a:extLst>
                </a:gridCol>
              </a:tblGrid>
              <a:tr h="398511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273646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admin_id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585813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ended_at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738580"/>
                  </a:ext>
                </a:extLst>
              </a:tr>
              <a:tr h="39851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is_active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6172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367F118-424A-44B9-BE01-C20CB88E1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992087"/>
              </p:ext>
            </p:extLst>
          </p:nvPr>
        </p:nvGraphicFramePr>
        <p:xfrm>
          <a:off x="6618121" y="3272020"/>
          <a:ext cx="4257697" cy="23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953">
                  <a:extLst>
                    <a:ext uri="{9D8B030D-6E8A-4147-A177-3AD203B41FA5}">
                      <a16:colId xmlns:a16="http://schemas.microsoft.com/office/drawing/2014/main" val="2087214739"/>
                    </a:ext>
                  </a:extLst>
                </a:gridCol>
                <a:gridCol w="676739">
                  <a:extLst>
                    <a:ext uri="{9D8B030D-6E8A-4147-A177-3AD203B41FA5}">
                      <a16:colId xmlns:a16="http://schemas.microsoft.com/office/drawing/2014/main" val="2446907460"/>
                    </a:ext>
                  </a:extLst>
                </a:gridCol>
                <a:gridCol w="2845005">
                  <a:extLst>
                    <a:ext uri="{9D8B030D-6E8A-4147-A177-3AD203B41FA5}">
                      <a16:colId xmlns:a16="http://schemas.microsoft.com/office/drawing/2014/main" val="2075336428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273646"/>
                  </a:ext>
                </a:extLst>
              </a:tr>
              <a:tr h="3443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customer_id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585813"/>
                  </a:ext>
                </a:extLst>
              </a:tr>
              <a:tr h="57140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bank_account_number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738580"/>
                  </a:ext>
                </a:extLst>
              </a:tr>
              <a:tr h="3443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shipping_address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61724"/>
                  </a:ext>
                </a:extLst>
              </a:tr>
              <a:tr h="5714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payment_method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137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271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93B1-289E-4F77-BDF5-31837A08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7.Kreiranje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E46C7A-D236-41C7-A336-9E7F92F9B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0" y="1615748"/>
            <a:ext cx="5541467" cy="46546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4654ED-0CDB-49DC-A118-B18A1EC60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862" y="1615747"/>
            <a:ext cx="6065173" cy="46546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49323D-3F53-4E0A-A784-020B154B59CE}"/>
              </a:ext>
            </a:extLst>
          </p:cNvPr>
          <p:cNvSpPr txBox="1"/>
          <p:nvPr/>
        </p:nvSpPr>
        <p:spPr>
          <a:xfrm>
            <a:off x="428457" y="1137735"/>
            <a:ext cx="4428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7.1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Kreiranje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tabele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88C857-3624-4CF4-8EA5-D8EF87746B07}"/>
              </a:ext>
            </a:extLst>
          </p:cNvPr>
          <p:cNvSpPr txBox="1"/>
          <p:nvPr/>
        </p:nvSpPr>
        <p:spPr>
          <a:xfrm>
            <a:off x="6457605" y="1137735"/>
            <a:ext cx="27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7.2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Kreiranje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sekvence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25707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</TotalTime>
  <Words>606</Words>
  <Application>Microsoft Office PowerPoint</Application>
  <PresentationFormat>Widescreen</PresentationFormat>
  <Paragraphs>153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Wingdings</vt:lpstr>
      <vt:lpstr>Wingdings 3</vt:lpstr>
      <vt:lpstr>Slice</vt:lpstr>
      <vt:lpstr>Online aukcija – Baza podataka</vt:lpstr>
      <vt:lpstr>1.Opis poslovanja</vt:lpstr>
      <vt:lpstr>2.ERD</vt:lpstr>
      <vt:lpstr>3.Pretpostavke i proceduralna pravila  </vt:lpstr>
      <vt:lpstr>4.CRUD</vt:lpstr>
      <vt:lpstr>5. UZORAK PODATAKA</vt:lpstr>
      <vt:lpstr>PowerPoint Presentation</vt:lpstr>
      <vt:lpstr>PowerPoint Presentation</vt:lpstr>
      <vt:lpstr>7.Kreiranje tabela </vt:lpstr>
      <vt:lpstr>PowerPoint Presentation</vt:lpstr>
      <vt:lpstr>8. Kreiranje formi</vt:lpstr>
      <vt:lpstr>9.UPITI</vt:lpstr>
      <vt:lpstr>PowerPoint Presentation</vt:lpstr>
      <vt:lpstr>PowerPoint Presentation</vt:lpstr>
      <vt:lpstr>PowerPoint Presentation</vt:lpstr>
      <vt:lpstr>PowerPoint Presentation</vt:lpstr>
      <vt:lpstr>10.izveštaj</vt:lpstr>
      <vt:lpstr>11.UNOŠENJE U TABELU I MODIFIKOVANJE</vt:lpstr>
      <vt:lpstr>PowerPoint Presentation</vt:lpstr>
      <vt:lpstr>12.Zaključak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 Vukmirović</dc:creator>
  <cp:lastModifiedBy>Sovta</cp:lastModifiedBy>
  <cp:revision>83</cp:revision>
  <dcterms:created xsi:type="dcterms:W3CDTF">2018-06-09T14:16:05Z</dcterms:created>
  <dcterms:modified xsi:type="dcterms:W3CDTF">2019-06-09T20:23:06Z</dcterms:modified>
</cp:coreProperties>
</file>