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74" r:id="rId4"/>
    <p:sldId id="275" r:id="rId5"/>
    <p:sldId id="273" r:id="rId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7"/>
    <p:restoredTop sz="94618"/>
  </p:normalViewPr>
  <p:slideViewPr>
    <p:cSldViewPr snapToGrid="0">
      <p:cViewPr varScale="1">
        <p:scale>
          <a:sx n="148" d="100"/>
          <a:sy n="148" d="100"/>
        </p:scale>
        <p:origin x="216" y="1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6"/>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3362908"/>
          </a:xfrm>
          <a:prstGeom prst="rect">
            <a:avLst/>
          </a:prstGeom>
        </p:spPr>
        <p:txBody>
          <a:bodyPr/>
          <a:lstStyle/>
          <a:p>
            <a:r>
              <a:rPr lang="en-US" dirty="0"/>
              <a:t>Module 0 - Introduction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5406684" cy="1177990"/>
          </a:xfrm>
          <a:prstGeom prst="rect">
            <a:avLst/>
          </a:prstGeom>
        </p:spPr>
        <p:txBody>
          <a:bodyPr>
            <a:normAutofit/>
          </a:bodyPr>
          <a:lstStyle>
            <a:lvl1pPr defTabSz="868680">
              <a:spcBef>
                <a:spcPts val="500"/>
              </a:spcBef>
              <a:defRPr sz="3420"/>
            </a:lvl1pPr>
          </a:lstStyle>
          <a:p>
            <a:r>
              <a:rPr lang="en-US" sz="4000" dirty="0"/>
              <a:t>JavaScript Advanced expectations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fontScale="92500" lnSpcReduction="10000"/>
          </a:bodyPr>
          <a:lstStyle/>
          <a:p>
            <a:pPr marL="140368" indent="-140368">
              <a:buSzPct val="101000"/>
              <a:buChar char="•"/>
              <a:defRPr sz="2700"/>
            </a:pPr>
            <a:r>
              <a:rPr lang="en-US" dirty="0"/>
              <a:t>JavaScript Basic concepts should be familiar</a:t>
            </a:r>
          </a:p>
          <a:p>
            <a:pPr marL="826168" lvl="1" indent="-140368">
              <a:buSzPct val="101000"/>
              <a:defRPr sz="2700"/>
            </a:pPr>
            <a:r>
              <a:rPr lang="en-US" dirty="0"/>
              <a:t>Functions</a:t>
            </a:r>
          </a:p>
          <a:p>
            <a:pPr marL="826168" lvl="1" indent="-140368">
              <a:buSzPct val="101000"/>
              <a:defRPr sz="2700"/>
            </a:pPr>
            <a:r>
              <a:rPr lang="en-US" dirty="0"/>
              <a:t>Loops</a:t>
            </a:r>
          </a:p>
          <a:p>
            <a:pPr marL="826168" lvl="1" indent="-140368">
              <a:buSzPct val="101000"/>
              <a:defRPr sz="2700"/>
            </a:pPr>
            <a:r>
              <a:rPr lang="en-US" dirty="0"/>
              <a:t>Arrays</a:t>
            </a:r>
          </a:p>
          <a:p>
            <a:pPr marL="826168" lvl="1" indent="-140368">
              <a:buSzPct val="101000"/>
              <a:defRPr sz="2700"/>
            </a:pPr>
            <a:r>
              <a:rPr lang="en-US" dirty="0"/>
              <a:t>Objects</a:t>
            </a:r>
          </a:p>
          <a:p>
            <a:pPr marL="826168" lvl="1" indent="-140368">
              <a:buSzPct val="101000"/>
              <a:defRPr sz="2700"/>
            </a:pPr>
            <a:r>
              <a:rPr lang="en-US" dirty="0"/>
              <a:t>DOM</a:t>
            </a:r>
          </a:p>
          <a:p>
            <a:pPr marL="826168" lvl="1" indent="-140368">
              <a:buSzPct val="101000"/>
              <a:defRPr sz="2700"/>
            </a:pPr>
            <a:r>
              <a:rPr lang="en-US" dirty="0"/>
              <a:t>Events</a:t>
            </a:r>
          </a:p>
          <a:p>
            <a:pPr marL="140368" indent="-140368">
              <a:buSzPct val="101000"/>
              <a:buChar char="•"/>
              <a:defRPr sz="2700"/>
            </a:pPr>
            <a:r>
              <a:rPr lang="en-US" dirty="0"/>
              <a:t>Difficult concepts will require a lot of exercising and coding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C2F2-3F15-67A5-3D6B-C7BC464391BA}"/>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FC4D42F3-6E00-302B-A553-AF4090AE1F60}"/>
              </a:ext>
            </a:extLst>
          </p:cNvPr>
          <p:cNvSpPr txBox="1">
            <a:spLocks noGrp="1"/>
          </p:cNvSpPr>
          <p:nvPr>
            <p:ph type="title"/>
          </p:nvPr>
        </p:nvSpPr>
        <p:spPr>
          <a:xfrm>
            <a:off x="689316" y="555919"/>
            <a:ext cx="5406684" cy="1177990"/>
          </a:xfrm>
          <a:prstGeom prst="rect">
            <a:avLst/>
          </a:prstGeom>
        </p:spPr>
        <p:txBody>
          <a:bodyPr>
            <a:normAutofit/>
          </a:bodyPr>
          <a:lstStyle>
            <a:lvl1pPr defTabSz="868680">
              <a:spcBef>
                <a:spcPts val="500"/>
              </a:spcBef>
              <a:defRPr sz="3420"/>
            </a:lvl1pPr>
          </a:lstStyle>
          <a:p>
            <a:r>
              <a:rPr lang="en-US" sz="4000" dirty="0"/>
              <a:t>JavaScript Advanced goals</a:t>
            </a:r>
            <a:endParaRPr sz="4000" dirty="0"/>
          </a:p>
        </p:txBody>
      </p:sp>
      <p:sp>
        <p:nvSpPr>
          <p:cNvPr id="522" name="Text Placeholder 2">
            <a:extLst>
              <a:ext uri="{FF2B5EF4-FFF2-40B4-BE49-F238E27FC236}">
                <a16:creationId xmlns:a16="http://schemas.microsoft.com/office/drawing/2014/main" id="{17AEDEFC-4577-6C46-2F21-EA3E582FCA86}"/>
              </a:ext>
            </a:extLst>
          </p:cNvPr>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Learning high level JavaScript concepts</a:t>
            </a:r>
          </a:p>
          <a:p>
            <a:pPr marL="140368" indent="-140368">
              <a:buSzPct val="101000"/>
              <a:buChar char="•"/>
              <a:defRPr sz="2700"/>
            </a:pPr>
            <a:r>
              <a:rPr lang="en-US" dirty="0"/>
              <a:t>Working with data from online servers</a:t>
            </a:r>
          </a:p>
          <a:p>
            <a:pPr marL="140368" indent="-140368">
              <a:buSzPct val="101000"/>
              <a:buChar char="•"/>
              <a:defRPr sz="2700"/>
            </a:pPr>
            <a:r>
              <a:rPr lang="en-US" dirty="0"/>
              <a:t>Understanding and implementing requirements</a:t>
            </a:r>
          </a:p>
          <a:p>
            <a:pPr marL="140368" indent="-140368">
              <a:buSzPct val="101000"/>
              <a:buChar char="•"/>
              <a:defRPr sz="2700"/>
            </a:pPr>
            <a:r>
              <a:rPr lang="en-US" dirty="0"/>
              <a:t>Building an app </a:t>
            </a:r>
          </a:p>
        </p:txBody>
      </p:sp>
    </p:spTree>
    <p:extLst>
      <p:ext uri="{BB962C8B-B14F-4D97-AF65-F5344CB8AC3E}">
        <p14:creationId xmlns:p14="http://schemas.microsoft.com/office/powerpoint/2010/main" val="17659887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CFFE9-524C-79A4-9F01-05BD2CED8050}"/>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5B068C96-1558-5CCE-2ACF-E8FF37EB6831}"/>
              </a:ext>
            </a:extLst>
          </p:cNvPr>
          <p:cNvSpPr txBox="1">
            <a:spLocks noGrp="1"/>
          </p:cNvSpPr>
          <p:nvPr>
            <p:ph type="title"/>
          </p:nvPr>
        </p:nvSpPr>
        <p:spPr>
          <a:xfrm>
            <a:off x="689316" y="555919"/>
            <a:ext cx="5406684" cy="703538"/>
          </a:xfrm>
          <a:prstGeom prst="rect">
            <a:avLst/>
          </a:prstGeom>
        </p:spPr>
        <p:txBody>
          <a:bodyPr>
            <a:normAutofit/>
          </a:bodyPr>
          <a:lstStyle>
            <a:lvl1pPr defTabSz="868680">
              <a:spcBef>
                <a:spcPts val="500"/>
              </a:spcBef>
              <a:defRPr sz="3420"/>
            </a:lvl1pPr>
          </a:lstStyle>
          <a:p>
            <a:r>
              <a:rPr lang="en-US" sz="4000" dirty="0"/>
              <a:t>What should we learn?</a:t>
            </a:r>
            <a:endParaRPr sz="4000" dirty="0"/>
          </a:p>
        </p:txBody>
      </p:sp>
      <p:sp>
        <p:nvSpPr>
          <p:cNvPr id="522" name="Text Placeholder 2">
            <a:extLst>
              <a:ext uri="{FF2B5EF4-FFF2-40B4-BE49-F238E27FC236}">
                <a16:creationId xmlns:a16="http://schemas.microsoft.com/office/drawing/2014/main" id="{9A5E6FD3-1657-2A31-818D-CFC5E35D4708}"/>
              </a:ext>
            </a:extLst>
          </p:cNvPr>
          <p:cNvSpPr txBox="1">
            <a:spLocks noGrp="1"/>
          </p:cNvSpPr>
          <p:nvPr>
            <p:ph type="body" sz="half" idx="1"/>
          </p:nvPr>
        </p:nvSpPr>
        <p:spPr>
          <a:xfrm>
            <a:off x="689315" y="1518249"/>
            <a:ext cx="4921072" cy="5042693"/>
          </a:xfrm>
          <a:prstGeom prst="rect">
            <a:avLst/>
          </a:prstGeom>
        </p:spPr>
        <p:txBody>
          <a:bodyPr>
            <a:normAutofit fontScale="92500"/>
          </a:bodyPr>
          <a:lstStyle/>
          <a:p>
            <a:pPr marL="140368" indent="-140368">
              <a:buSzPct val="101000"/>
              <a:buChar char="•"/>
              <a:defRPr sz="2700"/>
            </a:pPr>
            <a:r>
              <a:rPr lang="en-US" dirty="0"/>
              <a:t>How to make AJAX/FETCH calls</a:t>
            </a:r>
          </a:p>
          <a:p>
            <a:pPr marL="140368" indent="-140368">
              <a:buSzPct val="101000"/>
              <a:buChar char="•"/>
              <a:defRPr sz="2700"/>
            </a:pPr>
            <a:r>
              <a:rPr lang="en-US" dirty="0"/>
              <a:t>Advanced features and types of functions</a:t>
            </a:r>
          </a:p>
          <a:p>
            <a:pPr marL="140368" indent="-140368">
              <a:buSzPct val="101000"/>
              <a:buChar char="•"/>
              <a:defRPr sz="2700"/>
            </a:pPr>
            <a:r>
              <a:rPr lang="en-US" dirty="0"/>
              <a:t>Advanced features of objects, inheritance and classes</a:t>
            </a:r>
          </a:p>
          <a:p>
            <a:pPr marL="140368" indent="-140368">
              <a:buSzPct val="101000"/>
              <a:buChar char="•"/>
              <a:defRPr sz="2700"/>
            </a:pPr>
            <a:r>
              <a:rPr lang="en-US" dirty="0"/>
              <a:t>How JavaScript works under the hood</a:t>
            </a:r>
          </a:p>
          <a:p>
            <a:pPr marL="140368" indent="-140368">
              <a:buSzPct val="101000"/>
              <a:buChar char="•"/>
              <a:defRPr sz="2700"/>
            </a:pPr>
            <a:r>
              <a:rPr lang="en-US" dirty="0"/>
              <a:t>What is JavaScript asynchronous</a:t>
            </a:r>
          </a:p>
          <a:p>
            <a:pPr marL="140368" indent="-140368">
              <a:buSzPct val="101000"/>
              <a:buChar char="•"/>
              <a:defRPr sz="2700"/>
            </a:pPr>
            <a:r>
              <a:rPr lang="en-US" dirty="0"/>
              <a:t>Introduction to NPM and Node.js</a:t>
            </a:r>
          </a:p>
        </p:txBody>
      </p:sp>
    </p:spTree>
    <p:extLst>
      <p:ext uri="{BB962C8B-B14F-4D97-AF65-F5344CB8AC3E}">
        <p14:creationId xmlns:p14="http://schemas.microsoft.com/office/powerpoint/2010/main" val="140257642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47962" y="2807898"/>
            <a:ext cx="5905579" cy="1242204"/>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95</Words>
  <Application>Microsoft Macintosh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Baskerville</vt:lpstr>
      <vt:lpstr>Calibri</vt:lpstr>
      <vt:lpstr>1_Office Theme</vt:lpstr>
      <vt:lpstr>Module 0 - Introduction</vt:lpstr>
      <vt:lpstr>JavaScript Advanced expectations</vt:lpstr>
      <vt:lpstr>JavaScript Advanced goals</vt:lpstr>
      <vt:lpstr>What should we learn?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2</cp:revision>
  <dcterms:modified xsi:type="dcterms:W3CDTF">2025-01-07T20:38:23Z</dcterms:modified>
</cp:coreProperties>
</file>