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Open Sans" panose="020B0606030504020204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0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Boka\Desktop\Udacity\Class1_Business_Analysis\project2\Project_2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Boka\Desktop\Udacity\Class1_Business_Analysis\project2\Project_2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Statistics!$F$16:$H$70</cx:f>
        <cx:lvl ptCount="55">
          <cx:pt idx="0">Computer Hardware</cx:pt>
          <cx:pt idx="1">Application Software</cx:pt>
          <cx:pt idx="2">Semiconductors</cx:pt>
          <cx:pt idx="3">Data Processing &amp; Outsourced Services</cx:pt>
          <cx:pt idx="4">Application Software</cx:pt>
          <cx:pt idx="5">Internet Software &amp; Services</cx:pt>
          <cx:pt idx="6">Semiconductor Equipment</cx:pt>
          <cx:pt idx="7">Electronic Components</cx:pt>
          <cx:pt idx="8">Home Entertainment Software</cx:pt>
          <cx:pt idx="9">Internet Software &amp; Services</cx:pt>
          <cx:pt idx="10">Networking Equipment</cx:pt>
          <cx:pt idx="11">IT Consulting &amp; Other Services</cx:pt>
          <cx:pt idx="12">Internet Software &amp; Services</cx:pt>
          <cx:pt idx="13">Home Entertainment Software</cx:pt>
          <cx:pt idx="14">Internet Software &amp; Services</cx:pt>
          <cx:pt idx="15">Internet Software &amp; Services</cx:pt>
          <cx:pt idx="16">Networking Equipment</cx:pt>
          <cx:pt idx="17">Internet Software &amp; Services</cx:pt>
          <cx:pt idx="18">Internet Software &amp; Services</cx:pt>
          <cx:pt idx="19">Electronic Equipment &amp; Instruments</cx:pt>
          <cx:pt idx="20">Semiconductors</cx:pt>
          <cx:pt idx="21">Electronic Components</cx:pt>
          <cx:pt idx="22">Data Processing &amp; Outsourced Services</cx:pt>
          <cx:pt idx="23">Computer Hardware</cx:pt>
          <cx:pt idx="24">Telecommunications Equipment</cx:pt>
          <cx:pt idx="25">IT Consulting &amp; Other Services</cx:pt>
          <cx:pt idx="26">Semiconductors</cx:pt>
          <cx:pt idx="27">Internet Software &amp; Services</cx:pt>
          <cx:pt idx="28">Networking Equipment</cx:pt>
          <cx:pt idx="29">Semiconductor Equipment</cx:pt>
          <cx:pt idx="30">Semiconductors</cx:pt>
          <cx:pt idx="31">Semiconductor Equipment</cx:pt>
          <cx:pt idx="32">Internet Software &amp; Services</cx:pt>
          <cx:pt idx="33">Semiconductors</cx:pt>
          <cx:pt idx="34">Systems Software</cx:pt>
          <cx:pt idx="35">Semiconductors</cx:pt>
          <cx:pt idx="36">Internet Software &amp; Services</cx:pt>
          <cx:pt idx="37">Internet Software &amp; Services</cx:pt>
          <cx:pt idx="38">Semiconductors</cx:pt>
          <cx:pt idx="39">Semiconductors</cx:pt>
          <cx:pt idx="40">Systems Software</cx:pt>
          <cx:pt idx="41">Computer Storage &amp; Peripherals</cx:pt>
          <cx:pt idx="42">Semiconductors</cx:pt>
          <cx:pt idx="43">Application Software</cx:pt>
          <cx:pt idx="44">Application Software</cx:pt>
          <cx:pt idx="45">Electronic Manufacturing Services</cx:pt>
          <cx:pt idx="46">Internet Software &amp; Services</cx:pt>
          <cx:pt idx="47">Semiconductors</cx:pt>
          <cx:pt idx="48">Internet Software &amp; Services</cx:pt>
          <cx:pt idx="49">Internet Software &amp; Services</cx:pt>
          <cx:pt idx="50">Computer Storage &amp; Peripherals</cx:pt>
          <cx:pt idx="51">Internet Software &amp; Services</cx:pt>
          <cx:pt idx="52">Semiconductors</cx:pt>
          <cx:pt idx="53">IT Consulting &amp; Other Services</cx:pt>
          <cx:pt idx="54">Internet Software &amp; Services</cx:pt>
        </cx:lvl>
        <cx:lvl ptCount="55">
          <cx:pt idx="0">Information Technology</cx:pt>
          <cx:pt idx="1">Information Technology</cx:pt>
          <cx:pt idx="2">Information Technology</cx:pt>
          <cx:pt idx="3">Information Technology</cx:pt>
          <cx:pt idx="4">Information Technology</cx:pt>
          <cx:pt idx="5">Information Technology</cx:pt>
          <cx:pt idx="6">Information Technology</cx:pt>
          <cx:pt idx="7">Information Technology</cx:pt>
          <cx:pt idx="8">Information Technology</cx:pt>
          <cx:pt idx="9">Information Technology</cx:pt>
          <cx:pt idx="10">Information Technology</cx:pt>
          <cx:pt idx="11">Information Technology</cx:pt>
          <cx:pt idx="12">Information Technology</cx:pt>
          <cx:pt idx="13">Information Technology</cx:pt>
          <cx:pt idx="14">Information Technology</cx:pt>
          <cx:pt idx="15">Information Technology</cx:pt>
          <cx:pt idx="16">Information Technology</cx:pt>
          <cx:pt idx="17">Information Technology</cx:pt>
          <cx:pt idx="18">Information Technology</cx:pt>
          <cx:pt idx="19">Information Technology</cx:pt>
          <cx:pt idx="20">Information Technology</cx:pt>
          <cx:pt idx="21">Information Technology</cx:pt>
          <cx:pt idx="22">Information Technology</cx:pt>
          <cx:pt idx="23">Information Technology</cx:pt>
          <cx:pt idx="24">Information Technology</cx:pt>
          <cx:pt idx="25">Information Technology</cx:pt>
          <cx:pt idx="26">Information Technology</cx:pt>
          <cx:pt idx="27">Information Technology</cx:pt>
          <cx:pt idx="28">Information Technology</cx:pt>
          <cx:pt idx="29">Information Technology</cx:pt>
          <cx:pt idx="30">Information Technology</cx:pt>
          <cx:pt idx="31">Information Technology</cx:pt>
          <cx:pt idx="32">Information Technology</cx:pt>
          <cx:pt idx="33">Information Technology</cx:pt>
          <cx:pt idx="34">Information Technology</cx:pt>
          <cx:pt idx="35">Information Technology</cx:pt>
          <cx:pt idx="36">Information Technology</cx:pt>
          <cx:pt idx="37">Information Technology</cx:pt>
          <cx:pt idx="38">Information Technology</cx:pt>
          <cx:pt idx="39">Information Technology</cx:pt>
          <cx:pt idx="40">Information Technology</cx:pt>
          <cx:pt idx="41">Information Technology</cx:pt>
          <cx:pt idx="42">Information Technology</cx:pt>
          <cx:pt idx="43">Information Technology</cx:pt>
          <cx:pt idx="44">Information Technology</cx:pt>
          <cx:pt idx="45">Information Technology</cx:pt>
          <cx:pt idx="46">Information Technology</cx:pt>
          <cx:pt idx="47">Information Technology</cx:pt>
          <cx:pt idx="48">Information Technology</cx:pt>
          <cx:pt idx="49">Information Technology</cx:pt>
          <cx:pt idx="50">Information Technology</cx:pt>
          <cx:pt idx="51">Information Technology</cx:pt>
          <cx:pt idx="52">Information Technology</cx:pt>
          <cx:pt idx="53">Information Technology</cx:pt>
          <cx:pt idx="54">Information Technology</cx:pt>
        </cx:lvl>
        <cx:lvl ptCount="55">
          <cx:pt idx="0">Year 4</cx:pt>
          <cx:pt idx="1">Year 4</cx:pt>
          <cx:pt idx="2">Year 4</cx:pt>
          <cx:pt idx="3">Year 4</cx:pt>
          <cx:pt idx="4">Year 4</cx:pt>
          <cx:pt idx="5">Year 4</cx:pt>
          <cx:pt idx="6">Year 4</cx:pt>
          <cx:pt idx="7">Year 4</cx:pt>
          <cx:pt idx="8">Year 4</cx:pt>
          <cx:pt idx="9">Year 4</cx:pt>
          <cx:pt idx="10">Year 4</cx:pt>
          <cx:pt idx="11">Year 4</cx:pt>
          <cx:pt idx="12">Year 4</cx:pt>
          <cx:pt idx="13">Year 4</cx:pt>
          <cx:pt idx="14">Year 4</cx:pt>
          <cx:pt idx="15">Year 4</cx:pt>
          <cx:pt idx="16">Year 4</cx:pt>
          <cx:pt idx="17">Year 4</cx:pt>
          <cx:pt idx="18">Year 4</cx:pt>
          <cx:pt idx="19">Year 4</cx:pt>
          <cx:pt idx="20">Year 4</cx:pt>
          <cx:pt idx="21">Year 4</cx:pt>
          <cx:pt idx="22">Year 4</cx:pt>
          <cx:pt idx="23">Year 4</cx:pt>
          <cx:pt idx="24">Year 4</cx:pt>
          <cx:pt idx="25">Year 4</cx:pt>
          <cx:pt idx="26">Year 4</cx:pt>
          <cx:pt idx="27">Year 4</cx:pt>
          <cx:pt idx="28">Year 4</cx:pt>
          <cx:pt idx="29">Year 4</cx:pt>
          <cx:pt idx="30">Year 4</cx:pt>
          <cx:pt idx="31">Year 4</cx:pt>
          <cx:pt idx="32">Year 4</cx:pt>
          <cx:pt idx="33">Year 4</cx:pt>
          <cx:pt idx="34">Year 4</cx:pt>
          <cx:pt idx="35">Year 4</cx:pt>
          <cx:pt idx="36">Year 4</cx:pt>
          <cx:pt idx="37">Year 4</cx:pt>
          <cx:pt idx="38">Year 4</cx:pt>
          <cx:pt idx="39">Year 4</cx:pt>
          <cx:pt idx="40">Year 4</cx:pt>
          <cx:pt idx="41">Year 4</cx:pt>
          <cx:pt idx="42">Year 4</cx:pt>
          <cx:pt idx="43">Year 4</cx:pt>
          <cx:pt idx="44">Year 4</cx:pt>
          <cx:pt idx="45">Year 4</cx:pt>
          <cx:pt idx="46">Year 4</cx:pt>
          <cx:pt idx="47">Year 4</cx:pt>
          <cx:pt idx="48">Year 4</cx:pt>
          <cx:pt idx="49">Year 4</cx:pt>
          <cx:pt idx="50">Year 4</cx:pt>
          <cx:pt idx="51">Year 4</cx:pt>
          <cx:pt idx="52">Year 4</cx:pt>
          <cx:pt idx="53">Year 4</cx:pt>
          <cx:pt idx="54">Year 4</cx:pt>
        </cx:lvl>
      </cx:strDim>
      <cx:numDim type="val">
        <cx:f>Statistics!$I$16:$I$70</cx:f>
        <cx:lvl ptCount="55" formatCode="0">
          <cx:pt idx="0">215639000000</cx:pt>
          <cx:pt idx="1">5854430000</cx:pt>
          <cx:pt idx="2">3421409000</cx:pt>
          <cx:pt idx="3">6439746000</cx:pt>
          <cx:pt idx="4">2504100000</cx:pt>
          <cx:pt idx="5">2197448000</cx:pt>
          <cx:pt idx="6">10825000000</cx:pt>
          <cx:pt idx="7">5568700000</cx:pt>
          <cx:pt idx="8">4664000000</cx:pt>
          <cx:pt idx="9">6667216000</cx:pt>
          <cx:pt idx="10">49247000000</cx:pt>
          <cx:pt idx="11">12416000000</cx:pt>
          <cx:pt idx="12">3418265000</cx:pt>
          <cx:pt idx="13">4396000000</cx:pt>
          <cx:pt idx="14">8979000000</cx:pt>
          <cx:pt idx="15">27638000000</cx:pt>
          <cx:pt idx="16">1995034000</cx:pt>
          <cx:pt idx="17">6595200000</cx:pt>
          <cx:pt idx="18">5254000000</cx:pt>
          <cx:pt idx="19">1557067000</cx:pt>
          <cx:pt idx="20">3578995000</cx:pt>
          <cx:pt idx="21">9390000000</cx:pt>
          <cx:pt idx="22">2898150000</cx:pt>
          <cx:pt idx="23">48238000000</cx:pt>
          <cx:pt idx="24">7467000000</cx:pt>
          <cx:pt idx="25">81741000000</cx:pt>
          <cx:pt idx="26">59387000000</cx:pt>
          <cx:pt idx="27">4694000000</cx:pt>
          <cx:pt idx="28">4857800000</cx:pt>
          <cx:pt idx="29">2984493000</cx:pt>
          <cx:pt idx="30">1423936000</cx:pt>
          <cx:pt idx="31">5885893000</cx:pt>
          <cx:pt idx="32">10776000000</cx:pt>
          <cx:pt idx="33">2173334000</cx:pt>
          <cx:pt idx="34">85320000000</cx:pt>
          <cx:pt idx="35">12399000000</cx:pt>
          <cx:pt idx="36">8830669000</cx:pt>
          <cx:pt idx="37">5546000000</cx:pt>
          <cx:pt idx="38">5010000000</cx:pt>
          <cx:pt idx="39">23554000000</cx:pt>
          <cx:pt idx="40">2052230000</cx:pt>
          <cx:pt idx="41">11160000000</cx:pt>
          <cx:pt idx="42">3289000000</cx:pt>
          <cx:pt idx="43">3600000000</cx:pt>
          <cx:pt idx="44">2530000000</cx:pt>
          <cx:pt idx="45">12238000000</cx:pt>
          <cx:pt idx="46">2779541000</cx:pt>
          <cx:pt idx="47">13000000000</cx:pt>
          <cx:pt idx="48">15082000000</cx:pt>
          <cx:pt idx="49">1059366000</cx:pt>
          <cx:pt idx="50">12994000000</cx:pt>
          <cx:pt idx="51">5483700000</cx:pt>
          <cx:pt idx="52">2213881000</cx:pt>
          <cx:pt idx="53">18045000000</cx:pt>
          <cx:pt idx="54">4968301000</cx:pt>
        </cx:lvl>
      </cx:numDim>
    </cx:data>
  </cx:chartData>
  <cx:chart>
    <cx:title pos="t" align="ctr" overlay="0">
      <cx:tx>
        <cx:txData>
          <cx:v>Revenue for Information Technology Sector in Year 4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Revenue for Information Technology Sector in Year 4</a:t>
          </a:r>
        </a:p>
      </cx:txPr>
    </cx:title>
    <cx:plotArea>
      <cx:plotAreaRegion>
        <cx:series layoutId="clusteredColumn" uniqueId="{1C410857-2766-408E-9097-68B5DD2E5939}">
          <cx:dataLabels>
            <cx:visibility seriesName="0" categoryName="0" value="1"/>
          </cx:dataLabels>
          <cx:dataId val="0"/>
          <cx:layoutPr>
            <cx:binning intervalClosed="r"/>
          </cx:layoutPr>
        </cx:series>
      </cx:plotAreaRegion>
      <cx:axis id="0">
        <cx:catScaling gapWidth="0"/>
        <cx:title>
          <cx:tx>
            <cx:txData>
              <cx:v>Total Revenue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Total Revenue</a:t>
              </a:r>
            </a:p>
          </cx:txPr>
        </cx:title>
        <cx:tickLabels/>
      </cx:axis>
      <cx:axis id="1">
        <cx:valScaling/>
        <cx:title>
          <cx:tx>
            <cx:txData>
              <cx:v>Number of Companies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Number of Companies</a:t>
              </a:r>
            </a:p>
          </cx:txPr>
        </cx:title>
        <cx:majorGridlines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Statistics!$A$16:$C$74</cx:f>
        <cx:lvl ptCount="59">
          <cx:pt idx="0">Computer Hardware</cx:pt>
          <cx:pt idx="1">Application Software</cx:pt>
          <cx:pt idx="2">Semiconductors</cx:pt>
          <cx:pt idx="3">Data Processing &amp; Outsourced Services</cx:pt>
          <cx:pt idx="4">Application Software</cx:pt>
          <cx:pt idx="5">Internet Software &amp; Services</cx:pt>
          <cx:pt idx="6">Semiconductor Equipment</cx:pt>
          <cx:pt idx="7">Electronic Components</cx:pt>
          <cx:pt idx="8">Home Entertainment Software</cx:pt>
          <cx:pt idx="9">Semiconductors</cx:pt>
          <cx:pt idx="10">Internet Software &amp; Services</cx:pt>
          <cx:pt idx="11">Networking Equipment</cx:pt>
          <cx:pt idx="12">IT Consulting &amp; Other Services</cx:pt>
          <cx:pt idx="13">IT Consulting &amp; Other Services</cx:pt>
          <cx:pt idx="14">Internet Software &amp; Services</cx:pt>
          <cx:pt idx="15">Home Entertainment Software</cx:pt>
          <cx:pt idx="16">Internet Software &amp; Services</cx:pt>
          <cx:pt idx="17">Internet Software &amp; Services</cx:pt>
          <cx:pt idx="18">Networking Equipment</cx:pt>
          <cx:pt idx="19">Internet Software &amp; Services</cx:pt>
          <cx:pt idx="20">Internet Software &amp; Services</cx:pt>
          <cx:pt idx="21">Electronic Equipment &amp; Instruments</cx:pt>
          <cx:pt idx="22">Semiconductors</cx:pt>
          <cx:pt idx="23">Electronic Components</cx:pt>
          <cx:pt idx="24">Data Processing &amp; Outsourced Services</cx:pt>
          <cx:pt idx="25">Technology Hardware, Storage &amp; Peripherals</cx:pt>
          <cx:pt idx="26">Computer Hardware</cx:pt>
          <cx:pt idx="27">Telecommunications Equipment</cx:pt>
          <cx:pt idx="28">IT Consulting &amp; Other Services</cx:pt>
          <cx:pt idx="29">Semiconductors</cx:pt>
          <cx:pt idx="30">Internet Software &amp; Services</cx:pt>
          <cx:pt idx="31">Networking Equipment</cx:pt>
          <cx:pt idx="32">Semiconductor Equipment</cx:pt>
          <cx:pt idx="33">Semiconductors</cx:pt>
          <cx:pt idx="34">Semiconductor Equipment</cx:pt>
          <cx:pt idx="35">Internet Software &amp; Services</cx:pt>
          <cx:pt idx="36">Semiconductors</cx:pt>
          <cx:pt idx="37">Systems Software</cx:pt>
          <cx:pt idx="38">Semiconductors</cx:pt>
          <cx:pt idx="39">Internet Software &amp; Services</cx:pt>
          <cx:pt idx="40">Internet Software &amp; Services</cx:pt>
          <cx:pt idx="41">Semiconductors</cx:pt>
          <cx:pt idx="42">Semiconductors</cx:pt>
          <cx:pt idx="43">Semiconductors</cx:pt>
          <cx:pt idx="44">Systems Software</cx:pt>
          <cx:pt idx="45">Computer Storage &amp; Peripherals</cx:pt>
          <cx:pt idx="46">Semiconductors</cx:pt>
          <cx:pt idx="47">Application Software</cx:pt>
          <cx:pt idx="48">Application Software</cx:pt>
          <cx:pt idx="49">Electronic Manufacturing Services</cx:pt>
          <cx:pt idx="50">Internet Software &amp; Services</cx:pt>
          <cx:pt idx="51">Semiconductors</cx:pt>
          <cx:pt idx="52">Internet Software &amp; Services</cx:pt>
          <cx:pt idx="53">Internet Software &amp; Services</cx:pt>
          <cx:pt idx="54">Computer Storage &amp; Peripherals</cx:pt>
          <cx:pt idx="55">Internet Software &amp; Services</cx:pt>
          <cx:pt idx="56">Semiconductors</cx:pt>
          <cx:pt idx="57">IT Consulting &amp; Other Services</cx:pt>
          <cx:pt idx="58">Internet Software &amp; Services</cx:pt>
        </cx:lvl>
        <cx:lvl ptCount="59">
          <cx:pt idx="0">Information Technology</cx:pt>
          <cx:pt idx="1">Information Technology</cx:pt>
          <cx:pt idx="2">Information Technology</cx:pt>
          <cx:pt idx="3">Information Technology</cx:pt>
          <cx:pt idx="4">Information Technology</cx:pt>
          <cx:pt idx="5">Information Technology</cx:pt>
          <cx:pt idx="6">Information Technology</cx:pt>
          <cx:pt idx="7">Information Technology</cx:pt>
          <cx:pt idx="8">Information Technology</cx:pt>
          <cx:pt idx="9">Information Technology</cx:pt>
          <cx:pt idx="10">Information Technology</cx:pt>
          <cx:pt idx="11">Information Technology</cx:pt>
          <cx:pt idx="12">Information Technology</cx:pt>
          <cx:pt idx="13">Information Technology</cx:pt>
          <cx:pt idx="14">Information Technology</cx:pt>
          <cx:pt idx="15">Information Technology</cx:pt>
          <cx:pt idx="16">Information Technology</cx:pt>
          <cx:pt idx="17">Information Technology</cx:pt>
          <cx:pt idx="18">Information Technology</cx:pt>
          <cx:pt idx="19">Information Technology</cx:pt>
          <cx:pt idx="20">Information Technology</cx:pt>
          <cx:pt idx="21">Information Technology</cx:pt>
          <cx:pt idx="22">Information Technology</cx:pt>
          <cx:pt idx="23">Information Technology</cx:pt>
          <cx:pt idx="24">Information Technology</cx:pt>
          <cx:pt idx="25">Information Technology</cx:pt>
          <cx:pt idx="26">Information Technology</cx:pt>
          <cx:pt idx="27">Information Technology</cx:pt>
          <cx:pt idx="28">Information Technology</cx:pt>
          <cx:pt idx="29">Information Technology</cx:pt>
          <cx:pt idx="30">Information Technology</cx:pt>
          <cx:pt idx="31">Information Technology</cx:pt>
          <cx:pt idx="32">Information Technology</cx:pt>
          <cx:pt idx="33">Information Technology</cx:pt>
          <cx:pt idx="34">Information Technology</cx:pt>
          <cx:pt idx="35">Information Technology</cx:pt>
          <cx:pt idx="36">Information Technology</cx:pt>
          <cx:pt idx="37">Information Technology</cx:pt>
          <cx:pt idx="38">Information Technology</cx:pt>
          <cx:pt idx="39">Information Technology</cx:pt>
          <cx:pt idx="40">Information Technology</cx:pt>
          <cx:pt idx="41">Information Technology</cx:pt>
          <cx:pt idx="42">Information Technology</cx:pt>
          <cx:pt idx="43">Information Technology</cx:pt>
          <cx:pt idx="44">Information Technology</cx:pt>
          <cx:pt idx="45">Information Technology</cx:pt>
          <cx:pt idx="46">Information Technology</cx:pt>
          <cx:pt idx="47">Information Technology</cx:pt>
          <cx:pt idx="48">Information Technology</cx:pt>
          <cx:pt idx="49">Information Technology</cx:pt>
          <cx:pt idx="50">Information Technology</cx:pt>
          <cx:pt idx="51">Information Technology</cx:pt>
          <cx:pt idx="52">Information Technology</cx:pt>
          <cx:pt idx="53">Information Technology</cx:pt>
          <cx:pt idx="54">Information Technology</cx:pt>
          <cx:pt idx="55">Information Technology</cx:pt>
          <cx:pt idx="56">Information Technology</cx:pt>
          <cx:pt idx="57">Information Technology</cx:pt>
          <cx:pt idx="58">Information Technology</cx:pt>
        </cx:lvl>
        <cx:lvl ptCount="59">
          <cx:pt idx="0">Year 1</cx:pt>
          <cx:pt idx="1">Year 1</cx:pt>
          <cx:pt idx="2">Year 1</cx:pt>
          <cx:pt idx="3">Year 1</cx:pt>
          <cx:pt idx="4">Year 1</cx:pt>
          <cx:pt idx="5">Year 1</cx:pt>
          <cx:pt idx="6">Year 1</cx:pt>
          <cx:pt idx="7">Year 1</cx:pt>
          <cx:pt idx="8">Year 1</cx:pt>
          <cx:pt idx="9">Year 1</cx:pt>
          <cx:pt idx="10">Year 1</cx:pt>
          <cx:pt idx="11">Year 1</cx:pt>
          <cx:pt idx="12">Year 1</cx:pt>
          <cx:pt idx="13">Year 1</cx:pt>
          <cx:pt idx="14">Year 1</cx:pt>
          <cx:pt idx="15">Year 1</cx:pt>
          <cx:pt idx="16">Year 1</cx:pt>
          <cx:pt idx="17">Year 1</cx:pt>
          <cx:pt idx="18">Year 1</cx:pt>
          <cx:pt idx="19">Year 1</cx:pt>
          <cx:pt idx="20">Year 1</cx:pt>
          <cx:pt idx="21">Year 1</cx:pt>
          <cx:pt idx="22">Year 1</cx:pt>
          <cx:pt idx="23">Year 1</cx:pt>
          <cx:pt idx="24">Year 1</cx:pt>
          <cx:pt idx="25">Year 1</cx:pt>
          <cx:pt idx="26">Year 1</cx:pt>
          <cx:pt idx="27">Year 1</cx:pt>
          <cx:pt idx="28">Year 1</cx:pt>
          <cx:pt idx="29">Year 1</cx:pt>
          <cx:pt idx="30">Year 1</cx:pt>
          <cx:pt idx="31">Year 1</cx:pt>
          <cx:pt idx="32">Year 1</cx:pt>
          <cx:pt idx="33">Year 1</cx:pt>
          <cx:pt idx="34">Year 1</cx:pt>
          <cx:pt idx="35">Year 1</cx:pt>
          <cx:pt idx="36">Year 1</cx:pt>
          <cx:pt idx="37">Year 1</cx:pt>
          <cx:pt idx="38">Year 1</cx:pt>
          <cx:pt idx="39">Year 1</cx:pt>
          <cx:pt idx="40">Year 1</cx:pt>
          <cx:pt idx="41">Year 1</cx:pt>
          <cx:pt idx="42">Year 1</cx:pt>
          <cx:pt idx="43">Year 1</cx:pt>
          <cx:pt idx="44">Year 1</cx:pt>
          <cx:pt idx="45">Year 1</cx:pt>
          <cx:pt idx="46">Year 1</cx:pt>
          <cx:pt idx="47">Year 1</cx:pt>
          <cx:pt idx="48">Year 1</cx:pt>
          <cx:pt idx="49">Year 1</cx:pt>
          <cx:pt idx="50">Year 1</cx:pt>
          <cx:pt idx="51">Year 1</cx:pt>
          <cx:pt idx="52">Year 1</cx:pt>
          <cx:pt idx="53">Year 1</cx:pt>
          <cx:pt idx="54">Year 1</cx:pt>
          <cx:pt idx="55">Year 1</cx:pt>
          <cx:pt idx="56">Year 1</cx:pt>
          <cx:pt idx="57">Year 1</cx:pt>
          <cx:pt idx="58">Year 1</cx:pt>
        </cx:lvl>
      </cx:strDim>
      <cx:numDim type="val">
        <cx:f>Statistics!$D$16:$D$74</cx:f>
        <cx:lvl ptCount="59" formatCode="0">
          <cx:pt idx="0">170910000000</cx:pt>
          <cx:pt idx="1">4055240000</cx:pt>
          <cx:pt idx="2">2633689000</cx:pt>
          <cx:pt idx="3">3641390000</cx:pt>
          <cx:pt idx="4">2312200000</cx:pt>
          <cx:pt idx="5">1373947000</cx:pt>
          <cx:pt idx="6">7509000000</cx:pt>
          <cx:pt idx="7">4292100000</cx:pt>
          <cx:pt idx="8">4856000000</cx:pt>
          <cx:pt idx="9">6824000000</cx:pt>
          <cx:pt idx="10">3050195000</cx:pt>
          <cx:pt idx="11">48607000000</cx:pt>
          <cx:pt idx="12">4069746000</cx:pt>
          <cx:pt idx="13">7346472000</cx:pt>
          <cx:pt idx="14">2918434000</cx:pt>
          <cx:pt idx="15">3797000000</cx:pt>
          <cx:pt idx="16">8257000000</cx:pt>
          <cx:pt idx="17">7872000000</cx:pt>
          <cx:pt idx="18">1481314000</cx:pt>
          <cx:pt idx="19">5795800000</cx:pt>
          <cx:pt idx="20">4436000000</cx:pt>
          <cx:pt idx="21">1405358000</cx:pt>
          <cx:pt idx="22">3368545000</cx:pt>
          <cx:pt idx="23">7819000000</cx:pt>
          <cx:pt idx="24">2375923000</cx:pt>
          <cx:pt idx="25">55123000000</cx:pt>
          <cx:pt idx="26">112298000000</cx:pt>
          <cx:pt idx="27">5112000000</cx:pt>
          <cx:pt idx="28">102874000000</cx:pt>
          <cx:pt idx="29">52708000000</cx:pt>
          <cx:pt idx="30">3946000000</cx:pt>
          <cx:pt idx="31">4365400000</cx:pt>
          <cx:pt idx="32">2842781000</cx:pt>
          <cx:pt idx="33">1282236000</cx:pt>
          <cx:pt idx="34">3598916000</cx:pt>
          <cx:pt idx="35">8312000000</cx:pt>
          <cx:pt idx="36">1581623000</cx:pt>
          <cx:pt idx="37">77849000000</cx:pt>
          <cx:pt idx="38">9073000000</cx:pt>
          <cx:pt idx="39">4374562000</cx:pt>
          <cx:pt idx="40">6332400000</cx:pt>
          <cx:pt idx="41">4280159000</cx:pt>
          <cx:pt idx="42">24866000000</cx:pt>
          <cx:pt idx="43">1148231000</cx:pt>
          <cx:pt idx="44">1328817000</cx:pt>
          <cx:pt idx="45">14351000000</cx:pt>
          <cx:pt idx="46">1792000000</cx:pt>
          <cx:pt idx="47">6906000000</cx:pt>
          <cx:pt idx="48">2665000000</cx:pt>
          <cx:pt idx="49">11390000000</cx:pt>
          <cx:pt idx="50">1793557000</cx:pt>
          <cx:pt idx="51">12825000000</cx:pt>
          <cx:pt idx="52">11778000000</cx:pt>
          <cx:pt idx="53">873592000</cx:pt>
          <cx:pt idx="54">15351000000</cx:pt>
          <cx:pt idx="55">5664800000</cx:pt>
          <cx:pt idx="56">2168652000</cx:pt>
          <cx:pt idx="57">20421000000</cx:pt>
          <cx:pt idx="58">4986566000</cx:pt>
        </cx:lvl>
      </cx:numDim>
    </cx:data>
  </cx:chartData>
  <cx:chart>
    <cx:title pos="t" align="ctr" overlay="0">
      <cx:tx>
        <cx:txData>
          <cx:v>Revenue for Information Technology Sector in Year 1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Revenue for Information Technology Sector in Year 1</a:t>
          </a:r>
        </a:p>
      </cx:txPr>
    </cx:title>
    <cx:plotArea>
      <cx:plotAreaRegion>
        <cx:series layoutId="clusteredColumn" uniqueId="{ECDD93F1-21B7-4986-8265-F2420783BA88}">
          <cx:dataLabels>
            <cx:visibility seriesName="0" categoryName="0" value="1"/>
          </cx:dataLabels>
          <cx:dataId val="0"/>
          <cx:layoutPr>
            <cx:binning intervalClosed="r"/>
          </cx:layoutPr>
        </cx:series>
      </cx:plotAreaRegion>
      <cx:axis id="0">
        <cx:catScaling gapWidth="0"/>
        <cx:title>
          <cx:tx>
            <cx:rich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/>
                </a:pPr>
                <a:r>
                  <a:rPr lang="en-US" sz="900" b="0" i="0" u="none" strike="noStrike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Calibri" panose="020F0502020204030204"/>
                  </a:rPr>
                  <a:t>Total Revenue</a:t>
                </a:r>
              </a:p>
              <a:p>
                <a:pPr algn="ctr" rtl="0">
                  <a:defRPr/>
                </a:pPr>
                <a:endPara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endParaRPr>
              </a:p>
            </cx:rich>
          </cx:tx>
        </cx:title>
        <cx:tickLabels/>
      </cx:axis>
      <cx:axis id="1">
        <cx:valScaling/>
        <cx:title>
          <cx:tx>
            <cx:txData>
              <cx:v>Number of Companies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Number of Companies</a:t>
              </a:r>
            </a:p>
          </cx:txPr>
        </cx:title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microsoft.com/office/2014/relationships/chartEx" Target="../charts/chartEx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5158200" y="939985"/>
            <a:ext cx="3761421" cy="420351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The total revenue in Unformation Technology sector increased from year 1 to year 4.</a:t>
            </a:r>
          </a:p>
          <a:p>
            <a:pPr marL="285750" indent="-285750">
              <a:spcAft>
                <a:spcPts val="1600"/>
              </a:spcAft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Mean revenue increased from 15.5 bilion in year 1 to 16 bilion in year 4.</a:t>
            </a:r>
          </a:p>
          <a:p>
            <a:pPr marL="285750" indent="-285750">
              <a:spcAft>
                <a:spcPts val="1600"/>
              </a:spcAft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In both years data is highly right skewed. That means that in both cases median is smaller than mean.</a:t>
            </a:r>
          </a:p>
          <a:p>
            <a:pPr marL="285750" indent="-285750">
              <a:spcAft>
                <a:spcPts val="1600"/>
              </a:spcAft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Range between minimal and maximal reported revenue increased from year 1 to year 4, and standard deviation increased as well. That mean that there is more variance in total revenue in year 4 then in year 1. 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Does Revenue Defere for Information Technology Sector Between Year 1 and Year 4?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BDC66EAC-85A2-40ED-8AD3-ECAC6E6E820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258914598"/>
                  </p:ext>
                </p:extLst>
              </p:nvPr>
            </p:nvGraphicFramePr>
            <p:xfrm>
              <a:off x="1435396" y="3109026"/>
              <a:ext cx="3591300" cy="213282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BDC66EAC-85A2-40ED-8AD3-ECAC6E6E820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35396" y="3109026"/>
                <a:ext cx="3591300" cy="21328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8" name="Chart 7">
                <a:extLst>
                  <a:ext uri="{FF2B5EF4-FFF2-40B4-BE49-F238E27FC236}">
                    <a16:creationId xmlns:a16="http://schemas.microsoft.com/office/drawing/2014/main" id="{255CEB18-1D6E-4BB4-B53D-7A630BF89DA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912345545"/>
                  </p:ext>
                </p:extLst>
              </p:nvPr>
            </p:nvGraphicFramePr>
            <p:xfrm>
              <a:off x="224379" y="939985"/>
              <a:ext cx="3486384" cy="233931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8" name="Chart 7">
                <a:extLst>
                  <a:ext uri="{FF2B5EF4-FFF2-40B4-BE49-F238E27FC236}">
                    <a16:creationId xmlns:a16="http://schemas.microsoft.com/office/drawing/2014/main" id="{255CEB18-1D6E-4BB4-B53D-7A630BF89DA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4379" y="939985"/>
                <a:ext cx="3486384" cy="2339319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133</Words>
  <Application>Microsoft Office PowerPoint</Application>
  <PresentationFormat>On-screen Show (16:9)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Open Sans</vt:lpstr>
      <vt:lpstr>Calibri</vt:lpstr>
      <vt:lpstr>Arial</vt:lpstr>
      <vt:lpstr>Simple Light</vt:lpstr>
      <vt:lpstr>  Does Revenue Defere for Information Technology Sector Between Year 1 and Year 4?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Boka</dc:creator>
  <cp:lastModifiedBy>Goran Mandic</cp:lastModifiedBy>
  <cp:revision>6</cp:revision>
  <dcterms:modified xsi:type="dcterms:W3CDTF">2021-05-25T23:18:49Z</dcterms:modified>
</cp:coreProperties>
</file>