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FCD"/>
    <a:srgbClr val="C8EAD3"/>
    <a:srgbClr val="A4F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2774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2715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931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795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mk-M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104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427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2886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868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075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539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9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17C695-727B-41CE-AEBE-994DA19F64D0}" type="datetimeFigureOut">
              <a:rPr lang="mk-MK" smtClean="0"/>
              <a:t>15.9.2024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mk-M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2FD2F28-018B-4A6F-928C-011615343C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631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sz="8800" dirty="0" smtClean="0"/>
              <a:t>–</a:t>
            </a:r>
            <a:r>
              <a:rPr lang="en-US" dirty="0" smtClean="0"/>
              <a:t>sketching</a:t>
            </a:r>
            <a:br>
              <a:rPr lang="en-US" dirty="0" smtClean="0"/>
            </a:br>
            <a:r>
              <a:rPr lang="mk-MK" sz="2800" dirty="0" smtClean="0">
                <a:latin typeface="Trebuchet MS" panose="020B0603020202020204" pitchFamily="34" charset="0"/>
              </a:rPr>
              <a:t>Фото-скицирање</a:t>
            </a:r>
            <a:endParaRPr lang="mk-MK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Дигитално процесирање на слика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6829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03198" y="279946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Trebuchet MS" panose="020B0603020202020204" pitchFamily="34" charset="0"/>
              </a:rPr>
              <a:t>Благодарам на вниманието</a:t>
            </a:r>
            <a:br>
              <a:rPr lang="mk-MK" dirty="0">
                <a:latin typeface="Trebuchet MS" panose="020B0603020202020204" pitchFamily="34" charset="0"/>
              </a:rPr>
            </a:br>
            <a:endParaRPr lang="mk-MK" dirty="0"/>
          </a:p>
        </p:txBody>
      </p:sp>
      <p:sp>
        <p:nvSpPr>
          <p:cNvPr id="11" name="TextBox 10"/>
          <p:cNvSpPr txBox="1"/>
          <p:nvPr/>
        </p:nvSpPr>
        <p:spPr>
          <a:xfrm>
            <a:off x="3734020" y="3604141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>
                <a:latin typeface="Trebuchet MS" panose="020B0603020202020204" pitchFamily="34" charset="0"/>
              </a:rPr>
              <a:t>Изработено од: Бојана Боцевска, 221227</a:t>
            </a:r>
            <a:endParaRPr lang="mk-MK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 smtClean="0"/>
              <a:t>Вовед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1057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Не-фотореалистичното рендерирање (NPR) </a:t>
            </a:r>
            <a:endParaRPr lang="ru-RU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Област 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од компјутерската графика </a:t>
            </a:r>
            <a:r>
              <a:rPr lang="ru-RU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фокусира</a:t>
            </a:r>
            <a:r>
              <a:rPr lang="mk-MK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на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на создавање стилизирани дигитални слики.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Користи 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алгоритми кои имитираат традиционални уметнички алатки, како четки и моливи.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Скица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Брзо 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изведен цртеж со слободна рака, кој обично не е наменет како завршена работа.</a:t>
            </a:r>
            <a:endParaRPr lang="ru-RU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Фокусот на </a:t>
            </a: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проектот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Анализа на градиентите на дадена слика.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Генерирање 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скици </a:t>
            </a:r>
            <a:r>
              <a:rPr lang="ru-RU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според генерираните мапи.</a:t>
            </a:r>
            <a:endParaRPr lang="mk-MK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mk-MK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128016" lvl="1" indent="0">
              <a:buNone/>
            </a:pPr>
            <a:endParaRPr lang="ru-RU" dirty="0" smtClean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45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dirty="0"/>
              <a:t>Stroke-Based Rendering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53446" cy="4468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Симулира процесот на цртање со поставување на линии на слика врз основа на нејзината основна структура.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Позицијата на линиите се пресметува од интензитетот на боите или градиентот на сликата</a:t>
            </a:r>
            <a:r>
              <a:rPr lang="en-US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mk-MK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Компоненти</a:t>
            </a:r>
            <a:r>
              <a:rPr lang="en-US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mk-MK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Позиционирање на линии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Атрибути на исцртаните линии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Оптимизација на линиските потези</a:t>
            </a:r>
            <a:endParaRPr lang="mk-MK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326" y="3254247"/>
            <a:ext cx="7381874" cy="22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Coherent Line drawing</a:t>
            </a:r>
            <a:r>
              <a:rPr lang="mk-MK" b="1" dirty="0"/>
              <a:t/>
            </a:r>
            <a:br>
              <a:rPr lang="mk-MK" b="1" dirty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529462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Напредна не-фотореалистична техника на рендерирање дизајнирана да произведува континуирани, мазни и визуелно привлечни линиски цртежи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Линиите да се движат по контурите на објектите на сликата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Компоненти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Тек на тангента на рабовите (ETF)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Цртање на линии според ETF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Стилизирање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Намалување на шумот</a:t>
            </a:r>
            <a:endParaRPr lang="mk-MK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90" y="2084832"/>
            <a:ext cx="6284519" cy="16673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r="21525"/>
          <a:stretch/>
        </p:blipFill>
        <p:spPr>
          <a:xfrm>
            <a:off x="5274870" y="4297680"/>
            <a:ext cx="6563239" cy="23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7053072" cy="1737360"/>
          </a:xfrm>
        </p:spPr>
        <p:txBody>
          <a:bodyPr/>
          <a:lstStyle/>
          <a:p>
            <a:r>
              <a:rPr lang="mk-MK" b="1" dirty="0" smtClean="0"/>
              <a:t>Edge </a:t>
            </a:r>
            <a:r>
              <a:rPr lang="mk-MK" b="1" dirty="0"/>
              <a:t>Tangent </a:t>
            </a:r>
            <a:r>
              <a:rPr lang="mk-MK" b="1" dirty="0" smtClean="0"/>
              <a:t>Flow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525" y="2029874"/>
            <a:ext cx="5678424" cy="5184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Метод за усогласување на линиските потезите со природните контури на сликата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Пресметува векторско поле над сликата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Секој вектор се усогласува со тангентата на локалниот раб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ETF се гради во три чекори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mk-MK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sz="18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Првична пресметка на градиент</a:t>
            </a:r>
            <a:endParaRPr lang="en-US" sz="18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sz="18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Измазнување на полето на проток</a:t>
            </a:r>
            <a:endParaRPr lang="en-US" sz="18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sz="18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Поставување на линии</a:t>
            </a:r>
            <a:endParaRPr lang="mk-MK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29874"/>
            <a:ext cx="4700397" cy="49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99541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mk-MK" b="1" dirty="0"/>
              <a:t>Примена на </a:t>
            </a:r>
            <a:r>
              <a:rPr lang="en-US" b="1" dirty="0"/>
              <a:t>CLD</a:t>
            </a:r>
            <a:r>
              <a:rPr lang="mk-MK" b="1" dirty="0"/>
              <a:t/>
            </a:r>
            <a:br>
              <a:rPr lang="mk-MK" b="1" dirty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962150"/>
            <a:ext cx="97200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Широко користено во различни области на уметност и дизајн, особено онаму каде што се посакуваат јасност и едноставност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Значајни примени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Илустрирање на стрипови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Технички и архитектонски цртежи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Cel shading и анимација</a:t>
            </a:r>
            <a:r>
              <a:rPr lang="mk-MK" dirty="0" smtClean="0"/>
              <a:t/>
            </a:r>
            <a:br>
              <a:rPr lang="mk-MK" dirty="0" smtClean="0"/>
            </a:br>
            <a:endParaRPr lang="en-US" dirty="0" smtClean="0"/>
          </a:p>
        </p:txBody>
      </p:sp>
      <p:pic>
        <p:nvPicPr>
          <p:cNvPr id="6" name="Picture 5" descr="Let's talk about non-photorealistic rendering (NPR) in games | ResetEr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01" y="4214241"/>
            <a:ext cx="4457446" cy="236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19" y="2888418"/>
            <a:ext cx="4338032" cy="21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Имплементација</a:t>
            </a:r>
            <a:br>
              <a:rPr lang="mk-MK" b="1" dirty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Алгоритмот е базиран на поденоставна верзија од SBR 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Користени се библиотеките cv2, numpy</a:t>
            </a:r>
            <a:r>
              <a:rPr lang="ru-RU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mathplotlub</a:t>
            </a:r>
            <a:r>
              <a:rPr lang="ru-RU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како и пакетите </a:t>
            </a:r>
            <a:r>
              <a:rPr lang="en-US" sz="20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skimage</a:t>
            </a:r>
            <a:r>
              <a:rPr lang="en-US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 </a:t>
            </a:r>
            <a:r>
              <a:rPr lang="en-US" sz="20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Преглед на кодот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Вчитување на слика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Измазнување на сликата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Филтрирање на медиана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Гаусонов метод</a:t>
            </a:r>
            <a:endParaRPr lang="mk-MK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43" y="3352800"/>
            <a:ext cx="3324558" cy="23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072" y="3818330"/>
            <a:ext cx="3463064" cy="24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Имплементација</a:t>
            </a:r>
            <a:br>
              <a:rPr lang="mk-MK" b="1" dirty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Пресметка на градиентот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Преден градиент: едноставен метод кој ја споредува разликата меѓу соседни пиксели.</a:t>
            </a:r>
            <a:endParaRPr lang="mk-MK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Собел метод: понапреден метод кој поефикасно го пресметува градиентот користејќи конволуција со sobel кернели. 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Насоки на преплетување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Се користи јадро со хоризонтална линија</a:t>
            </a:r>
            <a:r>
              <a:rPr lang="en-US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mk-MK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кое се ротира во повеќе насоки за да се доловат рабовите од различни агли</a:t>
            </a:r>
            <a:endParaRPr lang="en-US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mk-MK" sz="20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Готова мапа на потези</a:t>
            </a:r>
            <a:endParaRPr lang="en-US" sz="20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 marL="128016" lvl="1" indent="0">
              <a:buNone/>
            </a:pPr>
            <a:endParaRPr lang="mk-MK" sz="16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0356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Приказ на скици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695611"/>
            <a:ext cx="6499991" cy="2447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4143375"/>
            <a:ext cx="7496176" cy="25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353</TotalTime>
  <Words>361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Light</vt:lpstr>
      <vt:lpstr>Cambria</vt:lpstr>
      <vt:lpstr>Rockwell</vt:lpstr>
      <vt:lpstr>Rockwell Condensed</vt:lpstr>
      <vt:lpstr>Trebuchet MS</vt:lpstr>
      <vt:lpstr>Wingdings</vt:lpstr>
      <vt:lpstr>Wood Type</vt:lpstr>
      <vt:lpstr>Photo–sketching Фото-скицирање</vt:lpstr>
      <vt:lpstr>Вовед</vt:lpstr>
      <vt:lpstr>Stroke-Based Rendering </vt:lpstr>
      <vt:lpstr>Coherent Line drawing </vt:lpstr>
      <vt:lpstr>Edge Tangent Flow</vt:lpstr>
      <vt:lpstr>Примена на CLD </vt:lpstr>
      <vt:lpstr>Имплементација </vt:lpstr>
      <vt:lpstr>Имплементација </vt:lpstr>
      <vt:lpstr>Приказ на скици</vt:lpstr>
      <vt:lpstr>Благодарам на вниманието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2024-09-15T09:49:23Z</dcterms:created>
  <dcterms:modified xsi:type="dcterms:W3CDTF">2024-09-15T15:43:03Z</dcterms:modified>
</cp:coreProperties>
</file>