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0"/>
  </p:notesMasterIdLst>
  <p:sldIdLst>
    <p:sldId id="278" r:id="rId2"/>
    <p:sldId id="276" r:id="rId3"/>
    <p:sldId id="277" r:id="rId4"/>
    <p:sldId id="271" r:id="rId5"/>
    <p:sldId id="267" r:id="rId6"/>
    <p:sldId id="258" r:id="rId7"/>
    <p:sldId id="259" r:id="rId8"/>
    <p:sldId id="273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85551C-EFEE-47CA-B803-431447FB6EF5}">
          <p14:sldIdLst>
            <p14:sldId id="278"/>
            <p14:sldId id="276"/>
            <p14:sldId id="277"/>
            <p14:sldId id="271"/>
            <p14:sldId id="267"/>
            <p14:sldId id="258"/>
            <p14:sldId id="259"/>
            <p14:sldId id="273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Untitled Section" id="{0616BF65-C094-4F6F-990D-F148521E828A}">
          <p14:sldIdLst>
            <p14:sldId id="266"/>
            <p14:sldId id="268"/>
            <p14:sldId id="269"/>
            <p14:sldId id="275"/>
          </p14:sldIdLst>
        </p14:section>
        <p14:section name="Untitled Section" id="{5D46FD1E-B46B-40BE-A883-0D3668CADA2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76" autoAdjust="0"/>
  </p:normalViewPr>
  <p:slideViewPr>
    <p:cSldViewPr>
      <p:cViewPr varScale="1">
        <p:scale>
          <a:sx n="107" d="100"/>
          <a:sy n="107" d="100"/>
        </p:scale>
        <p:origin x="1498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Sheet1!$A$2:$A$10</c:f>
              <c:strCache>
                <c:ptCount val="9"/>
                <c:pt idx="0">
                  <c:v>Bunar sa hidroforom</c:v>
                </c:pt>
                <c:pt idx="1">
                  <c:v>Sanitarna teh.zgrada</c:v>
                </c:pt>
                <c:pt idx="2">
                  <c:v>Kotlarnica</c:v>
                </c:pt>
                <c:pt idx="3">
                  <c:v>Trafo stanica</c:v>
                </c:pt>
                <c:pt idx="4">
                  <c:v>Mazutara</c:v>
                </c:pt>
                <c:pt idx="5">
                  <c:v>Dehidrator</c:v>
                </c:pt>
                <c:pt idx="6">
                  <c:v>Trenč silos</c:v>
                </c:pt>
                <c:pt idx="7">
                  <c:v>Mešaona st.hrane</c:v>
                </c:pt>
                <c:pt idx="8">
                  <c:v>Kolska vaga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25</c:v>
                </c:pt>
                <c:pt idx="1">
                  <c:v>160</c:v>
                </c:pt>
                <c:pt idx="2">
                  <c:v>28</c:v>
                </c:pt>
                <c:pt idx="3">
                  <c:v>0</c:v>
                </c:pt>
                <c:pt idx="4">
                  <c:v>22</c:v>
                </c:pt>
                <c:pt idx="5">
                  <c:v>2162</c:v>
                </c:pt>
                <c:pt idx="6">
                  <c:v>1862</c:v>
                </c:pt>
                <c:pt idx="7">
                  <c:v>585</c:v>
                </c:pt>
                <c:pt idx="8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02732256"/>
        <c:axId val="1702732800"/>
      </c:barChart>
      <c:catAx>
        <c:axId val="17027322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02732800"/>
        <c:crosses val="autoZero"/>
        <c:auto val="1"/>
        <c:lblAlgn val="ctr"/>
        <c:lblOffset val="100"/>
        <c:noMultiLvlLbl val="0"/>
      </c:catAx>
      <c:valAx>
        <c:axId val="1702732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27322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sr-Latn-R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914EB-C23A-4900-BEFC-A5CCF38D6D0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9DA42-A990-44B1-8946-D5B1626EC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09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15048"/>
            <a:ext cx="8077200" cy="2514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b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b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b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b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b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sr-Latn-CS" sz="3200" b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sr-Latn-CS" sz="3200" b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sr-Latn-CS" sz="3200" b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sr-Latn-CS" sz="3200" b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endParaRPr lang="en-US" sz="3200" b="1" dirty="0">
              <a:solidFill>
                <a:schemeClr val="accent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400800" cy="1306286"/>
          </a:xfrm>
        </p:spPr>
        <p:txBody>
          <a:bodyPr/>
          <a:lstStyle/>
          <a:p>
            <a:pPr algn="ctr"/>
            <a:r>
              <a:rPr lang="sr-Latn-CS" sz="7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PONUDA</a:t>
            </a:r>
            <a:endParaRPr lang="en-US" sz="7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2743200"/>
            <a:ext cx="8077200" cy="2514600"/>
          </a:xfrm>
          <a:prstGeom prst="rect">
            <a:avLst/>
          </a:prstGeom>
        </p:spPr>
        <p:txBody>
          <a:bodyPr vert="horz" lIns="0" tIns="45720" rIns="0" bIns="45720" rtlCol="0" anchor="b" anchorCtr="0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3200" b="1" dirty="0" smtClean="0">
              <a:solidFill>
                <a:schemeClr val="accent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endParaRPr lang="en-US" sz="3200" b="1" dirty="0">
              <a:solidFill>
                <a:schemeClr val="accent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endParaRPr lang="en-US" sz="3200" b="1" dirty="0" smtClean="0">
              <a:solidFill>
                <a:schemeClr val="accent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sr-Latn-CS" sz="3200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sr-Latn-CS" sz="3200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sr-Latn-CS" sz="3200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sr-Latn-CS" sz="3200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endParaRPr lang="en-US" sz="3200" b="1" dirty="0">
              <a:solidFill>
                <a:schemeClr val="accent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7002" y="508629"/>
            <a:ext cx="417195" cy="20300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r-Latn-R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5400000">
            <a:off x="4267200" y="531418"/>
            <a:ext cx="914400" cy="914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r-Latn-RS"/>
          </a:p>
        </p:txBody>
      </p:sp>
      <p:sp>
        <p:nvSpPr>
          <p:cNvPr id="7" name="Isosceles Triangle 6"/>
          <p:cNvSpPr/>
          <p:nvPr/>
        </p:nvSpPr>
        <p:spPr>
          <a:xfrm rot="16200000">
            <a:off x="4313872" y="1094346"/>
            <a:ext cx="2009775" cy="8839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r-Latn-RS"/>
          </a:p>
        </p:txBody>
      </p:sp>
      <p:sp>
        <p:nvSpPr>
          <p:cNvPr id="8" name="Right Triangle 7"/>
          <p:cNvSpPr/>
          <p:nvPr/>
        </p:nvSpPr>
        <p:spPr>
          <a:xfrm rot="8103234">
            <a:off x="3880542" y="2090520"/>
            <a:ext cx="910590" cy="90424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r-Latn-RS"/>
          </a:p>
        </p:txBody>
      </p:sp>
      <p:sp>
        <p:nvSpPr>
          <p:cNvPr id="10" name="Rectangle 9"/>
          <p:cNvSpPr/>
          <p:nvPr/>
        </p:nvSpPr>
        <p:spPr>
          <a:xfrm>
            <a:off x="800100" y="2597499"/>
            <a:ext cx="7543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sr-Latn-CS" sz="4000" b="1" dirty="0" smtClean="0">
              <a:solidFill>
                <a:schemeClr val="accent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sr-Latn-CS" sz="4000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AGENCIJA </a:t>
            </a:r>
            <a:r>
              <a:rPr lang="sr-Latn-CS" sz="4000" b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ZA NEKRETNINE „</a:t>
            </a:r>
            <a:r>
              <a:rPr lang="sr-Latn-CS" sz="4000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KRA</a:t>
            </a:r>
            <a:r>
              <a:rPr lang="sr-Latn-RS" sz="4000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Č</a:t>
            </a:r>
            <a:r>
              <a:rPr lang="sr-Latn-CS" sz="4000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</a:t>
            </a:r>
            <a:r>
              <a:rPr lang="sr-Latn-CS" sz="4000" b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“</a:t>
            </a:r>
            <a:r>
              <a:rPr lang="en-US" sz="4000" b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4000" b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sr-Latn-CS" sz="4000" b="1" i="1" dirty="0">
                <a:solidFill>
                  <a:srgbClr val="FF0000"/>
                </a:solidFill>
                <a:latin typeface="Bell MT" pitchFamily="18" charset="0"/>
                <a:cs typeface="Angsana New" pitchFamily="18" charset="-34"/>
              </a:rPr>
              <a:t/>
            </a:r>
            <a:br>
              <a:rPr lang="sr-Latn-CS" sz="4000" b="1" i="1" dirty="0">
                <a:solidFill>
                  <a:srgbClr val="FF0000"/>
                </a:solidFill>
                <a:latin typeface="Bell MT" pitchFamily="18" charset="0"/>
                <a:cs typeface="Angsana New" pitchFamily="18" charset="-34"/>
              </a:rPr>
            </a:br>
            <a:endParaRPr lang="sr-Latn-RS" sz="4000" dirty="0"/>
          </a:p>
        </p:txBody>
      </p:sp>
    </p:spTree>
    <p:extLst>
      <p:ext uri="{BB962C8B-B14F-4D97-AF65-F5344CB8AC3E}">
        <p14:creationId xmlns:p14="http://schemas.microsoft.com/office/powerpoint/2010/main" val="37168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61" y="1066800"/>
            <a:ext cx="7696199" cy="5330825"/>
          </a:xfrm>
        </p:spPr>
      </p:pic>
      <p:sp>
        <p:nvSpPr>
          <p:cNvPr id="5" name="TextBox 4"/>
          <p:cNvSpPr txBox="1"/>
          <p:nvPr/>
        </p:nvSpPr>
        <p:spPr>
          <a:xfrm>
            <a:off x="990600" y="596756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CS" sz="2400" b="1" dirty="0" smtClean="0">
                <a:solidFill>
                  <a:srgbClr val="92D050"/>
                </a:solidFill>
              </a:rPr>
              <a:t>PUT DO PARCELE, SA GLAVNOG PUTA</a:t>
            </a:r>
            <a:endParaRPr lang="en-US" sz="2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5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CS" sz="2800" b="1" dirty="0" smtClean="0">
                <a:solidFill>
                  <a:srgbClr val="92D050"/>
                </a:solidFill>
                <a:latin typeface="+mn-lt"/>
                <a:ea typeface="+mn-ea"/>
                <a:cs typeface="+mn-cs"/>
              </a:rPr>
              <a:t>Zgrade </a:t>
            </a:r>
            <a:r>
              <a:rPr lang="sr-Latn-CS" sz="2800" b="1" dirty="0">
                <a:solidFill>
                  <a:srgbClr val="92D050"/>
                </a:solidFill>
                <a:latin typeface="+mn-lt"/>
                <a:ea typeface="+mn-ea"/>
                <a:cs typeface="+mn-cs"/>
              </a:rPr>
              <a:t>broj </a:t>
            </a:r>
            <a:r>
              <a:rPr lang="sr-Latn-CS" sz="2800" b="1" dirty="0" smtClean="0">
                <a:solidFill>
                  <a:srgbClr val="92D050"/>
                </a:solidFill>
                <a:latin typeface="+mn-lt"/>
                <a:ea typeface="+mn-ea"/>
                <a:cs typeface="+mn-cs"/>
              </a:rPr>
              <a:t>1 i 2 </a:t>
            </a:r>
            <a:endParaRPr lang="en-US" sz="2800" b="1" dirty="0">
              <a:solidFill>
                <a:srgbClr val="92D05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05" y="1676400"/>
            <a:ext cx="7340390" cy="4724400"/>
          </a:xfrm>
        </p:spPr>
      </p:pic>
      <p:sp>
        <p:nvSpPr>
          <p:cNvPr id="4" name="Down Arrow 3"/>
          <p:cNvSpPr/>
          <p:nvPr/>
        </p:nvSpPr>
        <p:spPr>
          <a:xfrm>
            <a:off x="1562100" y="3565071"/>
            <a:ext cx="381000" cy="1567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2889015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CS" sz="1600" b="1" cap="all" dirty="0">
                <a:solidFill>
                  <a:srgbClr val="92D050"/>
                </a:solidFill>
              </a:rPr>
              <a:t>Zgrada br.1</a:t>
            </a:r>
          </a:p>
          <a:p>
            <a:pPr algn="ctr"/>
            <a:r>
              <a:rPr lang="sr-Latn-CS" sz="1600" b="1" cap="all" dirty="0">
                <a:solidFill>
                  <a:srgbClr val="92D050"/>
                </a:solidFill>
              </a:rPr>
              <a:t>BUNAR</a:t>
            </a:r>
            <a:endParaRPr lang="en-US" sz="1600" b="1" cap="all" dirty="0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92492" y="3223418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CS" sz="1600" b="1" cap="all" dirty="0">
                <a:solidFill>
                  <a:srgbClr val="92D050"/>
                </a:solidFill>
              </a:rPr>
              <a:t>Zgrada </a:t>
            </a:r>
            <a:r>
              <a:rPr lang="sr-Latn-CS" sz="1600" b="1" cap="all" dirty="0" smtClean="0">
                <a:solidFill>
                  <a:srgbClr val="92D050"/>
                </a:solidFill>
              </a:rPr>
              <a:t>br.2</a:t>
            </a:r>
            <a:r>
              <a:rPr lang="sr-Latn-CS" sz="1600" b="1" dirty="0">
                <a:solidFill>
                  <a:srgbClr val="92D050"/>
                </a:solidFill>
              </a:rPr>
              <a:t> Sanitarna tehnička zgrada</a:t>
            </a:r>
            <a:endParaRPr lang="sr-Latn-CS" sz="1600" b="1" cap="all" dirty="0">
              <a:solidFill>
                <a:srgbClr val="92D05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5143500" y="3100175"/>
            <a:ext cx="381000" cy="1567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6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rgbClr val="92D050"/>
                </a:solidFill>
                <a:latin typeface="+mn-lt"/>
                <a:ea typeface="+mn-ea"/>
                <a:cs typeface="+mn-cs"/>
              </a:rPr>
              <a:t>Zgrada</a:t>
            </a:r>
            <a:r>
              <a:rPr lang="en-US" sz="2800" b="1" dirty="0">
                <a:solidFill>
                  <a:srgbClr val="92D050"/>
                </a:solidFill>
                <a:latin typeface="+mn-lt"/>
                <a:ea typeface="+mn-ea"/>
                <a:cs typeface="+mn-cs"/>
              </a:rPr>
              <a:t> 2</a:t>
            </a:r>
            <a:r>
              <a:rPr lang="sr-Latn-CS" sz="2800" b="1" dirty="0">
                <a:solidFill>
                  <a:srgbClr val="92D050"/>
                </a:solidFill>
                <a:latin typeface="+mn-lt"/>
                <a:ea typeface="+mn-ea"/>
                <a:cs typeface="+mn-cs"/>
              </a:rPr>
              <a:t>-Sanitarna tehnička zgrada</a:t>
            </a:r>
            <a:r>
              <a:rPr lang="en-US" sz="2800" b="1" dirty="0">
                <a:solidFill>
                  <a:srgbClr val="92D050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2800" b="1" dirty="0">
                <a:solidFill>
                  <a:srgbClr val="92D050"/>
                </a:solidFill>
                <a:latin typeface="+mn-lt"/>
                <a:ea typeface="+mn-ea"/>
                <a:cs typeface="+mn-cs"/>
              </a:rPr>
            </a:br>
            <a:endParaRPr lang="en-US" sz="2800" b="1" dirty="0">
              <a:solidFill>
                <a:srgbClr val="92D05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7391400" cy="4419600"/>
          </a:xfrm>
        </p:spPr>
      </p:pic>
    </p:spTree>
    <p:extLst>
      <p:ext uri="{BB962C8B-B14F-4D97-AF65-F5344CB8AC3E}">
        <p14:creationId xmlns:p14="http://schemas.microsoft.com/office/powerpoint/2010/main" val="84764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CS" sz="2800" b="1" dirty="0" smtClean="0">
                <a:solidFill>
                  <a:srgbClr val="92D050"/>
                </a:solidFill>
                <a:latin typeface="+mn-lt"/>
                <a:ea typeface="+mn-ea"/>
                <a:cs typeface="+mn-cs"/>
              </a:rPr>
              <a:t>Zgrade broj 5 i 9</a:t>
            </a:r>
            <a:endParaRPr lang="en-US" sz="2800" b="1" dirty="0">
              <a:solidFill>
                <a:srgbClr val="92D05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6477000" cy="4267200"/>
          </a:xfrm>
        </p:spPr>
      </p:pic>
      <p:sp>
        <p:nvSpPr>
          <p:cNvPr id="3" name="Down Arrow 2"/>
          <p:cNvSpPr/>
          <p:nvPr/>
        </p:nvSpPr>
        <p:spPr>
          <a:xfrm>
            <a:off x="2422071" y="2609850"/>
            <a:ext cx="228600" cy="144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38300" y="1915446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CS" sz="1600" b="1" cap="all" dirty="0">
                <a:solidFill>
                  <a:srgbClr val="92D050"/>
                </a:solidFill>
              </a:rPr>
              <a:t>Zgrada br.5</a:t>
            </a:r>
          </a:p>
          <a:p>
            <a:pPr algn="ctr"/>
            <a:r>
              <a:rPr lang="sr-Latn-CS" sz="1600" b="1" cap="all" dirty="0">
                <a:solidFill>
                  <a:srgbClr val="92D050"/>
                </a:solidFill>
              </a:rPr>
              <a:t>MAZUTARA</a:t>
            </a:r>
            <a:endParaRPr lang="en-US" sz="1600" b="1" cap="all" dirty="0">
              <a:solidFill>
                <a:srgbClr val="92D05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479471" y="1752600"/>
            <a:ext cx="381000" cy="2305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69971" y="2069285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CS" sz="1600" b="1" cap="all" dirty="0">
                <a:solidFill>
                  <a:srgbClr val="92D050"/>
                </a:solidFill>
              </a:rPr>
              <a:t>Zgrada </a:t>
            </a:r>
            <a:r>
              <a:rPr lang="sr-Latn-CS" sz="1600" b="1" cap="all" dirty="0" smtClean="0">
                <a:solidFill>
                  <a:srgbClr val="92D050"/>
                </a:solidFill>
              </a:rPr>
              <a:t>br.9</a:t>
            </a:r>
            <a:endParaRPr lang="sr-Latn-CS" sz="1600" b="1" cap="all" dirty="0">
              <a:solidFill>
                <a:srgbClr val="92D050"/>
              </a:solidFill>
            </a:endParaRPr>
          </a:p>
          <a:p>
            <a:pPr algn="ctr"/>
            <a:r>
              <a:rPr lang="sr-Latn-CS" sz="1600" b="1" cap="all" dirty="0" smtClean="0">
                <a:solidFill>
                  <a:srgbClr val="92D050"/>
                </a:solidFill>
              </a:rPr>
              <a:t>Kolska zgrada</a:t>
            </a:r>
            <a:endParaRPr lang="en-US" sz="1600" b="1" cap="al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919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sr-Latn-CS" sz="2800" b="1" dirty="0">
                <a:solidFill>
                  <a:srgbClr val="92D050"/>
                </a:solidFill>
                <a:latin typeface="+mn-lt"/>
                <a:ea typeface="+mn-ea"/>
                <a:cs typeface="+mn-cs"/>
              </a:rPr>
              <a:t>Zgrada </a:t>
            </a:r>
            <a:r>
              <a:rPr lang="sr-Latn-CS" sz="2800" b="1" dirty="0" smtClean="0">
                <a:solidFill>
                  <a:srgbClr val="92D050"/>
                </a:solidFill>
                <a:latin typeface="+mn-lt"/>
                <a:ea typeface="+mn-ea"/>
                <a:cs typeface="+mn-cs"/>
              </a:rPr>
              <a:t>6 - </a:t>
            </a:r>
            <a:r>
              <a:rPr lang="sr-Latn-CS" sz="2800" b="1" dirty="0">
                <a:solidFill>
                  <a:srgbClr val="92D050"/>
                </a:solidFill>
                <a:latin typeface="+mn-lt"/>
                <a:ea typeface="+mn-ea"/>
                <a:cs typeface="+mn-cs"/>
              </a:rPr>
              <a:t>Dehidrator</a:t>
            </a:r>
            <a:endParaRPr lang="en-US" sz="2800" b="1" dirty="0">
              <a:solidFill>
                <a:srgbClr val="92D05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43000"/>
            <a:ext cx="6498166" cy="4873625"/>
          </a:xfrm>
        </p:spPr>
      </p:pic>
    </p:spTree>
    <p:extLst>
      <p:ext uri="{BB962C8B-B14F-4D97-AF65-F5344CB8AC3E}">
        <p14:creationId xmlns:p14="http://schemas.microsoft.com/office/powerpoint/2010/main" val="40074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rgbClr val="92D050"/>
                </a:solidFill>
                <a:latin typeface="+mn-lt"/>
                <a:ea typeface="+mn-ea"/>
                <a:cs typeface="+mn-cs"/>
              </a:rPr>
              <a:t>dehidrator</a:t>
            </a:r>
            <a:endParaRPr lang="en-US" sz="2800" b="1" dirty="0">
              <a:solidFill>
                <a:srgbClr val="92D05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19200"/>
            <a:ext cx="7696200" cy="4267200"/>
          </a:xfrm>
        </p:spPr>
      </p:pic>
    </p:spTree>
    <p:extLst>
      <p:ext uri="{BB962C8B-B14F-4D97-AF65-F5344CB8AC3E}">
        <p14:creationId xmlns:p14="http://schemas.microsoft.com/office/powerpoint/2010/main" val="4417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CS" sz="2800" b="1" dirty="0">
                <a:solidFill>
                  <a:srgbClr val="92D050"/>
                </a:solidFill>
                <a:latin typeface="+mn-lt"/>
                <a:ea typeface="+mn-ea"/>
                <a:cs typeface="+mn-cs"/>
              </a:rPr>
              <a:t>Zgrada broj 8- Mešiona stočne hrane</a:t>
            </a:r>
            <a:endParaRPr lang="en-US" sz="2800" b="1" dirty="0">
              <a:solidFill>
                <a:srgbClr val="92D05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71600"/>
            <a:ext cx="5943600" cy="4267200"/>
          </a:xfrm>
        </p:spPr>
      </p:pic>
    </p:spTree>
    <p:extLst>
      <p:ext uri="{BB962C8B-B14F-4D97-AF65-F5344CB8AC3E}">
        <p14:creationId xmlns:p14="http://schemas.microsoft.com/office/powerpoint/2010/main" val="110583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CS" sz="2400" i="1" dirty="0" smtClean="0">
                <a:latin typeface="Algerian" pitchFamily="82" charset="0"/>
              </a:rPr>
              <a:t>  </a:t>
            </a:r>
            <a:r>
              <a:rPr lang="sr-Latn-CS" sz="2800" b="1" dirty="0">
                <a:solidFill>
                  <a:srgbClr val="92D050"/>
                </a:solidFill>
                <a:latin typeface="+mn-lt"/>
                <a:ea typeface="+mn-ea"/>
                <a:cs typeface="+mn-cs"/>
              </a:rPr>
              <a:t>Dehidrator       </a:t>
            </a:r>
            <a:r>
              <a:rPr lang="sr-Latn-CS" sz="2800" b="1" dirty="0" smtClean="0">
                <a:solidFill>
                  <a:srgbClr val="92D050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sr-Latn-CS" sz="2800" b="1" dirty="0">
                <a:solidFill>
                  <a:srgbClr val="92D050"/>
                </a:solidFill>
                <a:latin typeface="+mn-lt"/>
                <a:ea typeface="+mn-ea"/>
                <a:cs typeface="+mn-cs"/>
              </a:rPr>
              <a:t>Mešiona stočne </a:t>
            </a:r>
            <a:r>
              <a:rPr lang="sr-Latn-CS" sz="2800" b="1" dirty="0" smtClean="0">
                <a:solidFill>
                  <a:srgbClr val="92D050"/>
                </a:solidFill>
                <a:latin typeface="+mn-lt"/>
                <a:ea typeface="+mn-ea"/>
                <a:cs typeface="+mn-cs"/>
              </a:rPr>
              <a:t>  </a:t>
            </a:r>
            <a:br>
              <a:rPr lang="sr-Latn-CS" sz="2800" b="1" dirty="0" smtClean="0">
                <a:solidFill>
                  <a:srgbClr val="92D050"/>
                </a:solidFill>
                <a:latin typeface="+mn-lt"/>
                <a:ea typeface="+mn-ea"/>
                <a:cs typeface="+mn-cs"/>
              </a:rPr>
            </a:br>
            <a:r>
              <a:rPr lang="sr-Latn-CS" sz="2800" b="1" dirty="0" smtClean="0">
                <a:solidFill>
                  <a:srgbClr val="92D050"/>
                </a:solidFill>
                <a:latin typeface="+mn-lt"/>
                <a:ea typeface="+mn-ea"/>
                <a:cs typeface="+mn-cs"/>
              </a:rPr>
              <a:t>                                                  hrane</a:t>
            </a:r>
            <a:endParaRPr lang="en-US" sz="2800" b="1" dirty="0">
              <a:solidFill>
                <a:srgbClr val="92D05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621971"/>
            <a:ext cx="6490815" cy="4873625"/>
          </a:xfrm>
        </p:spPr>
      </p:pic>
      <p:sp>
        <p:nvSpPr>
          <p:cNvPr id="6" name="Curved Right Arrow 5"/>
          <p:cNvSpPr/>
          <p:nvPr/>
        </p:nvSpPr>
        <p:spPr>
          <a:xfrm>
            <a:off x="381000" y="1621971"/>
            <a:ext cx="990600" cy="3505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Left Arrow 6"/>
          <p:cNvSpPr/>
          <p:nvPr/>
        </p:nvSpPr>
        <p:spPr>
          <a:xfrm>
            <a:off x="7239000" y="1665514"/>
            <a:ext cx="914400" cy="3200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77085"/>
            <a:ext cx="8077200" cy="2362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lgerian" pitchFamily="82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Algerian" pitchFamily="82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KONTAKT</a:t>
            </a:r>
            <a:r>
              <a:rPr lang="sr-Latn-RS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sr-Latn-RS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sr-Latn-CS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AGENCIJA </a:t>
            </a:r>
            <a:r>
              <a:rPr lang="sr-Latn-CS" b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ZA NEKRETNINE „KRAČUN</a:t>
            </a:r>
            <a:r>
              <a:rPr lang="sr-Latn-CS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“</a:t>
            </a:r>
            <a:r>
              <a:rPr lang="sr-Latn-CS" b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sr-Latn-CS" b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2700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Vladimir </a:t>
            </a:r>
            <a:r>
              <a:rPr lang="en-US" sz="2700" b="1" dirty="0" err="1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kra</a:t>
            </a:r>
            <a:r>
              <a:rPr lang="sr-Latn-RS" sz="2700" b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čun</a:t>
            </a:r>
            <a:br>
              <a:rPr lang="sr-Latn-RS" sz="2700" b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sr-Latn-RS" sz="2700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069 3294199</a:t>
            </a:r>
            <a:br>
              <a:rPr lang="sr-Latn-RS" sz="2700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sr-Latn-CS" sz="2700" b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Svetozara Markovića 12, Kovin</a:t>
            </a:r>
            <a:r>
              <a:rPr lang="en-US" b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endParaRPr lang="en-US" b="1" dirty="0">
              <a:solidFill>
                <a:schemeClr val="accent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5410200"/>
            <a:ext cx="6400800" cy="130628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1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610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sr-Latn-RS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sr-Latn-RS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PODACI O NEKRETNINAMA</a:t>
            </a:r>
            <a:br>
              <a:rPr lang="sr-Latn-RS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sr-Latn-RS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ZEMJIŠTE I OBJEKTI</a:t>
            </a:r>
            <a:endParaRPr lang="en-US" sz="4800" b="1" dirty="0">
              <a:solidFill>
                <a:schemeClr val="accent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077200" cy="388620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KAT. </a:t>
            </a:r>
            <a:r>
              <a:rPr lang="sr-Latn-CS" sz="3000" b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PARCELA </a:t>
            </a:r>
            <a:r>
              <a:rPr lang="sr-Latn-CS" sz="3000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5547/7 </a:t>
            </a:r>
            <a:r>
              <a:rPr lang="sr-Latn-CS" sz="3000" b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KO KOVIN</a:t>
            </a:r>
          </a:p>
          <a:p>
            <a:r>
              <a:rPr lang="sr-Latn-CS" sz="3000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POTES: CRNE NJIVE</a:t>
            </a:r>
          </a:p>
          <a:p>
            <a:r>
              <a:rPr lang="sr-Latn-CS" sz="3000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VRSTA ZEMLJIŠTA: POLJOPRIVREDNO ZEMLJIŠTE</a:t>
            </a:r>
          </a:p>
          <a:p>
            <a:r>
              <a:rPr lang="sr-Latn-CS" sz="3000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POVRŠINA: 11h 30a 94m2</a:t>
            </a:r>
          </a:p>
          <a:p>
            <a:r>
              <a:rPr lang="sr-Latn-CS" sz="3000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CENA: 500.000</a:t>
            </a:r>
            <a:r>
              <a:rPr lang="sr-Latn-CS" sz="3000" b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€</a:t>
            </a:r>
          </a:p>
          <a:p>
            <a:pPr marL="68580" indent="0">
              <a:buNone/>
            </a:pPr>
            <a:endParaRPr lang="sr-Latn-CS" sz="3000" b="1" dirty="0" smtClean="0">
              <a:solidFill>
                <a:schemeClr val="accent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sr-Latn-CS" sz="3000" b="1" dirty="0" smtClean="0">
              <a:solidFill>
                <a:schemeClr val="accent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68580" indent="0">
              <a:buNone/>
            </a:pPr>
            <a:endParaRPr lang="sr-Latn-CS" sz="3000" b="1" dirty="0">
              <a:solidFill>
                <a:schemeClr val="accent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68580" indent="0">
              <a:buNone/>
            </a:pP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79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610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sr-Latn-RS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sr-Latn-RS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PODACI O ZEMLJIŠTU I OBJEKTIMA </a:t>
            </a:r>
            <a:endParaRPr lang="en-US" sz="4800" b="1" dirty="0">
              <a:solidFill>
                <a:schemeClr val="accent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077200" cy="3886200"/>
          </a:xfrm>
        </p:spPr>
        <p:txBody>
          <a:bodyPr>
            <a:normAutofit fontScale="55000" lnSpcReduction="20000"/>
          </a:bodyPr>
          <a:lstStyle/>
          <a:p>
            <a:r>
              <a:rPr lang="sr-Latn-CS" sz="2800" dirty="0" smtClean="0">
                <a:solidFill>
                  <a:schemeClr val="accent1"/>
                </a:solidFill>
              </a:rPr>
              <a:t>Ukupna </a:t>
            </a:r>
            <a:r>
              <a:rPr lang="sr-Latn-CS" sz="2800" dirty="0">
                <a:solidFill>
                  <a:schemeClr val="accent1"/>
                </a:solidFill>
              </a:rPr>
              <a:t>površina objekata </a:t>
            </a:r>
            <a:r>
              <a:rPr lang="sr-Latn-CS" sz="2800" dirty="0" smtClean="0">
                <a:solidFill>
                  <a:schemeClr val="accent1"/>
                </a:solidFill>
              </a:rPr>
              <a:t>na kat. </a:t>
            </a:r>
            <a:r>
              <a:rPr lang="sr-Latn-CS" sz="2800" dirty="0">
                <a:solidFill>
                  <a:schemeClr val="accent1"/>
                </a:solidFill>
              </a:rPr>
              <a:t>p</a:t>
            </a:r>
            <a:r>
              <a:rPr lang="sr-Latn-CS" sz="2800" dirty="0" smtClean="0">
                <a:solidFill>
                  <a:schemeClr val="accent1"/>
                </a:solidFill>
              </a:rPr>
              <a:t>arceli 5547/7 KO Kovin je 4.880m2</a:t>
            </a:r>
            <a:endParaRPr lang="sr-Latn-CS" sz="3000" b="1" dirty="0">
              <a:solidFill>
                <a:schemeClr val="accent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sr-Latn-RS" sz="3200" i="1" dirty="0">
                <a:solidFill>
                  <a:srgbClr val="FFC000"/>
                </a:solidFill>
              </a:rPr>
              <a:t>br. zgrade 1, Pomoćna zgrada </a:t>
            </a:r>
            <a:r>
              <a:rPr lang="sr-Latn-RS" sz="3200" i="1" dirty="0">
                <a:solidFill>
                  <a:srgbClr val="FF0000"/>
                </a:solidFill>
              </a:rPr>
              <a:t>–bunar sa hidroforom, površine 25m</a:t>
            </a:r>
            <a:r>
              <a:rPr lang="sr-Latn-RS" sz="3200" i="1" baseline="30000" dirty="0">
                <a:solidFill>
                  <a:srgbClr val="FF0000"/>
                </a:solidFill>
              </a:rPr>
              <a:t>2</a:t>
            </a:r>
            <a:endParaRPr lang="en-US" sz="3200" i="1" dirty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sr-Latn-RS" sz="3200" i="1" dirty="0">
                <a:solidFill>
                  <a:srgbClr val="FFC000"/>
                </a:solidFill>
              </a:rPr>
              <a:t>br. zgrade 2, Pomoćna zgrada </a:t>
            </a:r>
            <a:r>
              <a:rPr lang="sr-Latn-RS" sz="3200" i="1" dirty="0">
                <a:solidFill>
                  <a:srgbClr val="FF0000"/>
                </a:solidFill>
              </a:rPr>
              <a:t>–sanitarna tehnička zgrada, površine 160m</a:t>
            </a:r>
            <a:r>
              <a:rPr lang="sr-Latn-RS" sz="3200" i="1" baseline="30000" dirty="0">
                <a:solidFill>
                  <a:srgbClr val="FF0000"/>
                </a:solidFill>
              </a:rPr>
              <a:t>2</a:t>
            </a:r>
            <a:endParaRPr lang="en-US" sz="3200" i="1" dirty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sr-Latn-RS" sz="3200" i="1" dirty="0">
                <a:solidFill>
                  <a:srgbClr val="FFC000"/>
                </a:solidFill>
              </a:rPr>
              <a:t>br. zgrade 3, Pomoćna zgrada </a:t>
            </a:r>
            <a:r>
              <a:rPr lang="sr-Latn-RS" sz="3200" i="1" dirty="0">
                <a:solidFill>
                  <a:srgbClr val="FF0000"/>
                </a:solidFill>
              </a:rPr>
              <a:t>–kotlarnica, površine 28m</a:t>
            </a:r>
            <a:r>
              <a:rPr lang="sr-Latn-RS" sz="3200" i="1" baseline="30000" dirty="0">
                <a:solidFill>
                  <a:srgbClr val="FF0000"/>
                </a:solidFill>
              </a:rPr>
              <a:t>2</a:t>
            </a:r>
            <a:endParaRPr lang="en-US" sz="3200" i="1" dirty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sr-Latn-RS" sz="3200" i="1" dirty="0">
                <a:solidFill>
                  <a:srgbClr val="FFC000"/>
                </a:solidFill>
              </a:rPr>
              <a:t>br. zgrade 4, Pomoćna zgrada </a:t>
            </a:r>
            <a:r>
              <a:rPr lang="sr-Latn-RS" sz="3200" i="1" dirty="0">
                <a:solidFill>
                  <a:srgbClr val="FF0000"/>
                </a:solidFill>
              </a:rPr>
              <a:t>–trafo stanica, površine 25m</a:t>
            </a:r>
            <a:r>
              <a:rPr lang="sr-Latn-RS" sz="3200" i="1" baseline="30000" dirty="0">
                <a:solidFill>
                  <a:srgbClr val="FF0000"/>
                </a:solidFill>
              </a:rPr>
              <a:t>2  </a:t>
            </a:r>
            <a:r>
              <a:rPr lang="sr-Latn-RS" sz="3200" i="1" dirty="0">
                <a:solidFill>
                  <a:srgbClr val="FF0000"/>
                </a:solidFill>
              </a:rPr>
              <a:t>850kw</a:t>
            </a:r>
            <a:endParaRPr lang="en-US" sz="3200" i="1" dirty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sr-Latn-RS" sz="3200" i="1" dirty="0">
                <a:solidFill>
                  <a:srgbClr val="FFC000"/>
                </a:solidFill>
              </a:rPr>
              <a:t>br. zgrade 5, Pomoćna zgrada </a:t>
            </a:r>
            <a:r>
              <a:rPr lang="sr-Latn-RS" sz="3200" i="1" dirty="0">
                <a:solidFill>
                  <a:srgbClr val="FF0000"/>
                </a:solidFill>
              </a:rPr>
              <a:t>–mazutara, površine 22m</a:t>
            </a:r>
            <a:r>
              <a:rPr lang="sr-Latn-RS" sz="3200" i="1" baseline="30000" dirty="0">
                <a:solidFill>
                  <a:srgbClr val="FF0000"/>
                </a:solidFill>
              </a:rPr>
              <a:t>2</a:t>
            </a:r>
            <a:endParaRPr lang="en-US" sz="3200" i="1" dirty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sr-Latn-RS" sz="3200" i="1" dirty="0">
                <a:solidFill>
                  <a:srgbClr val="FFC000"/>
                </a:solidFill>
              </a:rPr>
              <a:t>br. zgrade 6, Pomoćna zgrada</a:t>
            </a:r>
            <a:r>
              <a:rPr lang="sr-Latn-RS" sz="3200" i="1" dirty="0">
                <a:solidFill>
                  <a:schemeClr val="accent2"/>
                </a:solidFill>
              </a:rPr>
              <a:t> </a:t>
            </a:r>
            <a:r>
              <a:rPr lang="sr-Latn-RS" sz="3200" i="1" dirty="0">
                <a:solidFill>
                  <a:srgbClr val="FF0000"/>
                </a:solidFill>
              </a:rPr>
              <a:t>–dehidrator, površine 2162m</a:t>
            </a:r>
            <a:r>
              <a:rPr lang="sr-Latn-RS" sz="3200" i="1" baseline="30000" dirty="0">
                <a:solidFill>
                  <a:srgbClr val="FF0000"/>
                </a:solidFill>
              </a:rPr>
              <a:t>2</a:t>
            </a:r>
            <a:endParaRPr lang="en-US" sz="3200" i="1" dirty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sr-Latn-RS" sz="3200" i="1" dirty="0">
                <a:solidFill>
                  <a:srgbClr val="FFC000"/>
                </a:solidFill>
              </a:rPr>
              <a:t>br. zgrade 7, Pomoćna zgrada </a:t>
            </a:r>
            <a:r>
              <a:rPr lang="sr-Latn-RS" sz="3200" i="1" dirty="0">
                <a:solidFill>
                  <a:srgbClr val="FF0000"/>
                </a:solidFill>
              </a:rPr>
              <a:t>–trenč silos, površine 1862m</a:t>
            </a:r>
            <a:r>
              <a:rPr lang="sr-Latn-RS" sz="3200" i="1" baseline="30000" dirty="0">
                <a:solidFill>
                  <a:srgbClr val="FF0000"/>
                </a:solidFill>
              </a:rPr>
              <a:t>2</a:t>
            </a:r>
            <a:endParaRPr lang="en-US" sz="3200" i="1" dirty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sr-Latn-RS" sz="3200" i="1" dirty="0">
                <a:solidFill>
                  <a:srgbClr val="FFC000"/>
                </a:solidFill>
              </a:rPr>
              <a:t>br. zgrade 8, Pomoćna zgrada</a:t>
            </a:r>
            <a:r>
              <a:rPr lang="sr-Latn-RS" sz="3200" i="1" dirty="0">
                <a:solidFill>
                  <a:schemeClr val="accent2"/>
                </a:solidFill>
              </a:rPr>
              <a:t> </a:t>
            </a:r>
            <a:r>
              <a:rPr lang="sr-Latn-RS" sz="3200" i="1" dirty="0">
                <a:solidFill>
                  <a:srgbClr val="FF0000"/>
                </a:solidFill>
              </a:rPr>
              <a:t>–mešaona stočne hrane, površine 585m</a:t>
            </a:r>
            <a:r>
              <a:rPr lang="sr-Latn-RS" sz="3200" i="1" baseline="30000" dirty="0">
                <a:solidFill>
                  <a:srgbClr val="FF0000"/>
                </a:solidFill>
              </a:rPr>
              <a:t>2</a:t>
            </a:r>
            <a:endParaRPr lang="en-US" sz="3200" i="1" dirty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sr-Latn-RS" sz="3200" i="1" dirty="0">
                <a:solidFill>
                  <a:srgbClr val="FFC000"/>
                </a:solidFill>
              </a:rPr>
              <a:t>br. zgrade 9, Pomoćna zgrada</a:t>
            </a:r>
            <a:r>
              <a:rPr lang="sr-Latn-RS" sz="3200" i="1" dirty="0">
                <a:solidFill>
                  <a:srgbClr val="FF0000"/>
                </a:solidFill>
              </a:rPr>
              <a:t> –kolska vaga, površine 25m</a:t>
            </a:r>
            <a:r>
              <a:rPr lang="sr-Latn-RS" sz="3200" i="1" baseline="30000" dirty="0">
                <a:solidFill>
                  <a:srgbClr val="FF0000"/>
                </a:solidFill>
              </a:rPr>
              <a:t>2 </a:t>
            </a:r>
            <a:endParaRPr lang="en-US" sz="3200" i="1" dirty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sr-Latn-RS" sz="3200" i="1" dirty="0">
                <a:solidFill>
                  <a:srgbClr val="FFC000"/>
                </a:solidFill>
              </a:rPr>
              <a:t>njiva 2.klase</a:t>
            </a:r>
            <a:r>
              <a:rPr lang="sr-Latn-RS" sz="3200" i="1" dirty="0">
                <a:solidFill>
                  <a:srgbClr val="FF0000"/>
                </a:solidFill>
              </a:rPr>
              <a:t>, površine 10h 82a </a:t>
            </a:r>
            <a:r>
              <a:rPr lang="sr-Latn-RS" sz="3200" i="1" dirty="0" smtClean="0">
                <a:solidFill>
                  <a:srgbClr val="FF0000"/>
                </a:solidFill>
              </a:rPr>
              <a:t>14m</a:t>
            </a:r>
            <a:r>
              <a:rPr lang="sr-Latn-RS" sz="3200" i="1" baseline="30000" dirty="0">
                <a:solidFill>
                  <a:srgbClr val="FF0000"/>
                </a:solidFill>
              </a:rPr>
              <a:t>2</a:t>
            </a:r>
            <a:r>
              <a:rPr lang="sr-Latn-RS" sz="3200" i="1" dirty="0" smtClean="0">
                <a:solidFill>
                  <a:srgbClr val="FF0000"/>
                </a:solidFill>
              </a:rPr>
              <a:t> od čega je 9ha obradivo</a:t>
            </a:r>
            <a:endParaRPr lang="en-US" sz="3200" i="1" dirty="0">
              <a:solidFill>
                <a:srgbClr val="FF0000"/>
              </a:solidFill>
            </a:endParaRPr>
          </a:p>
          <a:p>
            <a:pPr marL="68580" indent="0">
              <a:buNone/>
            </a:pP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91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44" y="953184"/>
            <a:ext cx="6498166" cy="4873625"/>
          </a:xfrm>
        </p:spPr>
      </p:pic>
      <p:sp>
        <p:nvSpPr>
          <p:cNvPr id="5" name="Down Arrow 4"/>
          <p:cNvSpPr/>
          <p:nvPr/>
        </p:nvSpPr>
        <p:spPr>
          <a:xfrm>
            <a:off x="2743200" y="762000"/>
            <a:ext cx="228600" cy="144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57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b="1" dirty="0" err="1" smtClean="0">
                <a:ln/>
                <a:solidFill>
                  <a:schemeClr val="accent3"/>
                </a:solidFill>
              </a:rPr>
              <a:t>Zgrada</a:t>
            </a:r>
            <a:r>
              <a:rPr lang="en-US" b="1" dirty="0" smtClean="0">
                <a:ln/>
                <a:solidFill>
                  <a:schemeClr val="accent3"/>
                </a:solidFill>
              </a:rPr>
              <a:t> br.8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724399" y="641866"/>
            <a:ext cx="268683" cy="2329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05300" y="2725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b="1" dirty="0" err="1" smtClean="0">
                <a:ln/>
                <a:solidFill>
                  <a:schemeClr val="accent3"/>
                </a:solidFill>
              </a:rPr>
              <a:t>Zgrada</a:t>
            </a:r>
            <a:r>
              <a:rPr lang="en-US" b="1" dirty="0" smtClean="0">
                <a:ln/>
                <a:solidFill>
                  <a:schemeClr val="accent3"/>
                </a:solidFill>
              </a:rPr>
              <a:t> br.6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 rot="15545573">
            <a:off x="1590635" y="3475704"/>
            <a:ext cx="304800" cy="213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56860" y="3965478"/>
            <a:ext cx="164806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b="1" dirty="0" err="1" smtClean="0">
                <a:ln/>
                <a:solidFill>
                  <a:schemeClr val="accent3"/>
                </a:solidFill>
              </a:rPr>
              <a:t>Zgrada</a:t>
            </a:r>
            <a:r>
              <a:rPr lang="en-US" b="1" dirty="0" smtClean="0">
                <a:ln/>
                <a:solidFill>
                  <a:schemeClr val="accent3"/>
                </a:solidFill>
              </a:rPr>
              <a:t> br.7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1849419">
            <a:off x="6691837" y="486410"/>
            <a:ext cx="191445" cy="2895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27472" y="2725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b="1" dirty="0" err="1" smtClean="0">
                <a:ln/>
                <a:solidFill>
                  <a:schemeClr val="accent3"/>
                </a:solidFill>
              </a:rPr>
              <a:t>Zgrada</a:t>
            </a:r>
            <a:r>
              <a:rPr lang="en-US" b="1" dirty="0" smtClean="0">
                <a:ln/>
                <a:solidFill>
                  <a:schemeClr val="accent3"/>
                </a:solidFill>
              </a:rPr>
              <a:t> br.4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3784659" flipH="1">
            <a:off x="7376602" y="1827579"/>
            <a:ext cx="87817" cy="2097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459386" y="1908173"/>
            <a:ext cx="1748633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b="1" dirty="0" err="1" smtClean="0">
                <a:ln/>
                <a:solidFill>
                  <a:schemeClr val="accent3"/>
                </a:solidFill>
              </a:rPr>
              <a:t>Zgrada</a:t>
            </a:r>
            <a:r>
              <a:rPr lang="en-US" b="1" dirty="0" smtClean="0">
                <a:ln/>
                <a:solidFill>
                  <a:schemeClr val="accent3"/>
                </a:solidFill>
              </a:rPr>
              <a:t> br.9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 rot="13839176">
            <a:off x="3579343" y="3252000"/>
            <a:ext cx="161539" cy="3456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99579" y="60637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Zgrada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br.3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Down Arrow 16"/>
          <p:cNvSpPr/>
          <p:nvPr/>
        </p:nvSpPr>
        <p:spPr>
          <a:xfrm rot="12300767">
            <a:off x="4871135" y="4830834"/>
            <a:ext cx="243897" cy="1433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923442" y="6094512"/>
            <a:ext cx="182965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Zgrada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br.1</a:t>
            </a:r>
          </a:p>
          <a:p>
            <a:endParaRPr lang="en-US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 rot="9895436">
            <a:off x="6767063" y="4344453"/>
            <a:ext cx="241296" cy="18832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65787" y="6226627"/>
            <a:ext cx="144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Zgrada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br.2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4" name="Down Arrow 23"/>
          <p:cNvSpPr/>
          <p:nvPr/>
        </p:nvSpPr>
        <p:spPr>
          <a:xfrm rot="6070195">
            <a:off x="7431082" y="2819308"/>
            <a:ext cx="154989" cy="1821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rot="166513">
            <a:off x="7134546" y="4002058"/>
            <a:ext cx="171778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sr-Latn-CS" b="1" dirty="0" smtClean="0">
                <a:ln/>
                <a:solidFill>
                  <a:schemeClr val="accent3"/>
                </a:solidFill>
              </a:rPr>
              <a:t>Zgrada br.5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27" name="Flowchart: Connector 26"/>
          <p:cNvSpPr/>
          <p:nvPr/>
        </p:nvSpPr>
        <p:spPr>
          <a:xfrm>
            <a:off x="3962400" y="3581400"/>
            <a:ext cx="342900" cy="148772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743034" y="4793218"/>
            <a:ext cx="314366" cy="15978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867401" y="2438400"/>
            <a:ext cx="381000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/>
          </a:bodyPr>
          <a:lstStyle/>
          <a:p>
            <a:pPr algn="ctr"/>
            <a:r>
              <a:rPr lang="sr-Latn-CS" sz="2800" b="1" dirty="0" smtClean="0">
                <a:solidFill>
                  <a:schemeClr val="accent1"/>
                </a:solidFill>
              </a:rPr>
              <a:t>Grafički prikaz površine objekata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281427"/>
              </p:ext>
            </p:extLst>
          </p:nvPr>
        </p:nvGraphicFramePr>
        <p:xfrm>
          <a:off x="533400" y="1219200"/>
          <a:ext cx="7467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76400" y="61722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CS" sz="2400" dirty="0" smtClean="0">
                <a:solidFill>
                  <a:schemeClr val="bg1"/>
                </a:solidFill>
              </a:rPr>
              <a:t>+njiva 10h 82a 14m2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8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CS" sz="3200" b="1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pozicija </a:t>
            </a:r>
            <a:r>
              <a:rPr lang="sr-Latn-CS" sz="3200" b="1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objekata</a:t>
            </a:r>
            <a:endParaRPr lang="en-US" sz="3200" b="1" dirty="0">
              <a:solidFill>
                <a:schemeClr val="accent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3000"/>
            <a:ext cx="7772400" cy="4864826"/>
          </a:xfrm>
        </p:spPr>
      </p:pic>
      <p:sp>
        <p:nvSpPr>
          <p:cNvPr id="6" name="Rectangle 5"/>
          <p:cNvSpPr/>
          <p:nvPr/>
        </p:nvSpPr>
        <p:spPr>
          <a:xfrm>
            <a:off x="3267265" y="4724400"/>
            <a:ext cx="14125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r-Latn-RS" sz="800" dirty="0" smtClean="0">
                <a:solidFill>
                  <a:srgbClr val="FF0000"/>
                </a:solidFill>
              </a:rPr>
              <a:t>SADA KAT. PARC. 5547/7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 rot="11397759">
            <a:off x="2921993" y="4748165"/>
            <a:ext cx="381000" cy="12192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5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CS" sz="2800" b="1" dirty="0">
                <a:solidFill>
                  <a:schemeClr val="accent1"/>
                </a:solidFill>
              </a:rPr>
              <a:t>Pregledna mapa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66800"/>
            <a:ext cx="7086600" cy="4896536"/>
          </a:xfrm>
        </p:spPr>
      </p:pic>
    </p:spTree>
    <p:extLst>
      <p:ext uri="{BB962C8B-B14F-4D97-AF65-F5344CB8AC3E}">
        <p14:creationId xmlns:p14="http://schemas.microsoft.com/office/powerpoint/2010/main" val="320813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15987"/>
            <a:ext cx="7086600" cy="5332413"/>
          </a:xfrm>
        </p:spPr>
      </p:pic>
      <p:cxnSp>
        <p:nvCxnSpPr>
          <p:cNvPr id="7" name="Straight Connector 6"/>
          <p:cNvCxnSpPr/>
          <p:nvPr/>
        </p:nvCxnSpPr>
        <p:spPr>
          <a:xfrm>
            <a:off x="1600200" y="1790700"/>
            <a:ext cx="1066800" cy="8763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667000" y="2209800"/>
            <a:ext cx="1066800" cy="4572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33800" y="2209800"/>
            <a:ext cx="2209800" cy="16764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43000" y="1790700"/>
            <a:ext cx="457200" cy="2286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43000" y="2019300"/>
            <a:ext cx="3733800" cy="33147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876800" y="3962400"/>
            <a:ext cx="990600" cy="13716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38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772400" cy="4343400"/>
          </a:xfrm>
        </p:spPr>
      </p:pic>
      <p:sp>
        <p:nvSpPr>
          <p:cNvPr id="5" name="TextBox 4"/>
          <p:cNvSpPr txBox="1"/>
          <p:nvPr/>
        </p:nvSpPr>
        <p:spPr>
          <a:xfrm>
            <a:off x="762000" y="68580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CS" sz="2800" b="1" dirty="0" smtClean="0">
                <a:solidFill>
                  <a:srgbClr val="92D050"/>
                </a:solidFill>
              </a:rPr>
              <a:t>REGIONALNI PUT KOVIN-DELIBLATO</a:t>
            </a:r>
            <a:endParaRPr lang="en-US" sz="2800" b="1" dirty="0">
              <a:solidFill>
                <a:srgbClr val="92D050"/>
              </a:solidFill>
            </a:endParaRPr>
          </a:p>
        </p:txBody>
      </p:sp>
      <p:sp>
        <p:nvSpPr>
          <p:cNvPr id="3" name="Striped Right Arrow 2"/>
          <p:cNvSpPr/>
          <p:nvPr/>
        </p:nvSpPr>
        <p:spPr>
          <a:xfrm rot="3698837">
            <a:off x="3358018" y="3194913"/>
            <a:ext cx="1542552" cy="23957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Urban Pop">
    <a:dk1>
      <a:srgbClr val="000000"/>
    </a:dk1>
    <a:lt1>
      <a:srgbClr val="FFFFFF"/>
    </a:lt1>
    <a:dk2>
      <a:srgbClr val="282828"/>
    </a:dk2>
    <a:lt2>
      <a:srgbClr val="D4D4D4"/>
    </a:lt2>
    <a:accent1>
      <a:srgbClr val="86CE24"/>
    </a:accent1>
    <a:accent2>
      <a:srgbClr val="00A2E6"/>
    </a:accent2>
    <a:accent3>
      <a:srgbClr val="FAC810"/>
    </a:accent3>
    <a:accent4>
      <a:srgbClr val="7D8F8C"/>
    </a:accent4>
    <a:accent5>
      <a:srgbClr val="D06B20"/>
    </a:accent5>
    <a:accent6>
      <a:srgbClr val="958B8B"/>
    </a:accent6>
    <a:hlink>
      <a:srgbClr val="FF9900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</TotalTime>
  <Words>267</Words>
  <Application>Microsoft Office PowerPoint</Application>
  <PresentationFormat>On-screen Show (4:3)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 Unicode MS</vt:lpstr>
      <vt:lpstr>Algerian</vt:lpstr>
      <vt:lpstr>Angsana New</vt:lpstr>
      <vt:lpstr>Bell MT</vt:lpstr>
      <vt:lpstr>Calibri</vt:lpstr>
      <vt:lpstr>Gill Sans MT</vt:lpstr>
      <vt:lpstr>Wingdings 3</vt:lpstr>
      <vt:lpstr>Urban Pop</vt:lpstr>
      <vt:lpstr>                  </vt:lpstr>
      <vt:lpstr> PODACI O NEKRETNINAMA ZEMJIŠTE I OBJEKTI</vt:lpstr>
      <vt:lpstr> PODACI O ZEMLJIŠTU I OBJEKTIMA </vt:lpstr>
      <vt:lpstr>PowerPoint Presentation</vt:lpstr>
      <vt:lpstr>Grafički prikaz površine objekata</vt:lpstr>
      <vt:lpstr>pozicija objekata</vt:lpstr>
      <vt:lpstr>Pregledna mapa</vt:lpstr>
      <vt:lpstr>PowerPoint Presentation</vt:lpstr>
      <vt:lpstr>PowerPoint Presentation</vt:lpstr>
      <vt:lpstr>PowerPoint Presentation</vt:lpstr>
      <vt:lpstr>Zgrade broj 1 i 2 </vt:lpstr>
      <vt:lpstr>Zgrada 2-Sanitarna tehnička zgrada </vt:lpstr>
      <vt:lpstr>Zgrade broj 5 i 9</vt:lpstr>
      <vt:lpstr>Zgrada 6 - Dehidrator</vt:lpstr>
      <vt:lpstr>dehidrator</vt:lpstr>
      <vt:lpstr>Zgrada broj 8- Mešiona stočne hrane</vt:lpstr>
      <vt:lpstr>  Dehidrator              Mešiona stočne                                                      hrane</vt:lpstr>
      <vt:lpstr> KONTAKT  AGENCIJA ZA NEKRETNINE „KRAČUN“ Vladimir kračun 069 3294199 Svetozara Markovića 12, Kovin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VLADIMIR KRAČUN, AGENCIJA ZA NEKRETNINE, REGISTRACIJU VOZILA I FOTOKOPIRNICA „KRAČUN“</dc:title>
  <dc:creator>EliteBook</dc:creator>
  <cp:lastModifiedBy>andrej tomic</cp:lastModifiedBy>
  <cp:revision>29</cp:revision>
  <dcterms:created xsi:type="dcterms:W3CDTF">2006-08-16T00:00:00Z</dcterms:created>
  <dcterms:modified xsi:type="dcterms:W3CDTF">2019-11-20T10:16:16Z</dcterms:modified>
</cp:coreProperties>
</file>