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82" r:id="rId5"/>
    <p:sldId id="279" r:id="rId6"/>
    <p:sldId id="280" r:id="rId7"/>
    <p:sldId id="274" r:id="rId8"/>
    <p:sldId id="275" r:id="rId9"/>
    <p:sldId id="276" r:id="rId10"/>
    <p:sldId id="258" r:id="rId11"/>
    <p:sldId id="281" r:id="rId12"/>
    <p:sldId id="264" r:id="rId13"/>
    <p:sldId id="261" r:id="rId14"/>
    <p:sldId id="285" r:id="rId15"/>
    <p:sldId id="283" r:id="rId16"/>
    <p:sldId id="284" r:id="rId17"/>
    <p:sldId id="262" r:id="rId18"/>
    <p:sldId id="263" r:id="rId19"/>
    <p:sldId id="272" r:id="rId20"/>
    <p:sldId id="277" r:id="rId21"/>
    <p:sldId id="259" r:id="rId22"/>
    <p:sldId id="260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609601"/>
            <a:ext cx="8991600" cy="4267200"/>
          </a:xfrm>
        </p:spPr>
        <p:txBody>
          <a:bodyPr>
            <a:normAutofit/>
          </a:bodyPr>
          <a:lstStyle/>
          <a:p>
            <a:r>
              <a:rPr lang="hr-HR" sz="5400" b="1" dirty="0"/>
              <a:t>Alternativni načini upravljanja u računalnim </a:t>
            </a:r>
            <a:r>
              <a:rPr lang="hr-HR" sz="5400" b="1" dirty="0" smtClean="0"/>
              <a:t>igrama</a:t>
            </a:r>
            <a:endParaRPr lang="hr-H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986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Blender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7504" y="1769628"/>
            <a:ext cx="4456896" cy="4478771"/>
          </a:xfrm>
        </p:spPr>
        <p:txBody>
          <a:bodyPr>
            <a:normAutofit/>
          </a:bodyPr>
          <a:lstStyle/>
          <a:p>
            <a:r>
              <a:rPr lang="hr-HR" dirty="0" smtClean="0"/>
              <a:t>M</a:t>
            </a:r>
            <a:r>
              <a:rPr lang="es-ES" dirty="0" err="1" smtClean="0"/>
              <a:t>odeli</a:t>
            </a:r>
            <a:r>
              <a:rPr lang="es-ES" dirty="0" smtClean="0"/>
              <a:t> </a:t>
            </a:r>
            <a:r>
              <a:rPr lang="es-ES" dirty="0"/>
              <a:t>su </a:t>
            </a:r>
            <a:r>
              <a:rPr lang="es-ES" dirty="0" err="1"/>
              <a:t>izradeni</a:t>
            </a:r>
            <a:r>
              <a:rPr lang="es-ES" dirty="0"/>
              <a:t> u </a:t>
            </a:r>
            <a:r>
              <a:rPr lang="es-ES" dirty="0" err="1"/>
              <a:t>programu</a:t>
            </a:r>
            <a:r>
              <a:rPr lang="es-ES" dirty="0"/>
              <a:t> </a:t>
            </a:r>
            <a:r>
              <a:rPr lang="es-ES" dirty="0" err="1"/>
              <a:t>za</a:t>
            </a:r>
            <a:r>
              <a:rPr lang="es-ES" dirty="0"/>
              <a:t> 3D </a:t>
            </a:r>
            <a:r>
              <a:rPr lang="es-ES" dirty="0" err="1"/>
              <a:t>modeliranje</a:t>
            </a:r>
            <a:r>
              <a:rPr lang="es-ES" dirty="0"/>
              <a:t> </a:t>
            </a:r>
            <a:r>
              <a:rPr lang="es-ES" dirty="0" err="1" smtClean="0"/>
              <a:t>Blender</a:t>
            </a:r>
            <a:endParaRPr lang="hr-HR" dirty="0" smtClean="0"/>
          </a:p>
          <a:p>
            <a:endParaRPr lang="hr-HR" dirty="0"/>
          </a:p>
          <a:p>
            <a:r>
              <a:rPr lang="hr-HR" dirty="0" smtClean="0"/>
              <a:t>Primjeri </a:t>
            </a:r>
            <a:r>
              <a:rPr lang="hr-HR" dirty="0"/>
              <a:t>modela izradenih za potrebe aplikacije:</a:t>
            </a:r>
            <a:endParaRPr lang="hr-H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052455"/>
            <a:ext cx="4055835" cy="2285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31083"/>
            <a:ext cx="4055835" cy="228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Blender</a:t>
            </a:r>
            <a:endParaRPr lang="hr-HR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8162849" cy="4419600"/>
          </a:xfrm>
        </p:spPr>
      </p:pic>
    </p:spTree>
    <p:extLst>
      <p:ext uri="{BB962C8B-B14F-4D97-AF65-F5344CB8AC3E}">
        <p14:creationId xmlns:p14="http://schemas.microsoft.com/office/powerpoint/2010/main" val="416700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Učitavanje modela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465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BA" dirty="0"/>
              <a:t>OBJ format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600201"/>
            <a:ext cx="8153400" cy="1447799"/>
          </a:xfrm>
        </p:spPr>
        <p:txBody>
          <a:bodyPr>
            <a:normAutofit fontScale="85000" lnSpcReduction="20000"/>
          </a:bodyPr>
          <a:lstStyle/>
          <a:p>
            <a:r>
              <a:rPr lang="hr-BA" sz="2800" dirty="0"/>
              <a:t>Koristan za prikaz poligonalnih podataka u ASCII </a:t>
            </a:r>
            <a:r>
              <a:rPr lang="hr-BA" sz="2800" dirty="0" smtClean="0"/>
              <a:t>obliku</a:t>
            </a:r>
          </a:p>
          <a:p>
            <a:endParaRPr lang="hr-BA" sz="2800" dirty="0"/>
          </a:p>
          <a:p>
            <a:r>
              <a:rPr lang="hr-HR" sz="2800" dirty="0"/>
              <a:t>Mtl datoteka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73675"/>
            <a:ext cx="3505200" cy="311135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276600"/>
            <a:ext cx="4267200" cy="31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BA" dirty="0"/>
              <a:t>Učitavanje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Obj </a:t>
            </a:r>
            <a:r>
              <a:rPr lang="hr-HR" sz="2800" dirty="0" smtClean="0"/>
              <a:t>loader</a:t>
            </a:r>
          </a:p>
          <a:p>
            <a:endParaRPr lang="hr-HR" dirty="0"/>
          </a:p>
          <a:p>
            <a:r>
              <a:rPr lang="hr-HR" sz="2800" dirty="0"/>
              <a:t>Korišteni su samo trokuti</a:t>
            </a:r>
          </a:p>
          <a:p>
            <a:pPr lvl="1"/>
            <a:r>
              <a:rPr lang="hr-HR" sz="2000" dirty="0"/>
              <a:t>Pozicija</a:t>
            </a:r>
          </a:p>
          <a:p>
            <a:pPr lvl="1"/>
            <a:r>
              <a:rPr lang="hr-HR" sz="2000" dirty="0"/>
              <a:t>Normala</a:t>
            </a:r>
          </a:p>
          <a:p>
            <a:pPr lvl="1"/>
            <a:r>
              <a:rPr lang="hr-HR" sz="2000" dirty="0"/>
              <a:t>UV </a:t>
            </a:r>
            <a:r>
              <a:rPr lang="hr-HR" sz="2000" dirty="0" smtClean="0"/>
              <a:t>koordinate</a:t>
            </a:r>
          </a:p>
          <a:p>
            <a:pPr lvl="1"/>
            <a:endParaRPr lang="hr-HR" dirty="0"/>
          </a:p>
          <a:p>
            <a:r>
              <a:rPr lang="hr-HR" sz="2800" dirty="0"/>
              <a:t>Potrebno reindeksiranje</a:t>
            </a:r>
          </a:p>
        </p:txBody>
      </p:sp>
    </p:spTree>
    <p:extLst>
      <p:ext uri="{BB962C8B-B14F-4D97-AF65-F5344CB8AC3E}">
        <p14:creationId xmlns:p14="http://schemas.microsoft.com/office/powerpoint/2010/main" val="15788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</a:t>
            </a:r>
            <a:r>
              <a:rPr lang="en-US" dirty="0" err="1" smtClean="0"/>
              <a:t>Grafika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498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Iscratavanje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76400"/>
            <a:ext cx="3761011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81000" y="1676400"/>
            <a:ext cx="4282440" cy="4526280"/>
          </a:xfrm>
        </p:spPr>
        <p:txBody>
          <a:bodyPr>
            <a:normAutofit/>
          </a:bodyPr>
          <a:lstStyle/>
          <a:p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indeksirani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Ceste</a:t>
            </a:r>
            <a:r>
              <a:rPr lang="en-US" dirty="0"/>
              <a:t> </a:t>
            </a:r>
            <a:r>
              <a:rPr lang="en-US" dirty="0" err="1"/>
              <a:t>instancirane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Teksturiranje</a:t>
            </a:r>
            <a:endParaRPr lang="hr-HR" dirty="0" smtClean="0"/>
          </a:p>
          <a:p>
            <a:endParaRPr lang="en-US" dirty="0" smtClean="0"/>
          </a:p>
          <a:p>
            <a:r>
              <a:rPr lang="hr-HR" dirty="0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sjen</a:t>
            </a:r>
            <a:r>
              <a:rPr lang="hr-HR" dirty="0" smtClean="0"/>
              <a:t>čanje</a:t>
            </a:r>
          </a:p>
          <a:p>
            <a:endParaRPr lang="hr-HR" dirty="0" smtClean="0"/>
          </a:p>
          <a:p>
            <a:r>
              <a:rPr lang="hr-HR" dirty="0" smtClean="0"/>
              <a:t>Kutija neba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090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Kamera i Antialiasing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5"/>
          <a:stretch/>
        </p:blipFill>
        <p:spPr>
          <a:xfrm>
            <a:off x="3810000" y="1981200"/>
            <a:ext cx="4959645" cy="35814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752600"/>
            <a:ext cx="3291840" cy="4373880"/>
          </a:xfrm>
        </p:spPr>
        <p:txBody>
          <a:bodyPr/>
          <a:lstStyle/>
          <a:p>
            <a:r>
              <a:rPr lang="hr-HR" dirty="0" smtClean="0"/>
              <a:t>Kamera vezana za auto i slobodna kamera</a:t>
            </a:r>
          </a:p>
          <a:p>
            <a:endParaRPr lang="hr-HR" dirty="0" smtClean="0"/>
          </a:p>
          <a:p>
            <a:r>
              <a:rPr lang="hr-HR" dirty="0" smtClean="0"/>
              <a:t>FXAA</a:t>
            </a:r>
          </a:p>
          <a:p>
            <a:endParaRPr lang="hr-HR" dirty="0" smtClean="0"/>
          </a:p>
          <a:p>
            <a:r>
              <a:rPr lang="hr-HR" dirty="0" smtClean="0"/>
              <a:t>SSAA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897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Učitavanje staze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76400"/>
            <a:ext cx="4038600" cy="2358479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676400"/>
            <a:ext cx="4041648" cy="4450080"/>
          </a:xfrm>
        </p:spPr>
        <p:txBody>
          <a:bodyPr/>
          <a:lstStyle/>
          <a:p>
            <a:r>
              <a:rPr lang="hr-HR" dirty="0" smtClean="0"/>
              <a:t>Ručno „crtanje” staze u tekstualnom formatu</a:t>
            </a:r>
          </a:p>
          <a:p>
            <a:endParaRPr lang="hr-HR" dirty="0" smtClean="0"/>
          </a:p>
          <a:p>
            <a:r>
              <a:rPr lang="hr-HR" dirty="0" smtClean="0"/>
              <a:t>Pokretač iz tekstualne datoteke konstruira odgovarajuću stazu</a:t>
            </a:r>
            <a:endParaRPr lang="hr-HR" dirty="0"/>
          </a:p>
        </p:txBody>
      </p:sp>
      <p:pic>
        <p:nvPicPr>
          <p:cNvPr id="1027" name="Picture 3" descr="C:\Users\Jure\Desktop\Projekt\Dokumentacija\rtdes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959" y="4267200"/>
            <a:ext cx="1706562" cy="183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1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Fizikalna simulacija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43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79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Podjela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hr-HR" sz="2800" dirty="0" smtClean="0"/>
              <a:t>Šasija</a:t>
            </a:r>
          </a:p>
          <a:p>
            <a:pPr lvl="1"/>
            <a:r>
              <a:rPr lang="hr-HR" sz="2000" dirty="0" smtClean="0"/>
              <a:t>fiksirana na podlogu</a:t>
            </a:r>
          </a:p>
          <a:p>
            <a:pPr lvl="1"/>
            <a:r>
              <a:rPr lang="hr-HR" sz="2000" dirty="0" smtClean="0"/>
              <a:t>direktno povezana sa korisničkim inputom</a:t>
            </a:r>
          </a:p>
          <a:p>
            <a:pPr lvl="1"/>
            <a:r>
              <a:rPr lang="hr-HR" sz="2000" dirty="0" smtClean="0"/>
              <a:t>nije pod utjecajem fizikalne simulacije</a:t>
            </a:r>
          </a:p>
          <a:p>
            <a:pPr lvl="1"/>
            <a:endParaRPr lang="hr-HR" sz="2800" dirty="0" smtClean="0"/>
          </a:p>
          <a:p>
            <a:r>
              <a:rPr lang="hr-HR" sz="2800" dirty="0" smtClean="0"/>
              <a:t>Karoserija</a:t>
            </a:r>
          </a:p>
          <a:p>
            <a:pPr lvl="1"/>
            <a:r>
              <a:rPr lang="hr-HR" sz="2000" dirty="0" smtClean="0"/>
              <a:t>kruto tijelo povezano sa šasijom putem opruga</a:t>
            </a:r>
          </a:p>
          <a:p>
            <a:endParaRPr lang="hr-HR" sz="2800" dirty="0" smtClean="0"/>
          </a:p>
          <a:p>
            <a:r>
              <a:rPr lang="hr-HR" sz="2800" dirty="0" smtClean="0"/>
              <a:t>Opruge</a:t>
            </a:r>
          </a:p>
          <a:p>
            <a:pPr lvl="1"/>
            <a:r>
              <a:rPr lang="hr-HR" sz="2000" dirty="0" smtClean="0"/>
              <a:t>Hookeov zakon</a:t>
            </a:r>
          </a:p>
          <a:p>
            <a:pPr lvl="1"/>
            <a:r>
              <a:rPr lang="hr-HR" sz="2000" dirty="0" smtClean="0"/>
              <a:t>prigušenje</a:t>
            </a:r>
          </a:p>
        </p:txBody>
      </p:sp>
    </p:spTree>
    <p:extLst>
      <p:ext uri="{BB962C8B-B14F-4D97-AF65-F5344CB8AC3E}">
        <p14:creationId xmlns:p14="http://schemas.microsoft.com/office/powerpoint/2010/main" val="26741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Model simulacije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hr-HR" sz="2800" dirty="0" smtClean="0"/>
              <a:t>Karoserija (kruto tijelo) ima:</a:t>
            </a:r>
          </a:p>
          <a:p>
            <a:pPr lvl="1"/>
            <a:r>
              <a:rPr lang="hr-HR" sz="2000" dirty="0"/>
              <a:t>Masu</a:t>
            </a:r>
          </a:p>
          <a:p>
            <a:pPr lvl="1"/>
            <a:r>
              <a:rPr lang="hr-HR" sz="2000" dirty="0"/>
              <a:t>Centar mase</a:t>
            </a:r>
          </a:p>
          <a:p>
            <a:pPr lvl="1"/>
            <a:r>
              <a:rPr lang="hr-HR" sz="2000" dirty="0"/>
              <a:t>Tenzor inercije</a:t>
            </a:r>
          </a:p>
          <a:p>
            <a:endParaRPr lang="hr-HR" sz="2800" dirty="0" smtClean="0"/>
          </a:p>
          <a:p>
            <a:r>
              <a:rPr lang="hr-HR" sz="2800" dirty="0"/>
              <a:t>Korištena je Eulerova metoda za numeričku integraciju.</a:t>
            </a:r>
          </a:p>
          <a:p>
            <a:endParaRPr lang="hr-HR" sz="2800" dirty="0"/>
          </a:p>
          <a:p>
            <a:endParaRPr lang="hr-HR" sz="2800" dirty="0" smtClean="0"/>
          </a:p>
          <a:p>
            <a:pPr lvl="1"/>
            <a:endParaRPr lang="hr-HR" sz="2000" dirty="0"/>
          </a:p>
          <a:p>
            <a:pPr marL="457200" lvl="1" indent="0">
              <a:buNone/>
            </a:pP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6767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Utjecaj ceste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905000"/>
            <a:ext cx="5629490" cy="3398838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752600"/>
            <a:ext cx="3139440" cy="4373880"/>
          </a:xfrm>
        </p:spPr>
        <p:txBody>
          <a:bodyPr/>
          <a:lstStyle/>
          <a:p>
            <a:r>
              <a:rPr lang="hr-HR" dirty="0" smtClean="0"/>
              <a:t>Cesta utiječe na visinu kotača</a:t>
            </a:r>
          </a:p>
          <a:p>
            <a:endParaRPr lang="hr-HR" dirty="0"/>
          </a:p>
          <a:p>
            <a:r>
              <a:rPr lang="hr-HR" dirty="0" smtClean="0"/>
              <a:t>Učinak je da se auto realistično njiše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022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Zvučna simulacija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675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Izvori zvukova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 smtClean="0"/>
              <a:t>Učitavanje iz zvučnih datoteka</a:t>
            </a:r>
          </a:p>
          <a:p>
            <a:pPr lvl="1"/>
            <a:r>
              <a:rPr lang="hr-HR" sz="2000" dirty="0" smtClean="0"/>
              <a:t>U RAM ili direktna reprodukcija sa tvrdog diska</a:t>
            </a:r>
          </a:p>
          <a:p>
            <a:pPr lvl="1"/>
            <a:endParaRPr lang="hr-HR" dirty="0" smtClean="0"/>
          </a:p>
          <a:p>
            <a:r>
              <a:rPr lang="hr-HR" sz="2800" dirty="0" smtClean="0"/>
              <a:t>Postavljanje položaja</a:t>
            </a:r>
          </a:p>
          <a:p>
            <a:pPr lvl="1"/>
            <a:r>
              <a:rPr lang="hr-HR" sz="2000" dirty="0" smtClean="0"/>
              <a:t>Preko 3D vektora</a:t>
            </a:r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7" y="3810000"/>
            <a:ext cx="7606786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S</a:t>
            </a:r>
            <a:r>
              <a:rPr lang="hr-HR" dirty="0" smtClean="0"/>
              <a:t>lušatelj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/>
              <a:t>Postavljanje </a:t>
            </a:r>
            <a:r>
              <a:rPr lang="hr-HR" sz="2800" dirty="0" smtClean="0"/>
              <a:t>položaja i orijentacije</a:t>
            </a:r>
          </a:p>
          <a:p>
            <a:pPr lvl="1"/>
            <a:r>
              <a:rPr lang="hr-HR" sz="2000" dirty="0" smtClean="0"/>
              <a:t>Položaj preko 3D vektora</a:t>
            </a:r>
          </a:p>
          <a:p>
            <a:pPr lvl="1"/>
            <a:r>
              <a:rPr lang="hr-HR" sz="2000" dirty="0" smtClean="0"/>
              <a:t>Orijentacija preko tri vektora</a:t>
            </a:r>
          </a:p>
          <a:p>
            <a:pPr lvl="1"/>
            <a:endParaRPr lang="hr-HR" dirty="0" smtClean="0"/>
          </a:p>
          <a:p>
            <a:r>
              <a:rPr lang="hr-HR" sz="2800" dirty="0" smtClean="0"/>
              <a:t>Položaj i orijentacija istovjetni s onima od kamere</a:t>
            </a:r>
            <a:endParaRPr lang="hr-HR" sz="2800" dirty="0"/>
          </a:p>
          <a:p>
            <a:endParaRPr lang="hr-H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886200"/>
            <a:ext cx="3490913" cy="24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Zvukovi u projektu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Zvuk rada motora</a:t>
            </a:r>
          </a:p>
          <a:p>
            <a:pPr lvl="1"/>
            <a:r>
              <a:rPr lang="hr-HR" sz="2000" dirty="0" smtClean="0"/>
              <a:t>Stalno reproduciranje</a:t>
            </a:r>
          </a:p>
          <a:p>
            <a:pPr lvl="1"/>
            <a:r>
              <a:rPr lang="hr-HR" sz="2000" dirty="0" smtClean="0"/>
              <a:t>Osvježavanje položaja</a:t>
            </a:r>
          </a:p>
          <a:p>
            <a:pPr lvl="1"/>
            <a:r>
              <a:rPr lang="hr-HR" sz="2000" dirty="0" smtClean="0"/>
              <a:t>Brzina reprodukcije ovisna o brzini automobila</a:t>
            </a:r>
          </a:p>
          <a:p>
            <a:endParaRPr lang="hr-HR" dirty="0" smtClean="0"/>
          </a:p>
          <a:p>
            <a:r>
              <a:rPr lang="hr-HR" sz="2800" dirty="0" smtClean="0"/>
              <a:t>Zvuk škripanja guma</a:t>
            </a:r>
          </a:p>
          <a:p>
            <a:pPr lvl="1"/>
            <a:r>
              <a:rPr lang="hr-HR" sz="2000" dirty="0" smtClean="0"/>
              <a:t>Osvježavanje položaja</a:t>
            </a:r>
          </a:p>
          <a:p>
            <a:pPr lvl="1"/>
            <a:r>
              <a:rPr lang="hr-HR" sz="2000" dirty="0" smtClean="0"/>
              <a:t>Reprodukcija ovisi o stanju automobila</a:t>
            </a:r>
          </a:p>
        </p:txBody>
      </p:sp>
    </p:spTree>
    <p:extLst>
      <p:ext uri="{BB962C8B-B14F-4D97-AF65-F5344CB8AC3E}">
        <p14:creationId xmlns:p14="http://schemas.microsoft.com/office/powerpoint/2010/main" val="30968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Motion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1299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Leap Motion </a:t>
            </a:r>
            <a:r>
              <a:rPr lang="en-US" dirty="0" err="1" smtClean="0"/>
              <a:t>kontroler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IR </a:t>
            </a:r>
            <a:r>
              <a:rPr lang="en-US" dirty="0" smtClean="0"/>
              <a:t>LED</a:t>
            </a:r>
            <a:endParaRPr lang="hr-HR" dirty="0" smtClean="0"/>
          </a:p>
          <a:p>
            <a:endParaRPr lang="en-US" dirty="0"/>
          </a:p>
          <a:p>
            <a:r>
              <a:rPr lang="en-US" dirty="0"/>
              <a:t>2 IR </a:t>
            </a:r>
            <a:r>
              <a:rPr lang="en-US" dirty="0" err="1" smtClean="0"/>
              <a:t>kamere</a:t>
            </a:r>
            <a:endParaRPr lang="hr-HR" dirty="0" smtClean="0"/>
          </a:p>
          <a:p>
            <a:endParaRPr lang="en-US" dirty="0"/>
          </a:p>
          <a:p>
            <a:r>
              <a:rPr lang="en-US" dirty="0" err="1"/>
              <a:t>Komplicirana</a:t>
            </a:r>
            <a:r>
              <a:rPr lang="en-US" dirty="0"/>
              <a:t> </a:t>
            </a:r>
            <a:r>
              <a:rPr lang="en-US" dirty="0" err="1" smtClean="0"/>
              <a:t>matematika</a:t>
            </a:r>
            <a:endParaRPr lang="hr-HR" dirty="0" smtClean="0"/>
          </a:p>
          <a:p>
            <a:endParaRPr lang="en-US" dirty="0"/>
          </a:p>
          <a:p>
            <a:r>
              <a:rPr lang="en-US" dirty="0" err="1"/>
              <a:t>Rekonstrukcija</a:t>
            </a:r>
            <a:r>
              <a:rPr lang="en-US" dirty="0"/>
              <a:t> </a:t>
            </a:r>
            <a:r>
              <a:rPr lang="en-US" dirty="0" err="1"/>
              <a:t>pokreta</a:t>
            </a:r>
            <a:r>
              <a:rPr lang="en-US" dirty="0"/>
              <a:t/>
            </a:r>
            <a:br>
              <a:rPr lang="en-US" dirty="0"/>
            </a:br>
            <a:r>
              <a:rPr lang="hr-HR" dirty="0"/>
              <a:t>šaka i prstiju </a:t>
            </a:r>
            <a:r>
              <a:rPr lang="en-US" dirty="0" err="1"/>
              <a:t>iznad</a:t>
            </a:r>
            <a:r>
              <a:rPr lang="en-US" dirty="0"/>
              <a:t> </a:t>
            </a:r>
            <a:r>
              <a:rPr lang="en-US" dirty="0" err="1"/>
              <a:t>ure</a:t>
            </a:r>
            <a:r>
              <a:rPr lang="hr-HR" dirty="0"/>
              <a:t>đ</a:t>
            </a:r>
            <a:r>
              <a:rPr lang="en-US" dirty="0" err="1"/>
              <a:t>aja</a:t>
            </a:r>
            <a:endParaRPr lang="hr-HR" dirty="0"/>
          </a:p>
          <a:p>
            <a:endParaRPr lang="hr-HR" dirty="0"/>
          </a:p>
        </p:txBody>
      </p:sp>
      <p:pic>
        <p:nvPicPr>
          <p:cNvPr id="1026" name="Picture 2" descr="C:\Projects\CMakeProjects\IG-Project\Dokumentacija\leap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1981200"/>
            <a:ext cx="3567823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Upravljanje</a:t>
            </a:r>
            <a:r>
              <a:rPr lang="en-US" dirty="0" smtClean="0"/>
              <a:t> </a:t>
            </a:r>
            <a:r>
              <a:rPr lang="en-US" dirty="0" err="1" smtClean="0"/>
              <a:t>autom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267200" cy="4449763"/>
          </a:xfrm>
        </p:spPr>
        <p:txBody>
          <a:bodyPr/>
          <a:lstStyle/>
          <a:p>
            <a:endParaRPr lang="hr-HR" dirty="0" smtClean="0"/>
          </a:p>
          <a:p>
            <a:r>
              <a:rPr lang="hr-HR" dirty="0" smtClean="0"/>
              <a:t>Leap </a:t>
            </a:r>
            <a:r>
              <a:rPr lang="hr-HR" dirty="0"/>
              <a:t>detektira </a:t>
            </a:r>
            <a:r>
              <a:rPr lang="hr-HR" dirty="0" smtClean="0"/>
              <a:t>dlan</a:t>
            </a:r>
          </a:p>
          <a:p>
            <a:endParaRPr lang="hr-HR" dirty="0"/>
          </a:p>
          <a:p>
            <a:r>
              <a:rPr lang="hr-HR" dirty="0"/>
              <a:t>Koristi se vektor normale</a:t>
            </a:r>
            <a:br>
              <a:rPr lang="hr-HR" dirty="0"/>
            </a:br>
            <a:r>
              <a:rPr lang="hr-HR" dirty="0"/>
              <a:t>na dlan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usmjeravanje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 </a:t>
            </a:r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auta</a:t>
            </a:r>
            <a:endParaRPr lang="hr-HR" dirty="0"/>
          </a:p>
          <a:p>
            <a:endParaRPr lang="hr-HR" dirty="0"/>
          </a:p>
        </p:txBody>
      </p:sp>
      <p:pic>
        <p:nvPicPr>
          <p:cNvPr id="2050" name="Picture 2" descr="C:\Projects\CMakeProjects\IG-Project\Dokumentacija\leap-ru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09800"/>
            <a:ext cx="3829050" cy="286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4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Alternativni ulazi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76400"/>
            <a:ext cx="4724400" cy="4724400"/>
          </a:xfrm>
        </p:spPr>
        <p:txBody>
          <a:bodyPr>
            <a:noAutofit/>
          </a:bodyPr>
          <a:lstStyle/>
          <a:p>
            <a:r>
              <a:rPr lang="hr-HR" sz="2800" dirty="0" smtClean="0"/>
              <a:t>Miš i tipkovnica se pokušavaju zamijeniti</a:t>
            </a:r>
          </a:p>
          <a:p>
            <a:endParaRPr lang="hr-HR" sz="2800" dirty="0"/>
          </a:p>
          <a:p>
            <a:r>
              <a:rPr lang="hr-HR" sz="2800" dirty="0" smtClean="0"/>
              <a:t>Puno prostora za inovacije</a:t>
            </a:r>
          </a:p>
          <a:p>
            <a:endParaRPr lang="hr-HR" sz="2800" dirty="0"/>
          </a:p>
          <a:p>
            <a:r>
              <a:rPr lang="hr-HR" sz="2800" dirty="0" smtClean="0"/>
              <a:t>Gruba podjela:</a:t>
            </a:r>
          </a:p>
          <a:p>
            <a:pPr lvl="1"/>
            <a:r>
              <a:rPr lang="hr-HR" sz="2000" dirty="0" smtClean="0"/>
              <a:t>Detekcija pokreta</a:t>
            </a:r>
          </a:p>
          <a:p>
            <a:pPr lvl="1"/>
            <a:r>
              <a:rPr lang="hr-HR" sz="2000" dirty="0" smtClean="0"/>
              <a:t>Uređaji bazirani na EEG</a:t>
            </a:r>
            <a:endParaRPr lang="hr-HR" sz="2000" dirty="0"/>
          </a:p>
          <a:p>
            <a:endParaRPr lang="hr-HR" sz="2800" dirty="0" smtClean="0"/>
          </a:p>
          <a:p>
            <a:pPr lvl="1"/>
            <a:endParaRPr lang="hr-HR" sz="2800" dirty="0"/>
          </a:p>
          <a:p>
            <a:pPr marL="457200" lvl="1" indent="0">
              <a:buNone/>
            </a:pPr>
            <a:endParaRPr lang="hr-HR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865966"/>
            <a:ext cx="4496937" cy="2740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7511" y="1371600"/>
            <a:ext cx="2185226" cy="24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Hvala na pažnji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 lnSpcReduction="10000"/>
          </a:bodyPr>
          <a:lstStyle/>
          <a:p>
            <a:r>
              <a:rPr lang="hr-HR" b="1" dirty="0"/>
              <a:t>Nastavnik</a:t>
            </a:r>
            <a:r>
              <a:rPr lang="hr-HR" b="1" dirty="0" smtClean="0"/>
              <a:t>:</a:t>
            </a:r>
          </a:p>
          <a:p>
            <a:pPr lvl="1"/>
            <a:r>
              <a:rPr lang="hr-HR" sz="2400" b="1" dirty="0" smtClean="0"/>
              <a:t> </a:t>
            </a:r>
            <a:r>
              <a:rPr lang="hr-HR" sz="2400" dirty="0"/>
              <a:t>Prof. dr. sc. Željka Mihajlović</a:t>
            </a:r>
            <a:endParaRPr lang="hr-HR" sz="2400" b="1" dirty="0"/>
          </a:p>
          <a:p>
            <a:endParaRPr lang="hr-HR" dirty="0" smtClean="0"/>
          </a:p>
          <a:p>
            <a:r>
              <a:rPr lang="hr-HR" b="1" dirty="0" smtClean="0"/>
              <a:t>Tim</a:t>
            </a:r>
            <a:r>
              <a:rPr lang="hr-HR" b="1" dirty="0"/>
              <a:t>:	</a:t>
            </a:r>
            <a:endParaRPr lang="hr-HR" b="1" dirty="0" smtClean="0"/>
          </a:p>
          <a:p>
            <a:pPr lvl="1"/>
            <a:r>
              <a:rPr lang="hr-HR" sz="2400" dirty="0" smtClean="0"/>
              <a:t>Bojan Lovrović </a:t>
            </a:r>
            <a:r>
              <a:rPr lang="hr-HR" sz="1800" i="1" dirty="0" smtClean="0"/>
              <a:t>(</a:t>
            </a:r>
            <a:r>
              <a:rPr lang="hr-HR" sz="1800" i="1" dirty="0"/>
              <a:t>bojan.lovrovic@fer.hr</a:t>
            </a:r>
            <a:r>
              <a:rPr lang="hr-HR" sz="1800" i="1" dirty="0" smtClean="0"/>
              <a:t>)</a:t>
            </a:r>
            <a:r>
              <a:rPr lang="hr-HR" sz="2400" dirty="0"/>
              <a:t>		</a:t>
            </a:r>
            <a:endParaRPr lang="hr-HR" sz="2400" b="1" dirty="0"/>
          </a:p>
          <a:p>
            <a:pPr lvl="1"/>
            <a:r>
              <a:rPr lang="hr-HR" sz="2400" dirty="0"/>
              <a:t>Branimir </a:t>
            </a:r>
            <a:r>
              <a:rPr lang="hr-HR" sz="2400" dirty="0" smtClean="0"/>
              <a:t>Klarić </a:t>
            </a:r>
            <a:r>
              <a:rPr lang="hr-HR" sz="1800" i="1" dirty="0" smtClean="0"/>
              <a:t>(</a:t>
            </a:r>
            <a:r>
              <a:rPr lang="hr-HR" sz="1800" i="1" dirty="0"/>
              <a:t>branimir.klaric@fer.hr</a:t>
            </a:r>
            <a:r>
              <a:rPr lang="hr-HR" sz="1800" i="1" dirty="0" smtClean="0"/>
              <a:t>)</a:t>
            </a:r>
            <a:r>
              <a:rPr lang="hr-HR" sz="2400" dirty="0"/>
              <a:t>		</a:t>
            </a:r>
          </a:p>
          <a:p>
            <a:pPr lvl="1"/>
            <a:r>
              <a:rPr lang="hr-HR" sz="2400" dirty="0"/>
              <a:t>Igor Kramarić	</a:t>
            </a:r>
            <a:r>
              <a:rPr lang="hr-HR" sz="1800" i="1" dirty="0" smtClean="0"/>
              <a:t> (</a:t>
            </a:r>
            <a:r>
              <a:rPr lang="hr-HR" sz="1800" i="1" dirty="0"/>
              <a:t>igor.kramaric@fer.hr</a:t>
            </a:r>
            <a:r>
              <a:rPr lang="hr-HR" sz="1800" i="1" dirty="0" smtClean="0"/>
              <a:t>)</a:t>
            </a:r>
            <a:r>
              <a:rPr lang="hr-HR" sz="2400" dirty="0"/>
              <a:t>	</a:t>
            </a:r>
          </a:p>
          <a:p>
            <a:pPr lvl="1"/>
            <a:r>
              <a:rPr lang="hr-HR" sz="2400" dirty="0"/>
              <a:t>Bruno Pregun	</a:t>
            </a:r>
            <a:r>
              <a:rPr lang="hr-HR" sz="2400" dirty="0" smtClean="0"/>
              <a:t> </a:t>
            </a:r>
            <a:r>
              <a:rPr lang="hr-HR" sz="1800" i="1" dirty="0" smtClean="0"/>
              <a:t>(</a:t>
            </a:r>
            <a:r>
              <a:rPr lang="hr-HR" sz="1800" i="1" dirty="0"/>
              <a:t>bruno.pregun@fer.hr</a:t>
            </a:r>
            <a:r>
              <a:rPr lang="hr-HR" sz="1800" i="1" dirty="0" smtClean="0"/>
              <a:t>)</a:t>
            </a:r>
            <a:r>
              <a:rPr lang="hr-HR" sz="2400" dirty="0"/>
              <a:t>	</a:t>
            </a:r>
          </a:p>
          <a:p>
            <a:pPr lvl="1"/>
            <a:r>
              <a:rPr lang="hr-HR" sz="2400" dirty="0"/>
              <a:t>Jure Ratković	</a:t>
            </a:r>
            <a:r>
              <a:rPr lang="hr-HR" sz="2400" dirty="0" smtClean="0"/>
              <a:t> </a:t>
            </a:r>
            <a:r>
              <a:rPr lang="hr-HR" sz="1800" i="1" dirty="0" smtClean="0"/>
              <a:t>(</a:t>
            </a:r>
            <a:r>
              <a:rPr lang="hr-HR" sz="1800" i="1" dirty="0"/>
              <a:t>jure.ratkovic@fer.hr</a:t>
            </a:r>
            <a:r>
              <a:rPr lang="hr-HR" sz="1800" i="1" dirty="0" smtClean="0"/>
              <a:t>)</a:t>
            </a:r>
            <a:r>
              <a:rPr lang="hr-HR" sz="2400" dirty="0"/>
              <a:t>	</a:t>
            </a:r>
          </a:p>
          <a:p>
            <a:pPr lvl="1"/>
            <a:r>
              <a:rPr lang="hr-HR" sz="2400" dirty="0"/>
              <a:t>Tomislav </a:t>
            </a:r>
            <a:r>
              <a:rPr lang="hr-HR" sz="2400" dirty="0" smtClean="0"/>
              <a:t>Tunković</a:t>
            </a:r>
            <a:r>
              <a:rPr lang="hr-HR" sz="1800" i="1" dirty="0" smtClean="0"/>
              <a:t> (</a:t>
            </a:r>
            <a:r>
              <a:rPr lang="hr-HR" sz="1800" i="1" dirty="0">
                <a:solidFill>
                  <a:schemeClr val="bg1">
                    <a:lumMod val="50000"/>
                  </a:schemeClr>
                </a:solidFill>
              </a:rPr>
              <a:t>tomislav.tunkovic@fer.hr</a:t>
            </a:r>
            <a:r>
              <a:rPr lang="hr-HR" sz="1800" i="1" dirty="0" smtClean="0"/>
              <a:t>)</a:t>
            </a:r>
            <a:endParaRPr lang="hr-HR" sz="1800" i="1" dirty="0"/>
          </a:p>
        </p:txBody>
      </p:sp>
    </p:spTree>
    <p:extLst>
      <p:ext uri="{BB962C8B-B14F-4D97-AF65-F5344CB8AC3E}">
        <p14:creationId xmlns:p14="http://schemas.microsoft.com/office/powerpoint/2010/main" val="5268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Cilj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76401"/>
            <a:ext cx="8077200" cy="3581399"/>
          </a:xfrm>
        </p:spPr>
        <p:txBody>
          <a:bodyPr>
            <a:normAutofit/>
          </a:bodyPr>
          <a:lstStyle/>
          <a:p>
            <a:r>
              <a:rPr lang="hr-HR" sz="2800" dirty="0" smtClean="0"/>
              <a:t>Implementirati vlastiti mehanizam pokretanja igre (game engine)</a:t>
            </a:r>
          </a:p>
          <a:p>
            <a:endParaRPr lang="hr-HR" sz="2800" dirty="0"/>
          </a:p>
          <a:p>
            <a:r>
              <a:rPr lang="hr-HR" sz="2800" dirty="0" smtClean="0"/>
              <a:t>Iskoristiti ga, u paru sa Leap Motion uređajem, za realizaciju igre</a:t>
            </a:r>
            <a:endParaRPr lang="hr-HR" sz="2800" dirty="0"/>
          </a:p>
          <a:p>
            <a:endParaRPr lang="hr-HR" sz="2800" dirty="0" smtClean="0"/>
          </a:p>
          <a:p>
            <a:pPr lvl="1"/>
            <a:endParaRPr lang="hr-HR" sz="2000" dirty="0"/>
          </a:p>
          <a:p>
            <a:pPr marL="457200" lvl="1" indent="0">
              <a:buNone/>
            </a:pP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053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Iscrtavanje 2D elemenata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9657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Iscrtavanje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76400"/>
            <a:ext cx="8153400" cy="2438399"/>
          </a:xfrm>
        </p:spPr>
        <p:txBody>
          <a:bodyPr>
            <a:normAutofit fontScale="92500" lnSpcReduction="20000"/>
          </a:bodyPr>
          <a:lstStyle/>
          <a:p>
            <a:r>
              <a:rPr lang="fi-FI" dirty="0"/>
              <a:t>Za iscrtavanje se koristi </a:t>
            </a:r>
            <a:r>
              <a:rPr lang="fi-FI" dirty="0" smtClean="0"/>
              <a:t>OpenGL</a:t>
            </a:r>
            <a:endParaRPr lang="hr-HR" dirty="0" smtClean="0"/>
          </a:p>
          <a:p>
            <a:endParaRPr lang="hr-HR" dirty="0"/>
          </a:p>
          <a:p>
            <a:r>
              <a:rPr lang="hr-HR" dirty="0" smtClean="0"/>
              <a:t>Svaki </a:t>
            </a:r>
            <a:r>
              <a:rPr lang="hr-HR" dirty="0"/>
              <a:t>2D element (sprite) sastoji se od 2 trokuta koji </a:t>
            </a:r>
            <a:r>
              <a:rPr lang="hr-HR" dirty="0" smtClean="0"/>
              <a:t>čine pravokutnik</a:t>
            </a:r>
          </a:p>
          <a:p>
            <a:endParaRPr lang="hr-HR" dirty="0"/>
          </a:p>
          <a:p>
            <a:r>
              <a:rPr lang="hr-HR" dirty="0"/>
              <a:t>Na vrhove tih trokuta je moguce izvršiti transformacije za pomicanje, skaliranje i rotiranje elementa</a:t>
            </a:r>
            <a:endParaRPr lang="hr-HR" dirty="0" smtClean="0"/>
          </a:p>
          <a:p>
            <a:endParaRPr lang="hr-HR" sz="2800" dirty="0"/>
          </a:p>
          <a:p>
            <a:endParaRPr lang="hr-HR" sz="2800" dirty="0" smtClean="0"/>
          </a:p>
          <a:p>
            <a:pPr lvl="1"/>
            <a:endParaRPr lang="hr-HR" sz="2000" dirty="0"/>
          </a:p>
          <a:p>
            <a:pPr marL="457200" lvl="1" indent="0">
              <a:buNone/>
            </a:pPr>
            <a:endParaRPr lang="hr-HR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906983"/>
            <a:ext cx="5510644" cy="27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Definiranje </a:t>
            </a:r>
            <a:r>
              <a:rPr lang="hr-HR" dirty="0" smtClean="0"/>
              <a:t>sprite-ova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76400"/>
            <a:ext cx="7924800" cy="4343400"/>
          </a:xfrm>
        </p:spPr>
        <p:txBody>
          <a:bodyPr>
            <a:normAutofit/>
          </a:bodyPr>
          <a:lstStyle/>
          <a:p>
            <a:r>
              <a:rPr lang="hr-HR" dirty="0" smtClean="0"/>
              <a:t>N</a:t>
            </a:r>
            <a:r>
              <a:rPr lang="fi-FI" dirty="0" smtClean="0"/>
              <a:t>a </a:t>
            </a:r>
            <a:r>
              <a:rPr lang="fi-FI" dirty="0"/>
              <a:t>jednoj slikovnoj datoteci definirano je više </a:t>
            </a:r>
            <a:r>
              <a:rPr lang="fi-FI" dirty="0" smtClean="0"/>
              <a:t>elemenata</a:t>
            </a:r>
            <a:endParaRPr lang="hr-HR" dirty="0" smtClean="0"/>
          </a:p>
          <a:p>
            <a:endParaRPr lang="hr-HR" dirty="0"/>
          </a:p>
          <a:p>
            <a:r>
              <a:rPr lang="hr-HR" dirty="0" smtClean="0"/>
              <a:t>Prilikom </a:t>
            </a:r>
            <a:r>
              <a:rPr lang="hr-HR" dirty="0"/>
              <a:t>iscrtavanja potrebno je odrediti koji dio slikovne datoteke se </a:t>
            </a:r>
            <a:r>
              <a:rPr lang="hr-HR" dirty="0" smtClean="0"/>
              <a:t>crta</a:t>
            </a:r>
          </a:p>
          <a:p>
            <a:endParaRPr lang="hr-HR" dirty="0"/>
          </a:p>
          <a:p>
            <a:r>
              <a:rPr lang="hr-HR" dirty="0" smtClean="0"/>
              <a:t>Također </a:t>
            </a:r>
            <a:r>
              <a:rPr lang="hr-HR" dirty="0"/>
              <a:t>se odabiru i parametri transformacija za svaki </a:t>
            </a:r>
            <a:r>
              <a:rPr lang="hr-HR" dirty="0" smtClean="0"/>
              <a:t>sprite</a:t>
            </a:r>
            <a:endParaRPr lang="hr-HR" sz="2000" dirty="0"/>
          </a:p>
          <a:p>
            <a:pPr marL="457200" lvl="1" indent="0">
              <a:buNone/>
            </a:pP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8481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Definiranje </a:t>
            </a:r>
            <a:r>
              <a:rPr lang="hr-HR" dirty="0" smtClean="0"/>
              <a:t>sprite-ova</a:t>
            </a:r>
            <a:endParaRPr lang="hr-H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1717964"/>
            <a:ext cx="5126183" cy="4637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461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Izrada 3D modela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492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484</TotalTime>
  <Words>388</Words>
  <Application>Microsoft Office PowerPoint</Application>
  <PresentationFormat>On-screen Show (4:3)</PresentationFormat>
  <Paragraphs>146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Executive</vt:lpstr>
      <vt:lpstr>Alternativni načini upravljanja u računalnim igrama</vt:lpstr>
      <vt:lpstr>Uvod</vt:lpstr>
      <vt:lpstr>Alternativni ulazi</vt:lpstr>
      <vt:lpstr>Cilj</vt:lpstr>
      <vt:lpstr>Iscrtavanje 2D elemenata</vt:lpstr>
      <vt:lpstr>Iscrtavanje</vt:lpstr>
      <vt:lpstr>Definiranje sprite-ova</vt:lpstr>
      <vt:lpstr>Definiranje sprite-ova</vt:lpstr>
      <vt:lpstr>Izrada 3D modela</vt:lpstr>
      <vt:lpstr>Blender</vt:lpstr>
      <vt:lpstr>Blender</vt:lpstr>
      <vt:lpstr>Učitavanje modela</vt:lpstr>
      <vt:lpstr>OBJ format</vt:lpstr>
      <vt:lpstr>Učitavanje</vt:lpstr>
      <vt:lpstr>3D Grafika</vt:lpstr>
      <vt:lpstr>Iscratavanje modela</vt:lpstr>
      <vt:lpstr>Kamera i Antialiasing</vt:lpstr>
      <vt:lpstr>Učitavanje staze</vt:lpstr>
      <vt:lpstr>Fizikalna simulacija</vt:lpstr>
      <vt:lpstr>Podjela</vt:lpstr>
      <vt:lpstr>Model simulacije</vt:lpstr>
      <vt:lpstr>Utjecaj ceste</vt:lpstr>
      <vt:lpstr>Zvučna simulacija</vt:lpstr>
      <vt:lpstr>Izvori zvukova</vt:lpstr>
      <vt:lpstr>Slušatelj</vt:lpstr>
      <vt:lpstr>Zvukovi u projektu</vt:lpstr>
      <vt:lpstr>Leap Motion</vt:lpstr>
      <vt:lpstr>Leap Motion kontroler</vt:lpstr>
      <vt:lpstr>Upravljanje autom</vt:lpstr>
      <vt:lpstr>Hvala na pažnji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Alternativni načini upravljanja u računalnim igrama</dc:title>
  <dc:creator>Bojan Lovrovic</dc:creator>
  <cp:lastModifiedBy>Bojan Lovrovic</cp:lastModifiedBy>
  <cp:revision>37</cp:revision>
  <dcterms:created xsi:type="dcterms:W3CDTF">2006-08-16T00:00:00Z</dcterms:created>
  <dcterms:modified xsi:type="dcterms:W3CDTF">2015-01-08T11:55:33Z</dcterms:modified>
</cp:coreProperties>
</file>