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6" r:id="rId37"/>
    <p:sldId id="292" r:id="rId38"/>
    <p:sldId id="293" r:id="rId39"/>
    <p:sldId id="298" r:id="rId40"/>
    <p:sldId id="29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6C19EA5-FF31-4114-BA13-C3C5C9D903D5}">
          <p14:sldIdLst>
            <p14:sldId id="256"/>
            <p14:sldId id="257"/>
            <p14:sldId id="258"/>
          </p14:sldIdLst>
        </p14:section>
        <p14:section name="App to DB Connection" id="{D49EAC6D-66D1-45A5-9C75-9CF041431426}">
          <p14:sldIdLst>
            <p14:sldId id="259"/>
            <p14:sldId id="260"/>
            <p14:sldId id="261"/>
          </p14:sldIdLst>
        </p14:section>
        <p14:section name="App to DB Demo" id="{2F5B7A94-5D79-4AF0-82EF-8AA2701B350A}">
          <p14:sldIdLst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JDBC Essentials" id="{A8227016-9521-42B1-97E3-6F811EC08483}">
          <p14:sldIdLst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Неозаглавена секция" id="{731EDDED-BFB8-4A9E-8941-F25DDEC486D5}">
          <p14:sldIdLst>
            <p14:sldId id="279"/>
            <p14:sldId id="280"/>
            <p14:sldId id="281"/>
          </p14:sldIdLst>
        </p14:section>
        <p14:section name="SQL Injection" id="{9B876BCA-2D7A-41FE-AAF2-FCA13A4671EA}">
          <p14:sldIdLst>
            <p14:sldId id="282"/>
            <p14:sldId id="283"/>
            <p14:sldId id="284"/>
            <p14:sldId id="285"/>
            <p14:sldId id="286"/>
          </p14:sldIdLst>
        </p14:section>
        <p14:section name="Advanced Concepts" id="{19E9F6BC-3A1E-4D89-B8E9-03D37B1E3364}">
          <p14:sldIdLst>
            <p14:sldId id="287"/>
            <p14:sldId id="288"/>
            <p14:sldId id="289"/>
          </p14:sldIdLst>
        </p14:section>
        <p14:section name="Summary" id="{86F21FA2-D71F-4A82-A579-A4218BF87F34}">
          <p14:sldIdLst>
            <p14:sldId id="290"/>
            <p14:sldId id="296"/>
            <p14:sldId id="292"/>
            <p14:sldId id="293"/>
            <p14:sldId id="298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73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19.10.2020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018757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79505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62999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00849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634568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283765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21863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171104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459208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262538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15820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2030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46522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967959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56871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39880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51258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79244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50679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50779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81066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connector/j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1.png"/><Relationship Id="rId26" Type="http://schemas.openxmlformats.org/officeDocument/2006/relationships/image" Target="../media/image45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8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40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4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37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34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9.png"/><Relationship Id="rId22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6.jpeg"/><Relationship Id="rId7" Type="http://schemas.openxmlformats.org/officeDocument/2006/relationships/image" Target="../media/image4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7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9.gi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trainings/3015/spring-data-october-2020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5"/>
          <p:cNvSpPr>
            <a:spLocks noGrp="1"/>
          </p:cNvSpPr>
          <p:nvPr>
            <p:ph type="subTitle" idx="1"/>
          </p:nvPr>
        </p:nvSpPr>
        <p:spPr>
          <a:xfrm>
            <a:off x="638778" y="1303142"/>
            <a:ext cx="10962447" cy="882654"/>
          </a:xfrm>
        </p:spPr>
        <p:txBody>
          <a:bodyPr>
            <a:noAutofit/>
          </a:bodyPr>
          <a:lstStyle/>
          <a:p>
            <a:r>
              <a:rPr lang="en-GB" sz="2800" smtClean="0"/>
              <a:t>Connecting Via JDBC, Executing Statements, SQL Injection,</a:t>
            </a:r>
          </a:p>
          <a:p>
            <a:r>
              <a:rPr lang="en-GB" sz="2800" smtClean="0"/>
              <a:t>Advanced Concepts</a:t>
            </a:r>
            <a:endParaRPr lang="en-US" sz="2800" dirty="0"/>
          </a:p>
        </p:txBody>
      </p:sp>
      <p:sp>
        <p:nvSpPr>
          <p:cNvPr id="19" name="Title 4"/>
          <p:cNvSpPr>
            <a:spLocks noGrp="1"/>
          </p:cNvSpPr>
          <p:nvPr>
            <p:ph type="title"/>
          </p:nvPr>
        </p:nvSpPr>
        <p:spPr>
          <a:xfrm>
            <a:off x="619114" y="254857"/>
            <a:ext cx="10962447" cy="882654"/>
          </a:xfrm>
        </p:spPr>
        <p:txBody>
          <a:bodyPr>
            <a:normAutofit/>
          </a:bodyPr>
          <a:lstStyle/>
          <a:p>
            <a:r>
              <a:rPr lang="en-GB" dirty="0" smtClean="0"/>
              <a:t>Database </a:t>
            </a:r>
            <a:r>
              <a:rPr lang="en-GB" smtClean="0"/>
              <a:t>Access with JDBC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29399" y="4856450"/>
            <a:ext cx="2950749" cy="506796"/>
          </a:xfrm>
        </p:spPr>
        <p:txBody>
          <a:bodyPr/>
          <a:lstStyle/>
          <a:p>
            <a:pPr algn="l"/>
            <a:r>
              <a:rPr lang="en-US" sz="2800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29399" y="5394419"/>
            <a:ext cx="2950749" cy="444793"/>
          </a:xfrm>
        </p:spPr>
        <p:txBody>
          <a:bodyPr/>
          <a:lstStyle/>
          <a:p>
            <a:pPr algn="l"/>
            <a:r>
              <a:rPr lang="en-US" sz="24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647386" y="5915031"/>
            <a:ext cx="2950749" cy="382788"/>
          </a:xfrm>
        </p:spPr>
        <p:txBody>
          <a:bodyPr/>
          <a:lstStyle/>
          <a:p>
            <a:pPr algn="r"/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47386" y="6346254"/>
            <a:ext cx="2950749" cy="363552"/>
          </a:xfrm>
        </p:spPr>
        <p:txBody>
          <a:bodyPr/>
          <a:lstStyle/>
          <a:p>
            <a:pPr algn="r"/>
            <a:r>
              <a:rPr lang="en-US" sz="1800" smtClean="0">
                <a:hlinkClick r:id="rId3"/>
              </a:rPr>
              <a:t>https://softuni.bg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1" y="2791822"/>
            <a:ext cx="4148137" cy="261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01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Connection to DB Via Java App Demo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1944" y="1219201"/>
            <a:ext cx="11466657" cy="5638800"/>
          </a:xfrm>
        </p:spPr>
        <p:txBody>
          <a:bodyPr>
            <a:normAutofit/>
          </a:bodyPr>
          <a:lstStyle/>
          <a:p>
            <a:r>
              <a:rPr lang="en-US" dirty="0"/>
              <a:t>Using an external library (</a:t>
            </a:r>
            <a:r>
              <a:rPr lang="en-US" b="1" dirty="0">
                <a:solidFill>
                  <a:srgbClr val="FFA000"/>
                </a:solidFill>
              </a:rPr>
              <a:t>MySQL Connector/J</a:t>
            </a:r>
            <a:r>
              <a:rPr lang="en-US" dirty="0" smtClean="0"/>
              <a:t>) we </a:t>
            </a:r>
            <a:r>
              <a:rPr lang="en-US" dirty="0"/>
              <a:t>make a </a:t>
            </a:r>
            <a:r>
              <a:rPr lang="en-US" dirty="0" smtClean="0"/>
              <a:t>          connection </a:t>
            </a:r>
            <a:r>
              <a:rPr lang="en-US" dirty="0"/>
              <a:t>via a </a:t>
            </a:r>
            <a:r>
              <a:rPr lang="en-US" b="1" noProof="1">
                <a:solidFill>
                  <a:srgbClr val="FFA000"/>
                </a:solidFill>
              </a:rPr>
              <a:t>DriverManager</a:t>
            </a:r>
            <a:r>
              <a:rPr lang="en-US" dirty="0"/>
              <a:t> and a </a:t>
            </a:r>
            <a:r>
              <a:rPr lang="en-US" b="1" dirty="0">
                <a:solidFill>
                  <a:srgbClr val="FFA000"/>
                </a:solidFill>
              </a:rPr>
              <a:t>Connection</a:t>
            </a:r>
            <a:r>
              <a:rPr lang="en-US" dirty="0"/>
              <a:t> </a:t>
            </a:r>
            <a:r>
              <a:rPr lang="en-US" dirty="0" smtClean="0"/>
              <a:t>class.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4274" y="2743200"/>
            <a:ext cx="10059988" cy="34167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Properties props = new Properties();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props.setProperty("user",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user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props.setProperty("password",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password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398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Connection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connection = 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DriverManager.getConnection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("jdbc:mysql://localhost:3306/soft_uni",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props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870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Connection to DB Via Java App Demo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9755" y="1194675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/>
              <a:t>We retrieve </a:t>
            </a:r>
            <a:r>
              <a:rPr lang="en-US" dirty="0" smtClean="0"/>
              <a:t>the </a:t>
            </a:r>
            <a:r>
              <a:rPr lang="en-US" dirty="0"/>
              <a:t>result </a:t>
            </a:r>
            <a:r>
              <a:rPr lang="en-US" dirty="0" smtClean="0"/>
              <a:t>with </a:t>
            </a:r>
            <a:r>
              <a:rPr lang="en-US" dirty="0"/>
              <a:t>the </a:t>
            </a:r>
            <a:r>
              <a:rPr lang="en-US" b="1" noProof="1">
                <a:solidFill>
                  <a:srgbClr val="FFA000"/>
                </a:solidFill>
              </a:rPr>
              <a:t>ResultSet</a:t>
            </a:r>
            <a:r>
              <a:rPr lang="en-US" dirty="0"/>
              <a:t> </a:t>
            </a:r>
            <a:r>
              <a:rPr lang="en-US" dirty="0" smtClean="0"/>
              <a:t>and the</a:t>
            </a:r>
            <a:br>
              <a:rPr lang="en-US" dirty="0" smtClean="0"/>
            </a:br>
            <a:r>
              <a:rPr lang="en-US" b="1" noProof="1" smtClean="0">
                <a:solidFill>
                  <a:srgbClr val="FFA000"/>
                </a:solidFill>
              </a:rPr>
              <a:t>PreparedStatement</a:t>
            </a:r>
            <a:r>
              <a:rPr lang="en-US" noProof="1"/>
              <a:t> </a:t>
            </a:r>
            <a:r>
              <a:rPr lang="en-US" dirty="0" smtClean="0"/>
              <a:t>classes.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3400" y="2362200"/>
            <a:ext cx="11228388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PreparedStatement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stmt = connection.prepareStatement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SELECT * FROM employees WHERE salary &gt; ?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398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String salary = sc.nextLine();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stmt.setDouble(1, Double.parseDouble(salary));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ResultSet rs = stmt.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executeQuery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9650893" y="2514601"/>
            <a:ext cx="2133495" cy="587883"/>
          </a:xfrm>
          <a:prstGeom prst="wedgeRoundRectCallout">
            <a:avLst>
              <a:gd name="adj1" fmla="val -114412"/>
              <a:gd name="adj2" fmla="val 6647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Query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099850" y="4943670"/>
            <a:ext cx="4453022" cy="826577"/>
          </a:xfrm>
          <a:prstGeom prst="wedgeRoundRectCallout">
            <a:avLst>
              <a:gd name="adj1" fmla="val -60982"/>
              <a:gd name="adj2" fmla="val -8619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Runs the SQL statement and returns retrieved result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6610478" y="3515341"/>
            <a:ext cx="3129869" cy="845315"/>
          </a:xfrm>
          <a:prstGeom prst="wedgeRoundRectCallout">
            <a:avLst>
              <a:gd name="adj1" fmla="val -77016"/>
              <a:gd name="adj2" fmla="val 33782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Salary criteria by user input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520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Connection to DB Via Java App Demo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1450" y="1155803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/>
              <a:t>Iterating over </a:t>
            </a:r>
            <a:r>
              <a:rPr lang="en-US" dirty="0" smtClean="0"/>
              <a:t>the result: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2000" y="2971801"/>
            <a:ext cx="10512538" cy="25248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while(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.next())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	System.out.printf("%s  %s",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.getString("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first_name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")  	</a:t>
            </a:r>
            <a:br>
              <a:rPr lang="en-US" sz="2398" b="1" noProof="1">
                <a:latin typeface="Consolas" pitchFamily="49" charset="0"/>
                <a:cs typeface="Consolas" pitchFamily="49" charset="0"/>
              </a:rPr>
            </a:br>
            <a:r>
              <a:rPr lang="en-US" sz="2398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.getString("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"));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2362200" y="2163767"/>
            <a:ext cx="2438400" cy="609597"/>
          </a:xfrm>
          <a:prstGeom prst="wedgeRoundRectCallout">
            <a:avLst>
              <a:gd name="adj1" fmla="val -39633"/>
              <a:gd name="adj2" fmla="val 9127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Retrieved data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362201" y="5334000"/>
            <a:ext cx="4545799" cy="914400"/>
          </a:xfrm>
          <a:prstGeom prst="wedgeRoundRectCallout">
            <a:avLst>
              <a:gd name="adj1" fmla="val -38968"/>
              <a:gd name="adj2" fmla="val -8368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ResultSet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a set of table rows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616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access databases on a programmer </a:t>
            </a:r>
            <a:r>
              <a:rPr lang="en-US" dirty="0" smtClean="0"/>
              <a:t>level.</a:t>
            </a:r>
            <a:endParaRPr lang="en-US" dirty="0"/>
          </a:p>
          <a:p>
            <a:pPr lvl="1"/>
            <a:r>
              <a:rPr lang="en-US" dirty="0"/>
              <a:t>No manual actions needed</a:t>
            </a:r>
          </a:p>
          <a:p>
            <a:r>
              <a:rPr lang="en-US" dirty="0"/>
              <a:t>In a bigger applications we can:</a:t>
            </a:r>
          </a:p>
          <a:p>
            <a:pPr lvl="1"/>
            <a:r>
              <a:rPr lang="en-US" dirty="0"/>
              <a:t>Encapsulate custom SQL logic </a:t>
            </a:r>
            <a:r>
              <a:rPr lang="en-US" dirty="0" smtClean="0"/>
              <a:t>in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methods</a:t>
            </a:r>
          </a:p>
          <a:p>
            <a:pPr lvl="1"/>
            <a:r>
              <a:rPr lang="en-US" dirty="0"/>
              <a:t>Achieve database abstraction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Conclusion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1" y="3048001"/>
            <a:ext cx="2906707" cy="3150901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504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Client Access to a Database</a:t>
            </a:r>
            <a:endParaRPr lang="en-GB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1" y="1676400"/>
            <a:ext cx="3522133" cy="1981200"/>
          </a:xfrm>
          <a:prstGeom prst="rect">
            <a:avLst/>
          </a:prstGeom>
        </p:spPr>
      </p:pic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Java Database Connection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3885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 Database Connectivity (JDBC)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7172" y="1155803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JDBC</a:t>
            </a:r>
            <a:r>
              <a:rPr lang="en-US" dirty="0"/>
              <a:t> is a standard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 API </a:t>
            </a:r>
            <a:r>
              <a:rPr lang="en-US" dirty="0"/>
              <a:t>for database-independent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connectivity</a:t>
            </a:r>
            <a:r>
              <a:rPr lang="en-US" dirty="0"/>
              <a:t>	</a:t>
            </a:r>
          </a:p>
          <a:p>
            <a:r>
              <a:rPr lang="en-US" dirty="0"/>
              <a:t>Includes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APIs</a:t>
            </a:r>
            <a:r>
              <a:rPr lang="en-US" dirty="0"/>
              <a:t> for:</a:t>
            </a:r>
          </a:p>
          <a:p>
            <a:pPr lvl="1"/>
            <a:r>
              <a:rPr lang="en-US" dirty="0"/>
              <a:t>Making a connection to a database</a:t>
            </a:r>
          </a:p>
          <a:p>
            <a:pPr lvl="1"/>
            <a:r>
              <a:rPr lang="en-US" dirty="0"/>
              <a:t>Creating and executing </a:t>
            </a:r>
            <a:r>
              <a:rPr lang="en-US" b="1" dirty="0">
                <a:solidFill>
                  <a:srgbClr val="FFA000"/>
                </a:solidFill>
              </a:rPr>
              <a:t>SQL</a:t>
            </a:r>
            <a:r>
              <a:rPr lang="en-US" dirty="0"/>
              <a:t> queries in the database</a:t>
            </a:r>
          </a:p>
          <a:p>
            <a:pPr lvl="1"/>
            <a:r>
              <a:rPr lang="en-US" dirty="0"/>
              <a:t>Viewing &amp; Modifying the resulting records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794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Architecture</a:t>
            </a:r>
            <a:endParaRPr lang="bg-BG" dirty="0"/>
          </a:p>
        </p:txBody>
      </p:sp>
      <p:sp>
        <p:nvSpPr>
          <p:cNvPr id="2" name="Правоъгълник 1"/>
          <p:cNvSpPr/>
          <p:nvPr/>
        </p:nvSpPr>
        <p:spPr>
          <a:xfrm>
            <a:off x="4495800" y="1371600"/>
            <a:ext cx="2743200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Java Application</a:t>
            </a:r>
            <a:endParaRPr lang="en-GB" sz="2800" dirty="0">
              <a:solidFill>
                <a:schemeClr val="bg2"/>
              </a:solidFill>
            </a:endParaRPr>
          </a:p>
        </p:txBody>
      </p:sp>
      <p:cxnSp>
        <p:nvCxnSpPr>
          <p:cNvPr id="14" name="Съединител &quot;права стрелка&quot; 13"/>
          <p:cNvCxnSpPr/>
          <p:nvPr/>
        </p:nvCxnSpPr>
        <p:spPr>
          <a:xfrm>
            <a:off x="5867398" y="1981200"/>
            <a:ext cx="0" cy="274320"/>
          </a:xfrm>
          <a:prstGeom prst="straightConnector1">
            <a:avLst/>
          </a:prstGeom>
          <a:ln w="25400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авоъгълник 15"/>
          <p:cNvSpPr/>
          <p:nvPr/>
        </p:nvSpPr>
        <p:spPr>
          <a:xfrm>
            <a:off x="5054214" y="2286000"/>
            <a:ext cx="1626369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JDBC API</a:t>
            </a:r>
            <a:endParaRPr lang="en-GB" sz="2800" dirty="0">
              <a:solidFill>
                <a:schemeClr val="bg2"/>
              </a:solidFill>
            </a:endParaRPr>
          </a:p>
        </p:txBody>
      </p:sp>
      <p:cxnSp>
        <p:nvCxnSpPr>
          <p:cNvPr id="18" name="Съединител &quot;права стрелка&quot; 17"/>
          <p:cNvCxnSpPr/>
          <p:nvPr/>
        </p:nvCxnSpPr>
        <p:spPr>
          <a:xfrm>
            <a:off x="5867397" y="2895600"/>
            <a:ext cx="0" cy="274320"/>
          </a:xfrm>
          <a:prstGeom prst="straightConnector1">
            <a:avLst/>
          </a:prstGeom>
          <a:ln w="25400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авоъгълник 18"/>
          <p:cNvSpPr/>
          <p:nvPr/>
        </p:nvSpPr>
        <p:spPr>
          <a:xfrm>
            <a:off x="4838124" y="3200400"/>
            <a:ext cx="2058555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JDBC Driver Manager</a:t>
            </a:r>
            <a:endParaRPr lang="en-GB" sz="2800" dirty="0">
              <a:solidFill>
                <a:schemeClr val="bg2"/>
              </a:solidFill>
            </a:endParaRPr>
          </a:p>
        </p:txBody>
      </p:sp>
      <p:sp>
        <p:nvSpPr>
          <p:cNvPr id="20" name="Правоъгълник 19"/>
          <p:cNvSpPr/>
          <p:nvPr/>
        </p:nvSpPr>
        <p:spPr>
          <a:xfrm>
            <a:off x="2848357" y="4394118"/>
            <a:ext cx="1931171" cy="4826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JDBC Driver</a:t>
            </a:r>
            <a:endParaRPr lang="en-GB" sz="2800" dirty="0">
              <a:solidFill>
                <a:schemeClr val="bg2"/>
              </a:solidFill>
            </a:endParaRPr>
          </a:p>
        </p:txBody>
      </p:sp>
      <p:sp>
        <p:nvSpPr>
          <p:cNvPr id="21" name="Правоъгълник 20"/>
          <p:cNvSpPr/>
          <p:nvPr/>
        </p:nvSpPr>
        <p:spPr>
          <a:xfrm>
            <a:off x="4958857" y="4431226"/>
            <a:ext cx="1931171" cy="4826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JDBC Driver</a:t>
            </a:r>
            <a:endParaRPr lang="en-GB" sz="2800" dirty="0">
              <a:solidFill>
                <a:schemeClr val="bg2"/>
              </a:solidFill>
            </a:endParaRPr>
          </a:p>
        </p:txBody>
      </p:sp>
      <p:sp>
        <p:nvSpPr>
          <p:cNvPr id="23" name="Правоъгълник 22"/>
          <p:cNvSpPr/>
          <p:nvPr/>
        </p:nvSpPr>
        <p:spPr>
          <a:xfrm>
            <a:off x="7034064" y="4421300"/>
            <a:ext cx="1931171" cy="4826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JDBC Driver</a:t>
            </a:r>
            <a:endParaRPr lang="en-GB" sz="2800" dirty="0">
              <a:solidFill>
                <a:schemeClr val="bg2"/>
              </a:solidFill>
            </a:endParaRPr>
          </a:p>
        </p:txBody>
      </p:sp>
      <p:cxnSp>
        <p:nvCxnSpPr>
          <p:cNvPr id="24" name="Съединител &quot;права стрелка&quot; 23"/>
          <p:cNvCxnSpPr/>
          <p:nvPr/>
        </p:nvCxnSpPr>
        <p:spPr>
          <a:xfrm flipH="1">
            <a:off x="4566144" y="4114801"/>
            <a:ext cx="463057" cy="248425"/>
          </a:xfrm>
          <a:prstGeom prst="straightConnector1">
            <a:avLst/>
          </a:prstGeom>
          <a:ln w="25400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ъединител &quot;права стрелка&quot; 25"/>
          <p:cNvCxnSpPr/>
          <p:nvPr/>
        </p:nvCxnSpPr>
        <p:spPr>
          <a:xfrm flipH="1">
            <a:off x="5855830" y="4114800"/>
            <a:ext cx="3472" cy="274320"/>
          </a:xfrm>
          <a:prstGeom prst="straightConnector1">
            <a:avLst/>
          </a:prstGeom>
          <a:ln w="25400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ъединител &quot;права стрелка&quot; 28"/>
          <p:cNvCxnSpPr/>
          <p:nvPr/>
        </p:nvCxnSpPr>
        <p:spPr>
          <a:xfrm>
            <a:off x="6705601" y="4114800"/>
            <a:ext cx="430019" cy="259814"/>
          </a:xfrm>
          <a:prstGeom prst="straightConnector1">
            <a:avLst/>
          </a:prstGeom>
          <a:ln w="25400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ъединител &quot;права стрелка&quot; 33"/>
          <p:cNvCxnSpPr/>
          <p:nvPr/>
        </p:nvCxnSpPr>
        <p:spPr>
          <a:xfrm>
            <a:off x="3813941" y="4903982"/>
            <a:ext cx="0" cy="274320"/>
          </a:xfrm>
          <a:prstGeom prst="straightConnector1">
            <a:avLst/>
          </a:prstGeom>
          <a:ln w="25400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Съединител &quot;права стрелка&quot; 34"/>
          <p:cNvCxnSpPr/>
          <p:nvPr/>
        </p:nvCxnSpPr>
        <p:spPr>
          <a:xfrm>
            <a:off x="5867397" y="4913908"/>
            <a:ext cx="0" cy="274320"/>
          </a:xfrm>
          <a:prstGeom prst="straightConnector1">
            <a:avLst/>
          </a:prstGeom>
          <a:ln w="25400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ъединител &quot;права стрелка&quot; 35"/>
          <p:cNvCxnSpPr/>
          <p:nvPr/>
        </p:nvCxnSpPr>
        <p:spPr>
          <a:xfrm>
            <a:off x="7999648" y="4903982"/>
            <a:ext cx="0" cy="274320"/>
          </a:xfrm>
          <a:prstGeom prst="straightConnector1">
            <a:avLst/>
          </a:prstGeom>
          <a:ln w="25400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11" descr="Database">
            <a:extLst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237944" y="5188229"/>
            <a:ext cx="1151995" cy="1151995"/>
          </a:xfrm>
          <a:prstGeom prst="rect">
            <a:avLst/>
          </a:prstGeom>
          <a:noFill/>
        </p:spPr>
      </p:pic>
      <p:pic>
        <p:nvPicPr>
          <p:cNvPr id="38" name="Graphic 11" descr="Database">
            <a:extLst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291400" y="5188229"/>
            <a:ext cx="1151995" cy="1151995"/>
          </a:xfrm>
          <a:prstGeom prst="rect">
            <a:avLst/>
          </a:prstGeom>
        </p:spPr>
      </p:pic>
      <p:pic>
        <p:nvPicPr>
          <p:cNvPr id="39" name="Graphic 11" descr="Database">
            <a:extLst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423651" y="5178303"/>
            <a:ext cx="1151995" cy="1151995"/>
          </a:xfrm>
          <a:prstGeom prst="rect">
            <a:avLst/>
          </a:prstGeom>
        </p:spPr>
      </p:pic>
      <p:sp>
        <p:nvSpPr>
          <p:cNvPr id="465927" name="Текстово поле 465926"/>
          <p:cNvSpPr txBox="1"/>
          <p:nvPr/>
        </p:nvSpPr>
        <p:spPr>
          <a:xfrm>
            <a:off x="3252408" y="6195454"/>
            <a:ext cx="1123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Oracle</a:t>
            </a:r>
            <a:endParaRPr lang="en-GB" sz="2800" dirty="0"/>
          </a:p>
        </p:txBody>
      </p:sp>
      <p:sp>
        <p:nvSpPr>
          <p:cNvPr id="46" name="Текстово поле 45"/>
          <p:cNvSpPr txBox="1"/>
          <p:nvPr/>
        </p:nvSpPr>
        <p:spPr>
          <a:xfrm>
            <a:off x="4988887" y="6195454"/>
            <a:ext cx="1757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SQL Server</a:t>
            </a:r>
            <a:endParaRPr lang="en-GB" sz="2800" dirty="0"/>
          </a:p>
        </p:txBody>
      </p:sp>
      <p:sp>
        <p:nvSpPr>
          <p:cNvPr id="47" name="Текстово поле 46"/>
          <p:cNvSpPr txBox="1"/>
          <p:nvPr/>
        </p:nvSpPr>
        <p:spPr>
          <a:xfrm>
            <a:off x="7250884" y="6217924"/>
            <a:ext cx="1497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ODBC DS</a:t>
            </a:r>
            <a:endParaRPr lang="en-GB" sz="2800" dirty="0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42206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0" grpId="0" animBg="1"/>
      <p:bldP spid="21" grpId="0" animBg="1"/>
      <p:bldP spid="23" grpId="0" animBg="1"/>
      <p:bldP spid="465927" grpId="0"/>
      <p:bldP spid="46" grpId="0"/>
      <p:bldP spid="4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Architecture (2)</a:t>
            </a:r>
            <a:endParaRPr lang="bg-BG" dirty="0"/>
          </a:p>
        </p:txBody>
      </p:sp>
      <p:sp>
        <p:nvSpPr>
          <p:cNvPr id="25" name="Content Placeholder 2"/>
          <p:cNvSpPr>
            <a:spLocks noGrp="1"/>
          </p:cNvSpPr>
          <p:nvPr>
            <p:ph idx="4294967295"/>
          </p:nvPr>
        </p:nvSpPr>
        <p:spPr>
          <a:xfrm>
            <a:off x="171450" y="1155803"/>
            <a:ext cx="11804650" cy="5570537"/>
          </a:xfrm>
        </p:spPr>
        <p:txBody>
          <a:bodyPr/>
          <a:lstStyle/>
          <a:p>
            <a:r>
              <a:rPr lang="en-US" dirty="0"/>
              <a:t>JDBC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API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 provides the connection between the application and the driver manager</a:t>
            </a:r>
          </a:p>
          <a:p>
            <a:r>
              <a:rPr lang="en-US" dirty="0"/>
              <a:t>JDBC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Driver Manager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– establishes the connection with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correct </a:t>
            </a:r>
            <a:r>
              <a:rPr lang="en-US" dirty="0"/>
              <a:t>driver </a:t>
            </a:r>
          </a:p>
          <a:p>
            <a:pPr lvl="1"/>
            <a:r>
              <a:rPr lang="en-US" dirty="0"/>
              <a:t>Supports multiple drivers connected to different types of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databases</a:t>
            </a:r>
            <a:endParaRPr lang="en-US" dirty="0"/>
          </a:p>
          <a:p>
            <a:r>
              <a:rPr lang="en-US" dirty="0"/>
              <a:t>JDBC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Driver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- handles the communications with the database </a:t>
            </a:r>
          </a:p>
          <a:p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81773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JDBC API provides several interfaces and classes:</a:t>
            </a:r>
          </a:p>
          <a:p>
            <a:pPr lvl="1">
              <a:buClr>
                <a:schemeClr val="tx2"/>
              </a:buClr>
            </a:pPr>
            <a:r>
              <a:rPr lang="en-US" b="1" noProof="1">
                <a:solidFill>
                  <a:srgbClr val="FFA000"/>
                </a:solidFill>
              </a:rPr>
              <a:t>DriverManager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matches requests from the application with the proper DB driver</a:t>
            </a:r>
          </a:p>
          <a:p>
            <a:pPr lvl="1">
              <a:buClr>
                <a:schemeClr val="tx2"/>
              </a:buClr>
            </a:pPr>
            <a:r>
              <a:rPr lang="en-US" b="1" dirty="0">
                <a:solidFill>
                  <a:srgbClr val="FFA000"/>
                </a:solidFill>
              </a:rPr>
              <a:t>Driver</a:t>
            </a:r>
            <a:r>
              <a:rPr lang="en-US" dirty="0"/>
              <a:t> – handles the communication with the DB server</a:t>
            </a:r>
          </a:p>
          <a:p>
            <a:pPr lvl="1">
              <a:buClr>
                <a:schemeClr val="tx2"/>
              </a:buClr>
            </a:pPr>
            <a:r>
              <a:rPr lang="en-US" b="1" dirty="0">
                <a:solidFill>
                  <a:srgbClr val="FFA000"/>
                </a:solidFill>
              </a:rPr>
              <a:t>Connection</a:t>
            </a:r>
            <a:r>
              <a:rPr lang="en-US" dirty="0"/>
              <a:t> – all methods for contacting a database</a:t>
            </a:r>
          </a:p>
          <a:p>
            <a:pPr lvl="1">
              <a:buClr>
                <a:schemeClr val="tx2"/>
              </a:buClr>
            </a:pPr>
            <a:r>
              <a:rPr lang="en-US" b="1" dirty="0">
                <a:solidFill>
                  <a:srgbClr val="FFA000"/>
                </a:solidFill>
              </a:rPr>
              <a:t>Statement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en-US" dirty="0"/>
              <a:t>–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en-US" dirty="0"/>
              <a:t>methods and properties that enable you to send SQL</a:t>
            </a:r>
          </a:p>
          <a:p>
            <a:pPr lvl="1">
              <a:buClr>
                <a:schemeClr val="tx2"/>
              </a:buClr>
            </a:pPr>
            <a:r>
              <a:rPr lang="en-US" b="1" noProof="1">
                <a:solidFill>
                  <a:srgbClr val="FFA000"/>
                </a:solidFill>
              </a:rPr>
              <a:t>ResultSet</a:t>
            </a:r>
            <a:r>
              <a:rPr lang="en-US" dirty="0"/>
              <a:t> – retrieved data (set of table rows)</a:t>
            </a:r>
          </a:p>
          <a:p>
            <a:pPr lvl="1">
              <a:buClr>
                <a:schemeClr val="tx2"/>
              </a:buClr>
            </a:pPr>
            <a:r>
              <a:rPr lang="en-US" b="1" noProof="1">
                <a:solidFill>
                  <a:srgbClr val="FFA000"/>
                </a:solidFill>
              </a:rPr>
              <a:t>SQLException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API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79471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API – </a:t>
            </a:r>
            <a:r>
              <a:rPr lang="en-US" noProof="1" smtClean="0"/>
              <a:t>ResultSet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4294967295"/>
          </p:nvPr>
        </p:nvSpPr>
        <p:spPr>
          <a:xfrm>
            <a:off x="171450" y="1150939"/>
            <a:ext cx="11804650" cy="5570537"/>
          </a:xfrm>
        </p:spPr>
        <p:txBody>
          <a:bodyPr/>
          <a:lstStyle/>
          <a:p>
            <a:r>
              <a:rPr lang="en-US" noProof="1"/>
              <a:t>ResultSet</a:t>
            </a:r>
            <a:r>
              <a:rPr lang="en-US" dirty="0"/>
              <a:t> maintains a </a:t>
            </a:r>
            <a:r>
              <a:rPr lang="en-US" b="1" dirty="0">
                <a:solidFill>
                  <a:srgbClr val="FFA000"/>
                </a:solidFill>
              </a:rPr>
              <a:t>cursor</a:t>
            </a:r>
            <a:r>
              <a:rPr lang="en-US" dirty="0"/>
              <a:t> pointing to its </a:t>
            </a:r>
            <a:r>
              <a:rPr lang="en-US" b="1" dirty="0">
                <a:solidFill>
                  <a:srgbClr val="FFA000"/>
                </a:solidFill>
              </a:rPr>
              <a:t>current row of data</a:t>
            </a:r>
          </a:p>
          <a:p>
            <a:pPr lvl="1"/>
            <a:r>
              <a:rPr lang="en-US" dirty="0"/>
              <a:t>Not updatable </a:t>
            </a:r>
          </a:p>
          <a:p>
            <a:pPr lvl="1"/>
            <a:r>
              <a:rPr lang="en-US" noProof="1"/>
              <a:t>Iterable</a:t>
            </a:r>
            <a:r>
              <a:rPr lang="en-US" dirty="0"/>
              <a:t> only once and only from the first row to the last row</a:t>
            </a:r>
          </a:p>
          <a:p>
            <a:r>
              <a:rPr lang="en-US" dirty="0"/>
              <a:t>Provides getter methods for retrieving column values from the current row</a:t>
            </a:r>
          </a:p>
          <a:p>
            <a:pPr lvl="1"/>
            <a:r>
              <a:rPr lang="en-US" dirty="0"/>
              <a:t>E.g. from previous demo: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17464" y="5119579"/>
            <a:ext cx="10513336" cy="14796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while(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.next())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	System.out.printf("%s %s",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.getString("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first_name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"),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.getString("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"));}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9461500" y="4997355"/>
            <a:ext cx="2514600" cy="498061"/>
          </a:xfrm>
          <a:prstGeom prst="wedgeRoundRectCallout">
            <a:avLst>
              <a:gd name="adj1" fmla="val -51118"/>
              <a:gd name="adj2" fmla="val 9141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6395397" y="4997355"/>
            <a:ext cx="2514600" cy="446221"/>
          </a:xfrm>
          <a:prstGeom prst="wedgeRoundRectCallout">
            <a:avLst>
              <a:gd name="adj1" fmla="val -2254"/>
              <a:gd name="adj2" fmla="val 10938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Getter method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37207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Application to Database Connection.</a:t>
            </a:r>
            <a:endParaRPr lang="en-US" dirty="0" smtClean="0"/>
          </a:p>
          <a:p>
            <a:r>
              <a:rPr lang="en-US" dirty="0"/>
              <a:t>Application to Database </a:t>
            </a:r>
            <a:r>
              <a:rPr lang="en-US" dirty="0" smtClean="0"/>
              <a:t>Connection Demo.</a:t>
            </a:r>
          </a:p>
          <a:p>
            <a:r>
              <a:rPr lang="en-US" dirty="0">
                <a:solidFill>
                  <a:srgbClr val="234465"/>
                </a:solidFill>
              </a:rPr>
              <a:t>Java Database </a:t>
            </a:r>
            <a:r>
              <a:rPr lang="en-US" dirty="0" smtClean="0">
                <a:solidFill>
                  <a:srgbClr val="234465"/>
                </a:solidFill>
              </a:rPr>
              <a:t>Connection.</a:t>
            </a:r>
          </a:p>
          <a:p>
            <a:r>
              <a:rPr lang="en-US" dirty="0">
                <a:solidFill>
                  <a:srgbClr val="234465"/>
                </a:solidFill>
              </a:rPr>
              <a:t>JDBC </a:t>
            </a:r>
            <a:r>
              <a:rPr lang="en-US" dirty="0" smtClean="0">
                <a:solidFill>
                  <a:srgbClr val="234465"/>
                </a:solidFill>
              </a:rPr>
              <a:t>Statements.</a:t>
            </a:r>
          </a:p>
          <a:p>
            <a:r>
              <a:rPr lang="en-US" dirty="0"/>
              <a:t>SQL </a:t>
            </a:r>
            <a:r>
              <a:rPr lang="en-US" dirty="0" smtClean="0"/>
              <a:t>Injection.</a:t>
            </a:r>
          </a:p>
          <a:p>
            <a:r>
              <a:rPr lang="en-US" dirty="0"/>
              <a:t>Advanced </a:t>
            </a:r>
            <a:r>
              <a:rPr lang="en-US" dirty="0" smtClean="0"/>
              <a:t>Concepts.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362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API – </a:t>
            </a:r>
            <a:r>
              <a:rPr lang="en-US" noProof="1"/>
              <a:t>ResultSet</a:t>
            </a:r>
            <a:r>
              <a:rPr lang="en-US" dirty="0"/>
              <a:t> Class</a:t>
            </a:r>
            <a:endParaRPr lang="bg-BG" dirty="0"/>
          </a:p>
        </p:txBody>
      </p:sp>
      <p:sp>
        <p:nvSpPr>
          <p:cNvPr id="25" name="Content Placeholder 2"/>
          <p:cNvSpPr>
            <a:spLocks noGrp="1"/>
          </p:cNvSpPr>
          <p:nvPr>
            <p:ph idx="4294967295"/>
          </p:nvPr>
        </p:nvSpPr>
        <p:spPr>
          <a:xfrm>
            <a:off x="191943" y="1165530"/>
            <a:ext cx="11804650" cy="5570537"/>
          </a:xfrm>
        </p:spPr>
        <p:txBody>
          <a:bodyPr/>
          <a:lstStyle/>
          <a:p>
            <a:r>
              <a:rPr lang="en-US" dirty="0"/>
              <a:t>Retrieved information is reached by getter methods:</a:t>
            </a:r>
          </a:p>
          <a:p>
            <a:pPr lvl="1"/>
            <a:r>
              <a:rPr lang="en-US" dirty="0"/>
              <a:t>E.g.:</a:t>
            </a:r>
          </a:p>
          <a:p>
            <a:pPr lvl="2"/>
            <a:r>
              <a:rPr lang="en-US" noProof="1" smtClean="0"/>
              <a:t>getString</a:t>
            </a:r>
            <a:r>
              <a:rPr lang="en-US" dirty="0" smtClean="0"/>
              <a:t>(</a:t>
            </a:r>
            <a:r>
              <a:rPr lang="en-US" noProof="1" smtClean="0"/>
              <a:t>"column</a:t>
            </a:r>
            <a:r>
              <a:rPr lang="en-US" dirty="0" smtClean="0"/>
              <a:t>_name</a:t>
            </a:r>
            <a:r>
              <a:rPr lang="en-US" noProof="1"/>
              <a:t>"</a:t>
            </a:r>
            <a:r>
              <a:rPr lang="en-US" dirty="0" smtClean="0"/>
              <a:t>)</a:t>
            </a:r>
            <a:endParaRPr lang="en-US" dirty="0"/>
          </a:p>
          <a:p>
            <a:pPr lvl="2"/>
            <a:r>
              <a:rPr lang="en-US" noProof="1" smtClean="0"/>
              <a:t>getDouble</a:t>
            </a:r>
            <a:r>
              <a:rPr lang="en-US" dirty="0" smtClean="0"/>
              <a:t>(</a:t>
            </a:r>
            <a:r>
              <a:rPr lang="en-US" noProof="1"/>
              <a:t>"</a:t>
            </a:r>
            <a:r>
              <a:rPr lang="en-US" noProof="1" smtClean="0"/>
              <a:t>column</a:t>
            </a:r>
            <a:r>
              <a:rPr lang="en-US" dirty="0" smtClean="0"/>
              <a:t>_</a:t>
            </a:r>
            <a:r>
              <a:rPr lang="en-US" noProof="1"/>
              <a:t>name"</a:t>
            </a:r>
            <a:r>
              <a:rPr lang="en-US" dirty="0" smtClean="0"/>
              <a:t>)</a:t>
            </a:r>
            <a:endParaRPr lang="en-US" dirty="0"/>
          </a:p>
          <a:p>
            <a:pPr lvl="2"/>
            <a:r>
              <a:rPr lang="en-US" noProof="1"/>
              <a:t>getBoolean</a:t>
            </a:r>
            <a:r>
              <a:rPr lang="en-US" dirty="0" smtClean="0"/>
              <a:t>(</a:t>
            </a:r>
            <a:r>
              <a:rPr lang="en-US" noProof="1"/>
              <a:t>"column</a:t>
            </a:r>
            <a:r>
              <a:rPr lang="en-US" dirty="0" smtClean="0"/>
              <a:t>_</a:t>
            </a:r>
            <a:r>
              <a:rPr lang="en-US" noProof="1" smtClean="0"/>
              <a:t>name</a:t>
            </a:r>
            <a:r>
              <a:rPr lang="en-US" noProof="1"/>
              <a:t>"</a:t>
            </a:r>
            <a:r>
              <a:rPr lang="en-US" dirty="0" smtClean="0"/>
              <a:t>) </a:t>
            </a:r>
            <a:r>
              <a:rPr lang="en-US" dirty="0"/>
              <a:t>etc.</a:t>
            </a:r>
          </a:p>
          <a:p>
            <a:r>
              <a:rPr lang="en-US" dirty="0"/>
              <a:t>The driver converts the underlying data to the Java type</a:t>
            </a:r>
          </a:p>
          <a:p>
            <a:pPr lvl="1"/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56244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Java.sql* and MySQL Driver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1943" y="1150939"/>
            <a:ext cx="11804650" cy="557053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The java.</a:t>
            </a:r>
            <a:r>
              <a:rPr lang="en-US" noProof="1"/>
              <a:t>sql</a:t>
            </a:r>
            <a:r>
              <a:rPr lang="en-US" dirty="0"/>
              <a:t> package provides all previously mentioned JDBC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classes</a:t>
            </a:r>
            <a:endParaRPr lang="en-US" dirty="0"/>
          </a:p>
          <a:p>
            <a:r>
              <a:rPr lang="en-US" dirty="0"/>
              <a:t>In order to work with JDBC we need to download a MySQL Driver – Connector/J </a:t>
            </a:r>
          </a:p>
          <a:p>
            <a:pPr lvl="1"/>
            <a:r>
              <a:rPr lang="en-US" dirty="0"/>
              <a:t>It can be found on the following webpage: </a:t>
            </a:r>
            <a:r>
              <a:rPr lang="en-US" dirty="0" smtClean="0">
                <a:solidFill>
                  <a:srgbClr val="FFA000"/>
                </a:solidFill>
                <a:hlinkClick r:id="rId3"/>
              </a:rPr>
              <a:t> </a:t>
            </a:r>
          </a:p>
          <a:p>
            <a:pPr marL="609219" lvl="1" indent="0">
              <a:buNone/>
            </a:pPr>
            <a:r>
              <a:rPr lang="en-US" b="1" dirty="0" smtClean="0">
                <a:solidFill>
                  <a:srgbClr val="FFA000"/>
                </a:solidFill>
                <a:hlinkClick r:id="rId3"/>
              </a:rPr>
              <a:t>https://dev.mysql.com/downloads/connector/j/</a:t>
            </a:r>
            <a:endParaRPr lang="en-US" b="1" dirty="0">
              <a:solidFill>
                <a:srgbClr val="FFA000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748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Driver Connection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1943" y="1165530"/>
            <a:ext cx="11804650" cy="5570537"/>
          </a:xfrm>
        </p:spPr>
        <p:txBody>
          <a:bodyPr/>
          <a:lstStyle/>
          <a:p>
            <a:r>
              <a:rPr lang="en-US" dirty="0"/>
              <a:t>Connection with the database is established via </a:t>
            </a:r>
            <a:r>
              <a:rPr lang="en-US" b="1" dirty="0">
                <a:solidFill>
                  <a:srgbClr val="FFA000"/>
                </a:solidFill>
              </a:rPr>
              <a:t>connection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 smtClean="0">
                <a:solidFill>
                  <a:srgbClr val="FFA000"/>
                </a:solidFill>
              </a:rPr>
              <a:t/>
            </a:r>
            <a:br>
              <a:rPr lang="en-US" dirty="0" smtClean="0">
                <a:solidFill>
                  <a:srgbClr val="FFA000"/>
                </a:solidFill>
              </a:rPr>
            </a:br>
            <a:r>
              <a:rPr lang="en-US" b="1" dirty="0" smtClean="0">
                <a:solidFill>
                  <a:srgbClr val="FFA000"/>
                </a:solidFill>
              </a:rPr>
              <a:t>string</a:t>
            </a:r>
            <a:endParaRPr lang="en-US" b="1" dirty="0">
              <a:solidFill>
                <a:srgbClr val="FFA000"/>
              </a:solidFill>
            </a:endParaRPr>
          </a:p>
          <a:p>
            <a:pPr lvl="1"/>
            <a:r>
              <a:rPr lang="en-US" sz="3400" noProof="1">
                <a:solidFill>
                  <a:schemeClr val="accent4"/>
                </a:solidFill>
              </a:rPr>
              <a:t>jdbc</a:t>
            </a:r>
            <a:r>
              <a:rPr lang="en-US" sz="3400" dirty="0">
                <a:solidFill>
                  <a:schemeClr val="accent2"/>
                </a:solidFill>
              </a:rPr>
              <a:t>:&lt;driver protocol&gt;</a:t>
            </a:r>
            <a:r>
              <a:rPr lang="en-US" sz="3400" dirty="0">
                <a:solidFill>
                  <a:schemeClr val="bg1"/>
                </a:solidFill>
              </a:rPr>
              <a:t>:&lt;connection details&gt;</a:t>
            </a:r>
          </a:p>
          <a:p>
            <a:pPr lvl="1"/>
            <a:r>
              <a:rPr lang="en-US" sz="3400" dirty="0"/>
              <a:t>E.g. connection from previous demo:</a:t>
            </a:r>
            <a:endParaRPr lang="bg-BG" sz="3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95400" y="3936298"/>
            <a:ext cx="1005998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Connection c = DriverManager.getConnection(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398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jdbc:</a:t>
            </a: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mysql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://localhost:3306/soft_uni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",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props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419600" y="5410200"/>
            <a:ext cx="2514600" cy="636286"/>
          </a:xfrm>
          <a:prstGeom prst="wedgeRoundRectCallout">
            <a:avLst>
              <a:gd name="adj1" fmla="val 34677"/>
              <a:gd name="adj2" fmla="val -11516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name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7543801" y="5423868"/>
            <a:ext cx="2023227" cy="622618"/>
          </a:xfrm>
          <a:prstGeom prst="wedgeRoundRectCallout">
            <a:avLst>
              <a:gd name="adj1" fmla="val -7238"/>
              <a:gd name="adj2" fmla="val -11468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Credentials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21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Setting Up the Driver in IntelliJ IDEA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1943" y="1150939"/>
            <a:ext cx="11804650" cy="5570537"/>
          </a:xfrm>
        </p:spPr>
        <p:txBody>
          <a:bodyPr/>
          <a:lstStyle/>
          <a:p>
            <a:r>
              <a:rPr lang="en-US" dirty="0"/>
              <a:t>Add the driver as an external library:</a:t>
            </a:r>
          </a:p>
          <a:p>
            <a:pPr lvl="1"/>
            <a:r>
              <a:rPr lang="en-US" dirty="0"/>
              <a:t>"File" -&gt; "Project Structure" -&gt; "Libraries"</a:t>
            </a:r>
            <a:endParaRPr lang="bg-BG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787" y="2476334"/>
            <a:ext cx="3642872" cy="24805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Стрелка надясно 6"/>
          <p:cNvSpPr/>
          <p:nvPr/>
        </p:nvSpPr>
        <p:spPr>
          <a:xfrm>
            <a:off x="5170960" y="3681065"/>
            <a:ext cx="609600" cy="457200"/>
          </a:xfrm>
          <a:prstGeom prst="rightArrow">
            <a:avLst/>
          </a:prstGeom>
          <a:solidFill>
            <a:srgbClr val="FFA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8" name="Картина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862" y="2487215"/>
            <a:ext cx="4064339" cy="20406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292" y="5075586"/>
            <a:ext cx="4299354" cy="1547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Стрелка надясно 8"/>
          <p:cNvSpPr/>
          <p:nvPr/>
        </p:nvSpPr>
        <p:spPr>
          <a:xfrm rot="5400000">
            <a:off x="7690438" y="4662871"/>
            <a:ext cx="479599" cy="375146"/>
          </a:xfrm>
          <a:prstGeom prst="rightArrow">
            <a:avLst/>
          </a:prstGeom>
          <a:solidFill>
            <a:srgbClr val="FFA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631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Statement, PreparedStatement, CallableStatement</a:t>
            </a:r>
            <a:endParaRPr lang="en-GB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1" y="1331162"/>
            <a:ext cx="2631239" cy="2631239"/>
          </a:xfrm>
          <a:prstGeom prst="rect">
            <a:avLst/>
          </a:prstGeom>
        </p:spPr>
      </p:pic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JDBC Statements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0262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5271" y="1155803"/>
            <a:ext cx="11804650" cy="5570537"/>
          </a:xfrm>
        </p:spPr>
        <p:txBody>
          <a:bodyPr>
            <a:normAutofit/>
          </a:bodyPr>
          <a:lstStyle/>
          <a:p>
            <a:r>
              <a:rPr lang="en-GB" sz="3200" noProof="1"/>
              <a:t>The JDBC </a:t>
            </a:r>
            <a:r>
              <a:rPr lang="en-GB" sz="3200" b="1" noProof="1">
                <a:solidFill>
                  <a:srgbClr val="FFA000"/>
                </a:solidFill>
              </a:rPr>
              <a:t>Statement interface </a:t>
            </a:r>
            <a:r>
              <a:rPr lang="en-US" sz="3200" noProof="1"/>
              <a:t>defines the methods and properties that enable you to send SQL commands to the database.</a:t>
            </a:r>
            <a:endParaRPr lang="en-GB" sz="3200" noProof="1"/>
          </a:p>
        </p:txBody>
      </p:sp>
      <p:graphicFrame>
        <p:nvGraphicFramePr>
          <p:cNvPr id="8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0160286"/>
              </p:ext>
            </p:extLst>
          </p:nvPr>
        </p:nvGraphicFramePr>
        <p:xfrm>
          <a:off x="654811" y="2667000"/>
          <a:ext cx="11127600" cy="3203448"/>
        </p:xfrm>
        <a:graphic>
          <a:graphicData uri="http://schemas.openxmlformats.org/drawingml/2006/table">
            <a:tbl>
              <a:tblPr/>
              <a:tblGrid>
                <a:gridCol w="3231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6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Interfaces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Recommended use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Statement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For general-purpose access to your database and static SQL statements at runtime. Cannot accept parameters. </a:t>
                      </a:r>
                      <a:endParaRPr kumimoji="1" lang="bg-BG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PreparedStatement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For SQL statements used many times. Accepts parameters.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CallableStatement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Used for stored procedures. Accepts parameters.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906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noProof="1" smtClean="0"/>
              <a:t>Example(PreparedStatement) from previous demo:</a:t>
            </a:r>
            <a:endParaRPr lang="en-US" sz="3200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Statements Example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9411" y="2132252"/>
            <a:ext cx="10955338" cy="36174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PreparedStatement stmt =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connection.prepareStatement("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SELECT * FROM employees WHERE </a:t>
            </a:r>
            <a:b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salary &gt; ?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398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398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String salary = sc.nextLine();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stmt.setDouble(1, Double.parseDouble(salary));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8763001" y="2025085"/>
            <a:ext cx="2133495" cy="587883"/>
          </a:xfrm>
          <a:prstGeom prst="wedgeRoundRectCallout">
            <a:avLst>
              <a:gd name="adj1" fmla="val -40830"/>
              <a:gd name="adj2" fmla="val 6574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Query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998488" y="5816131"/>
            <a:ext cx="2667557" cy="628297"/>
          </a:xfrm>
          <a:prstGeom prst="wedgeRoundRectCallout">
            <a:avLst>
              <a:gd name="adj1" fmla="val 37439"/>
              <a:gd name="adj2" fmla="val -93019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Index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91701" y="3885976"/>
            <a:ext cx="2784701" cy="512316"/>
          </a:xfrm>
          <a:prstGeom prst="wedgeRoundRectCallout">
            <a:avLst>
              <a:gd name="adj1" fmla="val 24407"/>
              <a:gd name="adj2" fmla="val -104756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 parameter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Правоъгълник 4"/>
          <p:cNvSpPr/>
          <p:nvPr/>
        </p:nvSpPr>
        <p:spPr>
          <a:xfrm>
            <a:off x="2217966" y="3107530"/>
            <a:ext cx="228600" cy="409785"/>
          </a:xfrm>
          <a:prstGeom prst="rect">
            <a:avLst/>
          </a:prstGeom>
          <a:noFill/>
          <a:ln w="50800">
            <a:solidFill>
              <a:srgbClr val="FF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3CD60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5791201" y="5816131"/>
            <a:ext cx="2667557" cy="628297"/>
          </a:xfrm>
          <a:prstGeom prst="wedgeRoundRectCallout">
            <a:avLst>
              <a:gd name="adj1" fmla="val -38201"/>
              <a:gd name="adj2" fmla="val -90493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value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4724400" y="3250838"/>
            <a:ext cx="3810000" cy="891296"/>
          </a:xfrm>
          <a:prstGeom prst="wedgeRoundRectCallout">
            <a:avLst>
              <a:gd name="adj1" fmla="val -55708"/>
              <a:gd name="adj2" fmla="val -55349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Statements are created via the connection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615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5" grpId="0" animBg="1"/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How to Prevent It?</a:t>
            </a:r>
            <a:endParaRPr lang="en-GB"/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1" y="1558605"/>
            <a:ext cx="2667000" cy="2115416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SQL Injection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87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SQL Injection?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171450" y="1150939"/>
            <a:ext cx="11804650" cy="5570537"/>
          </a:xfrm>
        </p:spPr>
        <p:txBody>
          <a:bodyPr/>
          <a:lstStyle/>
          <a:p>
            <a:r>
              <a:rPr lang="en-US" dirty="0"/>
              <a:t>Placement of </a:t>
            </a:r>
            <a:r>
              <a:rPr lang="en-US" b="1" dirty="0">
                <a:solidFill>
                  <a:srgbClr val="FFA000"/>
                </a:solidFill>
              </a:rPr>
              <a:t>malicious</a:t>
            </a:r>
            <a:r>
              <a:rPr lang="en-US" dirty="0"/>
              <a:t> code in SQL Statements</a:t>
            </a:r>
          </a:p>
          <a:p>
            <a:pPr lvl="1"/>
            <a:r>
              <a:rPr lang="en-US" dirty="0"/>
              <a:t>Usually done via user input</a:t>
            </a:r>
          </a:p>
          <a:p>
            <a:r>
              <a:rPr lang="en-US" dirty="0"/>
              <a:t>To protect our data we can place parameters in our statements </a:t>
            </a:r>
          </a:p>
          <a:p>
            <a:pPr lvl="1"/>
            <a:r>
              <a:rPr lang="en-US" dirty="0"/>
              <a:t>We can do it by using </a:t>
            </a:r>
            <a:r>
              <a:rPr lang="en-US" b="1" noProof="1">
                <a:solidFill>
                  <a:srgbClr val="FFA000"/>
                </a:solidFill>
              </a:rPr>
              <a:t>PreparedStatement</a:t>
            </a:r>
            <a:r>
              <a:rPr lang="en-US" dirty="0"/>
              <a:t> </a:t>
            </a: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Картина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768" y="3289490"/>
            <a:ext cx="6057900" cy="333375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650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SQL Injection Example: Login Form Input by User</a:t>
            </a:r>
            <a:endParaRPr lang="en-US" dirty="0"/>
          </a:p>
        </p:txBody>
      </p:sp>
      <p:sp>
        <p:nvSpPr>
          <p:cNvPr id="8" name="Контейнер за съдържание 7">
            <a:extLst>
              <a:ext uri="{FF2B5EF4-FFF2-40B4-BE49-F238E27FC236}">
                <a16:creationId xmlns:a16="http://schemas.microsoft.com/office/drawing/2014/main" id="{7D7B878C-52C4-42BE-9281-929A9DE5523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1943" y="1190760"/>
            <a:ext cx="11923857" cy="5570537"/>
          </a:xfrm>
        </p:spPr>
        <p:txBody>
          <a:bodyPr/>
          <a:lstStyle/>
          <a:p>
            <a:r>
              <a:rPr lang="en-US" dirty="0"/>
              <a:t>Ask the user to input username and password in fields</a:t>
            </a:r>
          </a:p>
          <a:p>
            <a:pPr lvl="1"/>
            <a:r>
              <a:rPr lang="en-US" dirty="0"/>
              <a:t>If we don't secure our statements, we risk SQL Queries to be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written </a:t>
            </a:r>
            <a:r>
              <a:rPr lang="en-US" dirty="0"/>
              <a:t>as an input </a:t>
            </a:r>
          </a:p>
          <a:p>
            <a:pPr lvl="1"/>
            <a:r>
              <a:rPr lang="en-US" dirty="0"/>
              <a:t>E.g. :</a:t>
            </a:r>
          </a:p>
          <a:p>
            <a:pPr lvl="2"/>
            <a:r>
              <a:rPr lang="en-US" dirty="0"/>
              <a:t>username: </a:t>
            </a:r>
            <a:r>
              <a:rPr lang="en-US" noProof="1"/>
              <a:t>'example</a:t>
            </a:r>
            <a:r>
              <a:rPr lang="en-US" dirty="0"/>
              <a:t>_</a:t>
            </a:r>
            <a:r>
              <a:rPr lang="en-US" noProof="1"/>
              <a:t>user</a:t>
            </a:r>
            <a:r>
              <a:rPr lang="en-US" dirty="0"/>
              <a:t>'</a:t>
            </a:r>
          </a:p>
          <a:p>
            <a:pPr lvl="2"/>
            <a:r>
              <a:rPr lang="en-US" dirty="0"/>
              <a:t>password: '12345'</a:t>
            </a:r>
          </a:p>
          <a:p>
            <a:pPr lvl="2"/>
            <a:r>
              <a:rPr lang="en-US" dirty="0"/>
              <a:t>The following query will be built and executed to the data source:</a:t>
            </a:r>
          </a:p>
          <a:p>
            <a:pPr lvl="2"/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4209EF63-C8B5-4187-9E26-41F4EAD29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568" y="5562600"/>
            <a:ext cx="112014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FROM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users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username = 'example_user' 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AND password = '12345';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707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rgbClr val="FFA000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9600" b="1" dirty="0"/>
              <a:t>#Java-DB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712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Контейнер за съдържание 7">
            <a:extLst>
              <a:ext uri="{FF2B5EF4-FFF2-40B4-BE49-F238E27FC236}">
                <a16:creationId xmlns:a16="http://schemas.microsoft.com/office/drawing/2014/main" id="{7D7B878C-52C4-42BE-9281-929A9DE552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782" y="1211571"/>
            <a:ext cx="11808021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 result the </a:t>
            </a:r>
            <a:r>
              <a:rPr lang="en-US" b="1" dirty="0">
                <a:solidFill>
                  <a:srgbClr val="FFA000"/>
                </a:solidFill>
              </a:rPr>
              <a:t>id of the user </a:t>
            </a:r>
            <a:r>
              <a:rPr lang="en-US" dirty="0"/>
              <a:t>will be </a:t>
            </a:r>
            <a:r>
              <a:rPr lang="en-US" dirty="0" smtClean="0"/>
              <a:t>returned.</a:t>
            </a:r>
            <a:endParaRPr lang="en-US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 smtClean="0"/>
              <a:t>User </a:t>
            </a:r>
            <a:r>
              <a:rPr lang="en-US" dirty="0"/>
              <a:t>will be authenticated to do actions in the application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Without validating and securing our statements information might get exposed: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 smtClean="0"/>
              <a:t>Value </a:t>
            </a:r>
            <a:r>
              <a:rPr lang="en-US" dirty="0"/>
              <a:t>for password: ''1' OR username = 'admin';'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The following query will be executed:</a:t>
            </a:r>
          </a:p>
          <a:p>
            <a:r>
              <a:rPr lang="en-US" dirty="0"/>
              <a:t>	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smtClean="0"/>
              <a:t>SQL Injection Example: Login Form Input by User (2)</a:t>
            </a:r>
            <a:endParaRPr lang="en-US" sz="32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4209EF63-C8B5-4187-9E26-41F4EAD29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5075374"/>
            <a:ext cx="10058401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users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username = 'pesho'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AND password =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'1' OR username = 'admin'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513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smtClean="0"/>
              <a:t>SQL Injection Example: Login Form Input by User (3)</a:t>
            </a:r>
            <a:endParaRPr lang="en-US" sz="3200" dirty="0"/>
          </a:p>
        </p:txBody>
      </p:sp>
      <p:sp>
        <p:nvSpPr>
          <p:cNvPr id="8" name="Контейнер за съдържание 7">
            <a:extLst>
              <a:ext uri="{FF2B5EF4-FFF2-40B4-BE49-F238E27FC236}">
                <a16:creationId xmlns:a16="http://schemas.microsoft.com/office/drawing/2014/main" id="{7D7B878C-52C4-42BE-9281-929A9DE5523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1943" y="1150939"/>
            <a:ext cx="11804650" cy="5570537"/>
          </a:xfrm>
        </p:spPr>
        <p:txBody>
          <a:bodyPr/>
          <a:lstStyle/>
          <a:p>
            <a:r>
              <a:rPr lang="en-US" dirty="0"/>
              <a:t>In result the id </a:t>
            </a:r>
            <a:r>
              <a:rPr lang="en-US" b="1" dirty="0">
                <a:solidFill>
                  <a:srgbClr val="FFA000"/>
                </a:solidFill>
              </a:rPr>
              <a:t>an admin </a:t>
            </a:r>
            <a:r>
              <a:rPr lang="en-US" dirty="0"/>
              <a:t>will be returned</a:t>
            </a:r>
          </a:p>
          <a:p>
            <a:pPr lvl="1"/>
            <a:r>
              <a:rPr lang="en-US" dirty="0"/>
              <a:t>Will permit actions to the user that can harm our application  </a:t>
            </a:r>
            <a:r>
              <a:rPr lang="en-US" dirty="0" smtClean="0"/>
              <a:t>   and </a:t>
            </a:r>
            <a:r>
              <a:rPr lang="en-US" dirty="0"/>
              <a:t>database</a:t>
            </a:r>
          </a:p>
          <a:p>
            <a:r>
              <a:rPr lang="en-US" dirty="0"/>
              <a:t>We can validate the input by setting rules</a:t>
            </a:r>
          </a:p>
          <a:p>
            <a:pPr lvl="1"/>
            <a:r>
              <a:rPr lang="en-US" dirty="0"/>
              <a:t>Length, special characters, digits etc.</a:t>
            </a:r>
          </a:p>
          <a:p>
            <a:pPr lvl="1"/>
            <a:r>
              <a:rPr lang="en-US" dirty="0"/>
              <a:t>Set up validation in our code in different layers </a:t>
            </a:r>
            <a:r>
              <a:rPr lang="en-US" dirty="0" smtClean="0"/>
              <a:t>                                (</a:t>
            </a:r>
            <a:r>
              <a:rPr lang="en-US" dirty="0"/>
              <a:t>front-end, back-end etc.)</a:t>
            </a:r>
            <a:endParaRPr lang="en-US" dirty="0">
              <a:solidFill>
                <a:srgbClr val="F3CD6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8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Transactions and DAO Pattern</a:t>
            </a:r>
            <a:endParaRPr lang="en-GB"/>
          </a:p>
        </p:txBody>
      </p:sp>
      <p:pic>
        <p:nvPicPr>
          <p:cNvPr id="13" name="Картина 12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1" y="1524001"/>
            <a:ext cx="2363265" cy="2363265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Advanced Concepts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260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Transaction Pattern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4294967295"/>
          </p:nvPr>
        </p:nvSpPr>
        <p:spPr>
          <a:xfrm>
            <a:off x="191943" y="1155803"/>
            <a:ext cx="11804650" cy="5570537"/>
          </a:xfrm>
        </p:spPr>
        <p:txBody>
          <a:bodyPr/>
          <a:lstStyle/>
          <a:p>
            <a:r>
              <a:rPr lang="en-US" dirty="0"/>
              <a:t>Every JDBC Connection is set to </a:t>
            </a:r>
            <a:r>
              <a:rPr lang="en-US" b="1" dirty="0">
                <a:solidFill>
                  <a:srgbClr val="FFA000"/>
                </a:solidFill>
              </a:rPr>
              <a:t>auto-commit</a:t>
            </a:r>
            <a:r>
              <a:rPr lang="en-US" dirty="0"/>
              <a:t> by default</a:t>
            </a:r>
          </a:p>
          <a:p>
            <a:pPr lvl="1"/>
            <a:r>
              <a:rPr lang="en-US" dirty="0"/>
              <a:t>SQL statements are committed on completion</a:t>
            </a:r>
          </a:p>
          <a:p>
            <a:r>
              <a:rPr lang="en-US" dirty="0"/>
              <a:t>In bigger applications we want greater control</a:t>
            </a:r>
          </a:p>
          <a:p>
            <a:pPr lvl="1"/>
            <a:r>
              <a:rPr lang="en-US" dirty="0"/>
              <a:t>If and when changes are applied to the database</a:t>
            </a:r>
          </a:p>
          <a:p>
            <a:r>
              <a:rPr lang="en-US" dirty="0"/>
              <a:t>Turn off auto-commit:</a:t>
            </a:r>
          </a:p>
          <a:p>
            <a:pPr marL="377887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762000" y="4648201"/>
            <a:ext cx="662633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connection.setAutoCommit(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233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Transaction Pattern (2)</a:t>
            </a:r>
            <a:endParaRPr lang="bg-BG" dirty="0"/>
          </a:p>
        </p:txBody>
      </p:sp>
      <p:sp>
        <p:nvSpPr>
          <p:cNvPr id="14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0150" y="983404"/>
            <a:ext cx="10033549" cy="5276048"/>
          </a:xfrm>
        </p:spPr>
        <p:txBody>
          <a:bodyPr/>
          <a:lstStyle/>
          <a:p>
            <a:r>
              <a:rPr lang="en-US" dirty="0"/>
              <a:t>Example (</a:t>
            </a:r>
            <a:r>
              <a:rPr lang="en-US" b="1" dirty="0">
                <a:solidFill>
                  <a:srgbClr val="FFA000"/>
                </a:solidFill>
              </a:rPr>
              <a:t>pseudo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code</a:t>
            </a:r>
            <a:r>
              <a:rPr lang="en-US" dirty="0"/>
              <a:t>):</a:t>
            </a:r>
          </a:p>
          <a:p>
            <a:pPr marL="377887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3586023" y="1563506"/>
            <a:ext cx="6781800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try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connection.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setAutoCommit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(false);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Statement stmt = conn.createStatement();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String sql = "…";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stmt.executeUpdate(sql); 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// If there is no error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connection.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commit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 catch(SQLException se){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// If there is any error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conn.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rollback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7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2" y="1723768"/>
            <a:ext cx="7838928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ORM Frameworks map </a:t>
            </a:r>
            <a:r>
              <a:rPr lang="en-GB" sz="3200" b="1" dirty="0">
                <a:solidFill>
                  <a:srgbClr val="FFA000"/>
                </a:solidFill>
              </a:rPr>
              <a:t>Java objects </a:t>
            </a:r>
            <a:r>
              <a:rPr lang="en-GB" sz="3200" dirty="0">
                <a:solidFill>
                  <a:schemeClr val="bg2"/>
                </a:solidFill>
              </a:rPr>
              <a:t>to </a:t>
            </a:r>
            <a:r>
              <a:rPr lang="en-GB" sz="3200" b="1" dirty="0">
                <a:solidFill>
                  <a:srgbClr val="FFA000"/>
                </a:solidFill>
              </a:rPr>
              <a:t>SQL </a:t>
            </a:r>
            <a:r>
              <a:rPr lang="en-GB" sz="3200" b="1" dirty="0">
                <a:solidFill>
                  <a:schemeClr val="bg1"/>
                </a:solidFill>
              </a:rPr>
              <a:t>entities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JDBC provides us </a:t>
            </a:r>
            <a:r>
              <a:rPr lang="en-GB" sz="3200" b="1" dirty="0">
                <a:solidFill>
                  <a:srgbClr val="FFA000"/>
                </a:solidFill>
              </a:rPr>
              <a:t>classes</a:t>
            </a:r>
            <a:r>
              <a:rPr lang="en-GB" sz="3200" dirty="0">
                <a:solidFill>
                  <a:schemeClr val="bg2"/>
                </a:solidFill>
              </a:rPr>
              <a:t> for operating with a database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SQL Injection can seriously harm our data </a:t>
            </a:r>
            <a:br>
              <a:rPr lang="en-GB" sz="3200" dirty="0">
                <a:solidFill>
                  <a:schemeClr val="bg2"/>
                </a:solidFill>
              </a:rPr>
            </a:br>
            <a:r>
              <a:rPr lang="en-GB" sz="3200" dirty="0">
                <a:solidFill>
                  <a:schemeClr val="bg2"/>
                </a:solidFill>
              </a:rPr>
              <a:t>source or expose it </a:t>
            </a:r>
          </a:p>
          <a:p>
            <a:pPr lvl="1">
              <a:lnSpc>
                <a:spcPct val="100000"/>
              </a:lnSpc>
            </a:pPr>
            <a:r>
              <a:rPr lang="en-GB" sz="3000" dirty="0">
                <a:solidFill>
                  <a:schemeClr val="bg2"/>
                </a:solidFill>
              </a:rPr>
              <a:t>Our application should secure the </a:t>
            </a:r>
          </a:p>
          <a:p>
            <a:pPr marL="609219" lvl="1" indent="0">
              <a:lnSpc>
                <a:spcPct val="100000"/>
              </a:lnSpc>
              <a:buNone/>
            </a:pPr>
            <a:r>
              <a:rPr lang="en-GB" sz="3000" dirty="0">
                <a:solidFill>
                  <a:schemeClr val="bg2"/>
                </a:solidFill>
              </a:rPr>
              <a:t>statements being sent</a:t>
            </a:r>
          </a:p>
          <a:p>
            <a:pPr marL="609219" lvl="1" indent="0">
              <a:lnSpc>
                <a:spcPct val="100000"/>
              </a:lnSpc>
              <a:buNone/>
            </a:pPr>
            <a:endParaRPr lang="en-GB" sz="30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accent6"/>
              </a:buClr>
            </a:pPr>
            <a:endParaRPr lang="en-GB" sz="3600" b="1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068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9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3643" y="3505287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669" y="55658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90493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320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051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it-IT" smtClean="0"/>
              <a:t>Accessing Data Via Client Application </a:t>
            </a:r>
            <a:endParaRPr lang="en-GB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219201" y="5651684"/>
            <a:ext cx="9832319" cy="77488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5400"/>
              </a:lnSpc>
            </a:pPr>
            <a:endParaRPr lang="en-US" b="0" spc="200" dirty="0">
              <a:solidFill>
                <a:srgbClr val="F0A22E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5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1" y="2037566"/>
            <a:ext cx="3313243" cy="1315235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Application to Database Connection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612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Frameworks Overview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1450" y="1150939"/>
            <a:ext cx="11944350" cy="5570537"/>
          </a:xfrm>
        </p:spPr>
        <p:txBody>
          <a:bodyPr>
            <a:normAutofit/>
          </a:bodyPr>
          <a:lstStyle/>
          <a:p>
            <a:r>
              <a:rPr lang="en-US" dirty="0"/>
              <a:t>In development programmers use </a:t>
            </a:r>
            <a:r>
              <a:rPr lang="en-US" b="1" dirty="0">
                <a:solidFill>
                  <a:srgbClr val="FFA000"/>
                </a:solidFill>
              </a:rPr>
              <a:t>object relational mapping </a:t>
            </a:r>
            <a:r>
              <a:rPr lang="en-US" b="1" dirty="0" smtClean="0">
                <a:solidFill>
                  <a:srgbClr val="FFA000"/>
                </a:solidFill>
              </a:rPr>
              <a:t>     </a:t>
            </a:r>
            <a:r>
              <a:rPr lang="en-US" dirty="0" smtClean="0"/>
              <a:t>frameworks.</a:t>
            </a:r>
            <a:endParaRPr lang="en-US" dirty="0"/>
          </a:p>
          <a:p>
            <a:pPr lvl="1"/>
            <a:r>
              <a:rPr lang="en-US" dirty="0"/>
              <a:t>Mapping Java classes and data types to </a:t>
            </a:r>
            <a:r>
              <a:rPr lang="en-US" sz="3398" b="1" dirty="0">
                <a:solidFill>
                  <a:srgbClr val="FFA000"/>
                </a:solidFill>
              </a:rPr>
              <a:t>DB tables </a:t>
            </a:r>
            <a:r>
              <a:rPr lang="en-US" dirty="0"/>
              <a:t>and </a:t>
            </a:r>
            <a:r>
              <a:rPr lang="en-US" sz="3398" b="1" dirty="0">
                <a:solidFill>
                  <a:srgbClr val="FFA000"/>
                </a:solidFill>
              </a:rPr>
              <a:t>SQL data types</a:t>
            </a:r>
          </a:p>
          <a:p>
            <a:pPr lvl="1"/>
            <a:r>
              <a:rPr lang="en-US" dirty="0"/>
              <a:t>Generate SQL calls and </a:t>
            </a:r>
            <a:r>
              <a:rPr lang="en-US" sz="3398" b="1" dirty="0">
                <a:solidFill>
                  <a:srgbClr val="FFA000"/>
                </a:solidFill>
              </a:rPr>
              <a:t>relieves</a:t>
            </a:r>
            <a:r>
              <a:rPr lang="en-US" dirty="0"/>
              <a:t> the developer from the </a:t>
            </a:r>
            <a:r>
              <a:rPr lang="en-US" sz="3398" b="1" dirty="0">
                <a:solidFill>
                  <a:srgbClr val="FFA000"/>
                </a:solidFill>
              </a:rPr>
              <a:t>manual</a:t>
            </a:r>
            <a:r>
              <a:rPr lang="en-US" sz="3398" dirty="0">
                <a:solidFill>
                  <a:srgbClr val="FFA000"/>
                </a:solidFill>
              </a:rPr>
              <a:t> </a:t>
            </a:r>
            <a:r>
              <a:rPr lang="en-US" sz="3398" b="1" dirty="0">
                <a:solidFill>
                  <a:srgbClr val="FFA000"/>
                </a:solidFill>
              </a:rPr>
              <a:t>handling</a:t>
            </a:r>
            <a:r>
              <a:rPr lang="en-US" sz="3398" dirty="0">
                <a:solidFill>
                  <a:srgbClr val="FFA000"/>
                </a:solidFill>
              </a:rPr>
              <a:t> </a:t>
            </a:r>
          </a:p>
          <a:p>
            <a:pPr lvl="2"/>
            <a:r>
              <a:rPr lang="en-US" dirty="0"/>
              <a:t>E.g. (pseudo-code)</a:t>
            </a:r>
          </a:p>
          <a:p>
            <a:pPr marL="987381" lvl="3" indent="0">
              <a:buNone/>
            </a:pPr>
            <a:endParaRPr lang="en-US" dirty="0"/>
          </a:p>
          <a:p>
            <a:endParaRPr lang="en-US" dirty="0">
              <a:solidFill>
                <a:srgbClr val="F3CD60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042293" y="5445118"/>
            <a:ext cx="7010400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User user = new User("Peter", 25);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dbManager.saveToDB(user);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9239883" y="5251320"/>
            <a:ext cx="2619389" cy="1273683"/>
          </a:xfrm>
          <a:prstGeom prst="wedgeRoundRectCallout">
            <a:avLst>
              <a:gd name="adj1" fmla="val -119920"/>
              <a:gd name="adj2" fmla="val 29849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Encapsulated in method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443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Frameworks Overview (2)</a:t>
            </a:r>
            <a:endParaRPr lang="bg-BG" dirty="0"/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idx="4294967295"/>
          </p:nvPr>
        </p:nvSpPr>
        <p:spPr>
          <a:xfrm>
            <a:off x="228600" y="1150939"/>
            <a:ext cx="11961813" cy="5570537"/>
          </a:xfrm>
        </p:spPr>
        <p:txBody>
          <a:bodyPr/>
          <a:lstStyle/>
          <a:p>
            <a:r>
              <a:rPr lang="en-US" dirty="0"/>
              <a:t>ORM frameworks </a:t>
            </a:r>
            <a:r>
              <a:rPr lang="en-US" b="1" dirty="0">
                <a:solidFill>
                  <a:srgbClr val="FFA000"/>
                </a:solidFill>
              </a:rPr>
              <a:t>do not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drop the need to write SQL!</a:t>
            </a:r>
          </a:p>
          <a:p>
            <a:pPr lvl="1"/>
            <a:r>
              <a:rPr lang="en-US" dirty="0"/>
              <a:t>At some point you might need some </a:t>
            </a:r>
            <a:r>
              <a:rPr lang="en-US" sz="3200" b="1" dirty="0">
                <a:solidFill>
                  <a:srgbClr val="FFA000"/>
                </a:solidFill>
              </a:rPr>
              <a:t>manual query optimization</a:t>
            </a:r>
          </a:p>
          <a:p>
            <a:r>
              <a:rPr lang="en-US" dirty="0"/>
              <a:t>ORM Frameworks </a:t>
            </a:r>
            <a:r>
              <a:rPr lang="en-US" b="1" dirty="0">
                <a:solidFill>
                  <a:srgbClr val="FFA000"/>
                </a:solidFill>
              </a:rPr>
              <a:t>examples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Java – </a:t>
            </a:r>
            <a:r>
              <a:rPr lang="en-US" sz="3200" b="1" dirty="0">
                <a:solidFill>
                  <a:srgbClr val="FFA000"/>
                </a:solidFill>
              </a:rPr>
              <a:t>Hibernate</a:t>
            </a:r>
            <a:r>
              <a:rPr lang="en-US" dirty="0"/>
              <a:t>, </a:t>
            </a:r>
            <a:r>
              <a:rPr lang="en-US" noProof="1"/>
              <a:t>EclipseLink</a:t>
            </a:r>
            <a:r>
              <a:rPr lang="en-US" dirty="0"/>
              <a:t>, TopLink…</a:t>
            </a:r>
          </a:p>
          <a:p>
            <a:pPr lvl="1"/>
            <a:r>
              <a:rPr lang="en-US" dirty="0"/>
              <a:t>.NET – Entity Framework, NHibernate…</a:t>
            </a:r>
          </a:p>
          <a:p>
            <a:pPr lvl="1"/>
            <a:r>
              <a:rPr lang="en-US" dirty="0"/>
              <a:t>PHP – Doctrine, </a:t>
            </a:r>
            <a:r>
              <a:rPr lang="en-US" noProof="1"/>
              <a:t>Laravel</a:t>
            </a:r>
            <a:r>
              <a:rPr lang="en-US" dirty="0"/>
              <a:t>(Eloquent)...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1" y="5045075"/>
            <a:ext cx="6822035" cy="16764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252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Demo</a:t>
            </a:r>
            <a:endParaRPr lang="en-GB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219201" y="5651684"/>
            <a:ext cx="9832319" cy="77488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5400"/>
              </a:lnSpc>
            </a:pPr>
            <a:endParaRPr lang="en-US" b="0" spc="200" dirty="0">
              <a:solidFill>
                <a:srgbClr val="F0A22E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5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1" y="2037566"/>
            <a:ext cx="3313243" cy="1315235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Application to Database Connection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0859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Connection to DB Via Java App Demo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1450" y="1162723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/>
              <a:t>Download the demo </a:t>
            </a:r>
            <a:r>
              <a:rPr lang="en-US" dirty="0" smtClean="0"/>
              <a:t>from the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course </a:t>
            </a:r>
            <a:r>
              <a:rPr lang="en-US" b="1" dirty="0" smtClean="0">
                <a:solidFill>
                  <a:schemeClr val="bg1"/>
                </a:solidFill>
                <a:hlinkClick r:id="rId2"/>
              </a:rPr>
              <a:t>instance</a:t>
            </a:r>
            <a:r>
              <a:rPr lang="en-US" b="1" dirty="0" smtClean="0">
                <a:solidFill>
                  <a:schemeClr val="bg1"/>
                </a:solidFill>
              </a:rPr>
              <a:t>.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You are given a simple application that:</a:t>
            </a:r>
          </a:p>
          <a:p>
            <a:pPr lvl="1"/>
            <a:r>
              <a:rPr lang="en-US" dirty="0"/>
              <a:t>Establishes connection with the "</a:t>
            </a:r>
            <a:r>
              <a:rPr lang="en-US" sz="3200" b="1" noProof="1">
                <a:solidFill>
                  <a:srgbClr val="FFA000"/>
                </a:solidFill>
              </a:rPr>
              <a:t>soft</a:t>
            </a:r>
            <a:r>
              <a:rPr lang="en-US" sz="3200" b="1" dirty="0">
                <a:solidFill>
                  <a:srgbClr val="FFA000"/>
                </a:solidFill>
              </a:rPr>
              <a:t>_</a:t>
            </a:r>
            <a:r>
              <a:rPr lang="en-US" sz="3200" b="1" noProof="1">
                <a:solidFill>
                  <a:srgbClr val="FFA000"/>
                </a:solidFill>
              </a:rPr>
              <a:t>uni</a:t>
            </a:r>
            <a:r>
              <a:rPr lang="en-US" noProof="1"/>
              <a:t>"</a:t>
            </a:r>
            <a:r>
              <a:rPr lang="en-US" dirty="0"/>
              <a:t> DB</a:t>
            </a:r>
          </a:p>
          <a:p>
            <a:pPr lvl="1"/>
            <a:r>
              <a:rPr lang="en-US" dirty="0"/>
              <a:t>Executes simple MySQL statement to retrieve the employees </a:t>
            </a:r>
            <a:r>
              <a:rPr lang="en-US" dirty="0" smtClean="0"/>
              <a:t>    names by </a:t>
            </a:r>
            <a:r>
              <a:rPr lang="en-US" sz="3200" b="1" dirty="0">
                <a:solidFill>
                  <a:srgbClr val="FFA000"/>
                </a:solidFill>
              </a:rPr>
              <a:t>given salary criteria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01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Connection to DB Via Java App Demo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1450" y="1182362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/>
              <a:t>Lets analyze the program:</a:t>
            </a:r>
          </a:p>
          <a:p>
            <a:pPr lvl="1"/>
            <a:r>
              <a:rPr lang="en-US" dirty="0"/>
              <a:t>Connection to DB is established by asking the user to give </a:t>
            </a:r>
            <a:r>
              <a:rPr lang="en-US" dirty="0" smtClean="0"/>
              <a:t>          credentials</a:t>
            </a:r>
            <a:r>
              <a:rPr lang="en-US" dirty="0"/>
              <a:t>: </a:t>
            </a:r>
          </a:p>
          <a:p>
            <a:endParaRPr lang="en-US" dirty="0">
              <a:solidFill>
                <a:srgbClr val="F3CD6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96975" y="3037032"/>
            <a:ext cx="9753600" cy="35860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System.out.print("Enter username default (root): 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String user = sc.nextLine();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user = user.equals("") ? 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root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 :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user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b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100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System.out.print("Enter password default (empty):");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String password = sc.nextLine().trim();</a:t>
            </a:r>
            <a:b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260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3736</TotalTime>
  <Words>1774</Words>
  <Application>Microsoft Office PowerPoint</Application>
  <PresentationFormat>Широк екран</PresentationFormat>
  <Paragraphs>336</Paragraphs>
  <Slides>40</Slides>
  <Notes>24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40</vt:i4>
      </vt:variant>
    </vt:vector>
  </HeadingPairs>
  <TitlesOfParts>
    <vt:vector size="47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Database Access with JDBC</vt:lpstr>
      <vt:lpstr>Table of Contents</vt:lpstr>
      <vt:lpstr>Questions</vt:lpstr>
      <vt:lpstr>Accessing Data Via Client Application </vt:lpstr>
      <vt:lpstr>ORM Frameworks Overview</vt:lpstr>
      <vt:lpstr>ORM Frameworks Overview (2)</vt:lpstr>
      <vt:lpstr>Demo</vt:lpstr>
      <vt:lpstr>Connection to DB Via Java App Demo</vt:lpstr>
      <vt:lpstr>Connection to DB Via Java App Demo (1)</vt:lpstr>
      <vt:lpstr>Connection to DB Via Java App Demo (1)</vt:lpstr>
      <vt:lpstr>Connection to DB Via Java App Demo (2)</vt:lpstr>
      <vt:lpstr>Connection to DB Via Java App Demo (3)</vt:lpstr>
      <vt:lpstr>Demo Conclusion</vt:lpstr>
      <vt:lpstr>Client Access to a Database</vt:lpstr>
      <vt:lpstr>Java Database Connectivity (JDBC) </vt:lpstr>
      <vt:lpstr>JDBC Architecture</vt:lpstr>
      <vt:lpstr>JDBC Architecture (2)</vt:lpstr>
      <vt:lpstr>JDBC API</vt:lpstr>
      <vt:lpstr>JDBC API – ResultSet Class</vt:lpstr>
      <vt:lpstr>JDBC API – ResultSet Class</vt:lpstr>
      <vt:lpstr>Java.sql* and MySQL Driver</vt:lpstr>
      <vt:lpstr>MySQL Driver Connection</vt:lpstr>
      <vt:lpstr>Setting Up the Driver in IntelliJ IDEA</vt:lpstr>
      <vt:lpstr>Statement, PreparedStatement, CallableStatement</vt:lpstr>
      <vt:lpstr>Statements</vt:lpstr>
      <vt:lpstr>Statements Example</vt:lpstr>
      <vt:lpstr>How to Prevent It?</vt:lpstr>
      <vt:lpstr>What is SQL Injection?</vt:lpstr>
      <vt:lpstr>SQL Injection Example: Login Form Input by User</vt:lpstr>
      <vt:lpstr>SQL Injection Example: Login Form Input by User (2)</vt:lpstr>
      <vt:lpstr>SQL Injection Example: Login Form Input by User (3)</vt:lpstr>
      <vt:lpstr>Transactions and DAO Pattern</vt:lpstr>
      <vt:lpstr>JDBC Transaction Pattern</vt:lpstr>
      <vt:lpstr>JDBC Transaction Pattern (2)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Advanced – Hibernate</dc:title>
  <dc:subject>Software Development Course</dc:subject>
  <dc:creator>Software University</dc:creator>
  <cp:keywords>softuni; databases; hibernate; ef; ORM; JDBC</cp:keywords>
  <dc:description>© SoftUni – https://about.softuni.bg/
© Software University – https://softuni.bg
Copyrighted document. Unauthorized copy, reproduction or use is not permitted.</dc:description>
  <cp:lastModifiedBy>Ch</cp:lastModifiedBy>
  <cp:revision>35</cp:revision>
  <dcterms:created xsi:type="dcterms:W3CDTF">2018-05-23T13:08:44Z</dcterms:created>
  <dcterms:modified xsi:type="dcterms:W3CDTF">2020-10-19T13:31:28Z</dcterms:modified>
  <cp:category>https://softuni.bg/trainings/2353/hibernate-june-2019</cp:category>
</cp:coreProperties>
</file>