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302" r:id="rId43"/>
    <p:sldId id="298" r:id="rId44"/>
    <p:sldId id="299" r:id="rId45"/>
    <p:sldId id="304" r:id="rId46"/>
    <p:sldId id="303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208762D6-7D9E-4C8E-8775-A61843BD3A27}">
          <p14:sldIdLst>
            <p14:sldId id="256"/>
            <p14:sldId id="257"/>
            <p14:sldId id="258"/>
          </p14:sldIdLst>
        </p14:section>
        <p14:section name="Inheritance" id="{78D0A463-882E-4D98-B0DD-4B4C99D05C67}">
          <p14:sldIdLst>
            <p14:sldId id="259"/>
            <p14:sldId id="260"/>
            <p14:sldId id="261"/>
          </p14:sldIdLst>
        </p14:section>
        <p14:section name="TABLE_PER_CLASS" id="{C57F0757-4A8C-4BE7-B297-0A88BD3C5B96}">
          <p14:sldIdLst>
            <p14:sldId id="262"/>
            <p14:sldId id="263"/>
            <p14:sldId id="264"/>
            <p14:sldId id="265"/>
            <p14:sldId id="266"/>
          </p14:sldIdLst>
        </p14:section>
        <p14:section name="JOINED" id="{56B32895-83F7-414D-8D60-96C5CD26766A}">
          <p14:sldIdLst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SINGLE_TABLE" id="{79B88135-DD2D-48FC-828E-392B10985B98}">
          <p14:sldIdLst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Relations" id="{F7361D54-5DB4-4110-AAC4-0E16CCEB69CF}">
          <p14:sldIdLst>
            <p14:sldId id="280"/>
            <p14:sldId id="281"/>
          </p14:sldIdLst>
        </p14:section>
        <p14:section name="Relations" id="{0182FA01-3BCB-4EB2-8D87-4D25B09B3D86}">
          <p14:sldIdLst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302"/>
            <p14:sldId id="298"/>
            <p14:sldId id="299"/>
            <p14:sldId id="304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121" d="100"/>
          <a:sy n="121" d="100"/>
        </p:scale>
        <p:origin x="246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2.11.2020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00900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47348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049142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251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6308998" y="8747999"/>
            <a:ext cx="547413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26</a:t>
            </a:fld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##</a:t>
            </a:r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52891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59832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349862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865879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303945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205480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31813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270110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42381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94475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77615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16307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19585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18530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17351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3.png"/><Relationship Id="rId26" Type="http://schemas.openxmlformats.org/officeDocument/2006/relationships/image" Target="../media/image37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0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32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6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29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26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1.png"/><Relationship Id="rId22" Type="http://schemas.openxmlformats.org/officeDocument/2006/relationships/image" Target="../media/image35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38.jpeg"/><Relationship Id="rId7" Type="http://schemas.openxmlformats.org/officeDocument/2006/relationships/image" Target="../media/image4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39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1.gi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5"/>
          <p:cNvSpPr>
            <a:spLocks noGrp="1"/>
          </p:cNvSpPr>
          <p:nvPr>
            <p:ph type="subTitle" idx="1"/>
          </p:nvPr>
        </p:nvSpPr>
        <p:spPr>
          <a:xfrm>
            <a:off x="638778" y="1303142"/>
            <a:ext cx="10962447" cy="882654"/>
          </a:xfrm>
        </p:spPr>
        <p:txBody>
          <a:bodyPr>
            <a:noAutofit/>
          </a:bodyPr>
          <a:lstStyle/>
          <a:p>
            <a:r>
              <a:rPr lang="en-US" dirty="0"/>
              <a:t>Advanced Mapping</a:t>
            </a:r>
          </a:p>
        </p:txBody>
      </p:sp>
      <p:sp>
        <p:nvSpPr>
          <p:cNvPr id="19" name="Title 4"/>
          <p:cNvSpPr>
            <a:spLocks noGrp="1"/>
          </p:cNvSpPr>
          <p:nvPr>
            <p:ph type="title"/>
          </p:nvPr>
        </p:nvSpPr>
        <p:spPr>
          <a:xfrm>
            <a:off x="619114" y="254857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Hibernate </a:t>
            </a:r>
            <a:r>
              <a:rPr lang="bg-BG" dirty="0"/>
              <a:t>(</a:t>
            </a:r>
            <a:r>
              <a:rPr lang="en-US" dirty="0"/>
              <a:t>JPA</a:t>
            </a:r>
            <a:r>
              <a:rPr lang="bg-BG" dirty="0"/>
              <a:t>)</a:t>
            </a:r>
            <a:r>
              <a:rPr lang="en-US" dirty="0"/>
              <a:t> Code First Entity Relations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29399" y="4856450"/>
            <a:ext cx="2950749" cy="506796"/>
          </a:xfrm>
        </p:spPr>
        <p:txBody>
          <a:bodyPr/>
          <a:lstStyle/>
          <a:p>
            <a:pPr algn="l"/>
            <a:r>
              <a:rPr lang="en-US" sz="2800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29399" y="5394419"/>
            <a:ext cx="2950749" cy="444793"/>
          </a:xfrm>
        </p:spPr>
        <p:txBody>
          <a:bodyPr/>
          <a:lstStyle/>
          <a:p>
            <a:pPr algn="l"/>
            <a:r>
              <a:rPr lang="en-US" sz="24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647386" y="5915031"/>
            <a:ext cx="2950749" cy="382788"/>
          </a:xfrm>
        </p:spPr>
        <p:txBody>
          <a:bodyPr/>
          <a:lstStyle/>
          <a:p>
            <a:pPr algn="r"/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47386" y="6346254"/>
            <a:ext cx="2950749" cy="363552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pic>
        <p:nvPicPr>
          <p:cNvPr id="9" name="Картина 3">
            <a:extLst>
              <a:ext uri="{FF2B5EF4-FFF2-40B4-BE49-F238E27FC236}">
                <a16:creationId xmlns:a16="http://schemas.microsoft.com/office/drawing/2014/main" id="{9DF58AD9-61B0-44F4-AEA4-99B05E04B0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2133601"/>
            <a:ext cx="2872279" cy="259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19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Class Strategy: Example (3)</a:t>
            </a:r>
          </a:p>
        </p:txBody>
      </p:sp>
      <p:sp>
        <p:nvSpPr>
          <p:cNvPr id="11" name="Контейнер за съдържание 2">
            <a:extLst>
              <a:ext uri="{FF2B5EF4-FFF2-40B4-BE49-F238E27FC236}">
                <a16:creationId xmlns:a16="http://schemas.microsoft.com/office/drawing/2014/main" id="{17A03FA6-8A06-4A7F-9863-9533F28AB3F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1943" y="1146075"/>
            <a:ext cx="11804650" cy="5570537"/>
          </a:xfrm>
        </p:spPr>
        <p:txBody>
          <a:bodyPr/>
          <a:lstStyle/>
          <a:p>
            <a:endParaRPr lang="en-US" dirty="0">
              <a:solidFill>
                <a:srgbClr val="F3CD60"/>
              </a:solidFill>
            </a:endParaRPr>
          </a:p>
          <a:p>
            <a:endParaRPr lang="en-US" dirty="0">
              <a:solidFill>
                <a:srgbClr val="F3CD60"/>
              </a:solidFill>
            </a:endParaRPr>
          </a:p>
          <a:p>
            <a:endParaRPr lang="en-US" dirty="0">
              <a:solidFill>
                <a:srgbClr val="F3CD60"/>
              </a:solidFill>
            </a:endParaRPr>
          </a:p>
          <a:p>
            <a:endParaRPr lang="en-US" dirty="0">
              <a:solidFill>
                <a:srgbClr val="F3CD60"/>
              </a:solidFill>
            </a:endParaRPr>
          </a:p>
          <a:p>
            <a:r>
              <a:rPr lang="en-US" dirty="0"/>
              <a:t>Result:</a:t>
            </a:r>
          </a:p>
          <a:p>
            <a:pPr marL="0" indent="0">
              <a:buNone/>
            </a:pPr>
            <a:endParaRPr lang="en-US" dirty="0">
              <a:solidFill>
                <a:srgbClr val="F3CD60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A3812A5-594A-4D5B-A51F-D5A092810864}"/>
              </a:ext>
            </a:extLst>
          </p:cNvPr>
          <p:cNvSpPr txBox="1">
            <a:spLocks/>
          </p:cNvSpPr>
          <p:nvPr/>
        </p:nvSpPr>
        <p:spPr>
          <a:xfrm>
            <a:off x="685800" y="1836000"/>
            <a:ext cx="6172200" cy="19632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sz="1800" noProof="1">
                <a:solidFill>
                  <a:schemeClr val="tx1"/>
                </a:solidFill>
              </a:rPr>
              <a:t>..</a:t>
            </a:r>
          </a:p>
          <a:p>
            <a:pPr lvl="1"/>
            <a:r>
              <a:rPr lang="en-US" sz="1800" noProof="1">
                <a:solidFill>
                  <a:schemeClr val="tx1"/>
                </a:solidFill>
              </a:rPr>
              <a:t>Vehicle bike = new Bike();</a:t>
            </a:r>
          </a:p>
          <a:p>
            <a:pPr lvl="1"/>
            <a:r>
              <a:rPr lang="en-US" sz="1800" noProof="1">
                <a:solidFill>
                  <a:schemeClr val="tx1"/>
                </a:solidFill>
              </a:rPr>
              <a:t>Vehicle car = new Car();</a:t>
            </a:r>
          </a:p>
          <a:p>
            <a:pPr lvl="1"/>
            <a:endParaRPr lang="en-US" sz="1800" noProof="1">
              <a:solidFill>
                <a:schemeClr val="tx1"/>
              </a:solidFill>
            </a:endParaRPr>
          </a:p>
          <a:p>
            <a:pPr lvl="1"/>
            <a:r>
              <a:rPr lang="en-US" sz="1800" noProof="1">
                <a:solidFill>
                  <a:schemeClr val="tx1"/>
                </a:solidFill>
              </a:rPr>
              <a:t>em.persist(bike);</a:t>
            </a:r>
          </a:p>
          <a:p>
            <a:pPr lvl="1"/>
            <a:r>
              <a:rPr lang="en-US" sz="1800" noProof="1">
                <a:solidFill>
                  <a:schemeClr val="tx1"/>
                </a:solidFill>
              </a:rPr>
              <a:t>em.persist(car);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07338D0-328D-41DC-87B6-2DF2EA1AF38E}"/>
              </a:ext>
            </a:extLst>
          </p:cNvPr>
          <p:cNvSpPr txBox="1">
            <a:spLocks/>
          </p:cNvSpPr>
          <p:nvPr/>
        </p:nvSpPr>
        <p:spPr>
          <a:xfrm>
            <a:off x="685800" y="1311157"/>
            <a:ext cx="6172200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sz="2000" noProof="1"/>
              <a:t>Main.java</a:t>
            </a:r>
          </a:p>
        </p:txBody>
      </p:sp>
      <p:graphicFrame>
        <p:nvGraphicFramePr>
          <p:cNvPr id="13" name="Group 49">
            <a:extLst>
              <a:ext uri="{FF2B5EF4-FFF2-40B4-BE49-F238E27FC236}">
                <a16:creationId xmlns:a16="http://schemas.microsoft.com/office/drawing/2014/main" id="{16C517A5-BD8D-485E-A897-298AEC3FDC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289048"/>
              </p:ext>
            </p:extLst>
          </p:nvPr>
        </p:nvGraphicFramePr>
        <p:xfrm>
          <a:off x="1524000" y="4876800"/>
          <a:ext cx="3849688" cy="1316736"/>
        </p:xfrm>
        <a:graphic>
          <a:graphicData uri="http://schemas.openxmlformats.org/drawingml/2006/table">
            <a:tbl>
              <a:tblPr/>
              <a:tblGrid>
                <a:gridCol w="957320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  <a:gridCol w="2892368">
                  <a:extLst>
                    <a:ext uri="{9D8B030D-6E8A-4147-A177-3AD203B41FA5}">
                      <a16:colId xmlns:a16="http://schemas.microsoft.com/office/drawing/2014/main" val="1239204646"/>
                    </a:ext>
                  </a:extLst>
                </a:gridCol>
              </a:tblGrid>
              <a:tr h="270744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bikes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type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  <a:tr h="315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"BIKE"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755621"/>
                  </a:ext>
                </a:extLst>
              </a:tr>
            </a:tbl>
          </a:graphicData>
        </a:graphic>
      </p:graphicFrame>
      <p:graphicFrame>
        <p:nvGraphicFramePr>
          <p:cNvPr id="14" name="Group 49">
            <a:extLst>
              <a:ext uri="{FF2B5EF4-FFF2-40B4-BE49-F238E27FC236}">
                <a16:creationId xmlns:a16="http://schemas.microsoft.com/office/drawing/2014/main" id="{8D17C8D4-8560-41F4-B147-D49274B512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7271031"/>
              </p:ext>
            </p:extLst>
          </p:nvPr>
        </p:nvGraphicFramePr>
        <p:xfrm>
          <a:off x="6248400" y="4876800"/>
          <a:ext cx="3849688" cy="1316736"/>
        </p:xfrm>
        <a:graphic>
          <a:graphicData uri="http://schemas.openxmlformats.org/drawingml/2006/table">
            <a:tbl>
              <a:tblPr/>
              <a:tblGrid>
                <a:gridCol w="957320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  <a:gridCol w="2892368">
                  <a:extLst>
                    <a:ext uri="{9D8B030D-6E8A-4147-A177-3AD203B41FA5}">
                      <a16:colId xmlns:a16="http://schemas.microsoft.com/office/drawing/2014/main" val="1239204646"/>
                    </a:ext>
                  </a:extLst>
                </a:gridCol>
              </a:tblGrid>
              <a:tr h="270744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cars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type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  <a:tr h="315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"CAR"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755621"/>
                  </a:ext>
                </a:extLst>
              </a:tr>
            </a:tbl>
          </a:graphicData>
        </a:graphic>
      </p:graphicFrame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864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Disadvantages</a:t>
            </a:r>
            <a:r>
              <a:rPr lang="en-US" sz="3600" dirty="0"/>
              <a:t>: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</a:p>
          <a:p>
            <a:pPr lvl="1" indent="-231606">
              <a:buClr>
                <a:schemeClr val="tx1"/>
              </a:buClr>
              <a:buSzPct val="80000"/>
            </a:pPr>
            <a:r>
              <a:rPr lang="en-US" sz="3200" dirty="0"/>
              <a:t>Repeating information in each table</a:t>
            </a:r>
          </a:p>
          <a:p>
            <a:pPr lvl="1" indent="-231606">
              <a:buClr>
                <a:schemeClr val="tx1"/>
              </a:buClr>
              <a:buSzPct val="80000"/>
            </a:pPr>
            <a:r>
              <a:rPr lang="en-US" sz="3200" dirty="0"/>
              <a:t>Changes in super class involves changes in all subclass </a:t>
            </a:r>
            <a:br>
              <a:rPr lang="bg-BG" sz="3200" dirty="0"/>
            </a:br>
            <a:r>
              <a:rPr lang="en-US" sz="3200" dirty="0"/>
              <a:t>tables</a:t>
            </a:r>
          </a:p>
          <a:p>
            <a:pPr lvl="1" indent="-231606">
              <a:buClr>
                <a:schemeClr val="tx1"/>
              </a:buClr>
              <a:buSzPct val="80000"/>
            </a:pPr>
            <a:r>
              <a:rPr lang="en-US" sz="3200" dirty="0"/>
              <a:t>No foreign keys involved (unrelated tables)</a:t>
            </a:r>
          </a:p>
          <a:p>
            <a:pPr marL="457200" indent="-457200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Advantages</a:t>
            </a:r>
            <a:r>
              <a:rPr lang="en-US" sz="3600" dirty="0"/>
              <a:t>: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</a:p>
          <a:p>
            <a:pPr lvl="1" indent="-231606">
              <a:buClr>
                <a:schemeClr val="tx1"/>
              </a:buClr>
              <a:buSzPct val="80000"/>
            </a:pPr>
            <a:r>
              <a:rPr lang="en-US" sz="3200" dirty="0"/>
              <a:t>No NULL values – no unneeded fields</a:t>
            </a:r>
          </a:p>
          <a:p>
            <a:pPr lvl="1" indent="-231606">
              <a:buClr>
                <a:schemeClr val="tx1"/>
              </a:buClr>
              <a:buSzPct val="80000"/>
            </a:pPr>
            <a:r>
              <a:rPr lang="en-US" sz="3200" dirty="0"/>
              <a:t>Simple style to implement inheritance </a:t>
            </a:r>
            <a:br>
              <a:rPr lang="bg-BG" sz="3200" dirty="0"/>
            </a:br>
            <a:r>
              <a:rPr lang="en-US" sz="3200" dirty="0"/>
              <a:t>mapping</a:t>
            </a:r>
            <a:endParaRPr lang="bg-BG" sz="3200" dirty="0"/>
          </a:p>
          <a:p>
            <a:pPr marL="0" indent="0">
              <a:buClr>
                <a:schemeClr val="tx1"/>
              </a:buClr>
              <a:buNone/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Class Strategy: Conclusion</a:t>
            </a:r>
            <a:endParaRPr lang="bg-BG" dirty="0"/>
          </a:p>
        </p:txBody>
      </p:sp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2C5808D2-6DA5-447E-A53D-39144115E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08708" y="3876917"/>
            <a:ext cx="2442618" cy="264500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74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2D50D485-F7F2-4091-B4EF-83394955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Class: Joined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478E14D-96F8-49EB-A3B2-EC46E093331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1943" y="1155803"/>
            <a:ext cx="11804650" cy="5570537"/>
          </a:xfrm>
        </p:spPr>
        <p:txBody>
          <a:bodyPr/>
          <a:lstStyle/>
          <a:p>
            <a:r>
              <a:rPr lang="en-US" dirty="0"/>
              <a:t>Table is defined for each class in the inheritance hierarchy</a:t>
            </a:r>
          </a:p>
          <a:p>
            <a:pPr lvl="1"/>
            <a:r>
              <a:rPr lang="en-US" dirty="0"/>
              <a:t>Storing of that class </a:t>
            </a:r>
            <a:r>
              <a:rPr lang="en-US" b="1" dirty="0">
                <a:solidFill>
                  <a:schemeClr val="bg1"/>
                </a:solidFill>
              </a:rPr>
              <a:t>only the local attributes </a:t>
            </a:r>
          </a:p>
          <a:p>
            <a:pPr lvl="1"/>
            <a:r>
              <a:rPr lang="en-US" dirty="0"/>
              <a:t>Each table must store object's </a:t>
            </a:r>
            <a:r>
              <a:rPr lang="en-US" b="1" dirty="0">
                <a:solidFill>
                  <a:schemeClr val="bg1"/>
                </a:solidFill>
              </a:rPr>
              <a:t>primary key</a:t>
            </a:r>
          </a:p>
        </p:txBody>
      </p:sp>
      <p:pic>
        <p:nvPicPr>
          <p:cNvPr id="5" name="Picture 4" descr="Резултат с изображение за hierarchy icon">
            <a:extLst>
              <a:ext uri="{FF2B5EF4-FFF2-40B4-BE49-F238E27FC236}">
                <a16:creationId xmlns:a16="http://schemas.microsoft.com/office/drawing/2014/main" id="{332841A3-CC32-4697-BD75-009763F42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500" y="4572001"/>
            <a:ext cx="1729468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28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Class Strategy: Example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90800" y="1894947"/>
            <a:ext cx="7315200" cy="46500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noProof="1">
                <a:solidFill>
                  <a:schemeClr val="bg1"/>
                </a:solidFill>
              </a:rPr>
              <a:t>@Entity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noProof="1">
                <a:solidFill>
                  <a:schemeClr val="bg1"/>
                </a:solidFill>
              </a:rPr>
              <a:t>@Table(name = "vehicles")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noProof="1">
                <a:solidFill>
                  <a:schemeClr val="bg1"/>
                </a:solidFill>
              </a:rPr>
              <a:t>@Inheritance(strategy = InheritanceType.JOINED)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noProof="1">
                <a:solidFill>
                  <a:schemeClr val="tx1"/>
                </a:solidFill>
              </a:rPr>
              <a:t>public abstract class Vehicle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noProof="1">
                <a:solidFill>
                  <a:schemeClr val="tx1"/>
                </a:solidFill>
              </a:rPr>
              <a:t>    @Id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noProof="1">
                <a:solidFill>
                  <a:schemeClr val="tx1"/>
                </a:solidFill>
              </a:rPr>
              <a:t>    </a:t>
            </a:r>
            <a:r>
              <a:rPr lang="en-US" sz="1800" noProof="1">
                <a:solidFill>
                  <a:schemeClr val="bg1"/>
                </a:solidFill>
              </a:rPr>
              <a:t>@GeneratedValue(strategy = GenerationType.TABLE)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noProof="1">
                <a:solidFill>
                  <a:schemeClr val="tx1"/>
                </a:solidFill>
              </a:rPr>
              <a:t>    private int id;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noProof="1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noProof="1">
                <a:solidFill>
                  <a:schemeClr val="tx1"/>
                </a:solidFill>
              </a:rPr>
              <a:t>    </a:t>
            </a:r>
            <a:r>
              <a:rPr lang="en-US" sz="1800" noProof="1">
                <a:solidFill>
                  <a:schemeClr val="bg1"/>
                </a:solidFill>
              </a:rPr>
              <a:t>@Basic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noProof="1">
                <a:solidFill>
                  <a:schemeClr val="tx1"/>
                </a:solidFill>
              </a:rPr>
              <a:t>    private String </a:t>
            </a:r>
            <a:r>
              <a:rPr lang="en-US" sz="1800" noProof="1"/>
              <a:t>type</a:t>
            </a:r>
            <a:r>
              <a:rPr lang="en-US" sz="1800" noProof="1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noProof="1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noProof="1">
                <a:solidFill>
                  <a:schemeClr val="tx1"/>
                </a:solidFill>
              </a:rPr>
              <a:t>    protected Vehicle() {}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noProof="1">
                <a:solidFill>
                  <a:schemeClr val="tx1"/>
                </a:solidFill>
              </a:rPr>
              <a:t>    protected Vehicle(String </a:t>
            </a:r>
            <a:r>
              <a:rPr lang="en-US" sz="1800" noProof="1"/>
              <a:t>type</a:t>
            </a:r>
            <a:r>
              <a:rPr lang="en-US" sz="1800" noProof="1">
                <a:solidFill>
                  <a:schemeClr val="tx1"/>
                </a:solidFill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noProof="1">
                <a:solidFill>
                  <a:schemeClr val="tx1"/>
                </a:solidFill>
              </a:rPr>
              <a:t>        this.</a:t>
            </a:r>
            <a:r>
              <a:rPr lang="en-US" sz="1800" noProof="1"/>
              <a:t>type</a:t>
            </a:r>
            <a:r>
              <a:rPr lang="en-US" sz="1800" noProof="1">
                <a:solidFill>
                  <a:schemeClr val="tx1"/>
                </a:solidFill>
              </a:rPr>
              <a:t> = </a:t>
            </a:r>
            <a:r>
              <a:rPr lang="en-US" sz="1800" noProof="1"/>
              <a:t>type</a:t>
            </a:r>
            <a:r>
              <a:rPr lang="en-US" sz="1800" noProof="1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noProof="1">
                <a:solidFill>
                  <a:schemeClr val="tx1"/>
                </a:solidFill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90800" y="1385989"/>
            <a:ext cx="7315200" cy="5089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Vehicle.java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077201" y="1981200"/>
            <a:ext cx="2383841" cy="456568"/>
          </a:xfrm>
          <a:prstGeom prst="wedgeRoundRectCallout">
            <a:avLst>
              <a:gd name="adj1" fmla="val -56128"/>
              <a:gd name="adj2" fmla="val 3799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Inheritance type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077201" y="3816816"/>
            <a:ext cx="3145841" cy="806354"/>
          </a:xfrm>
          <a:prstGeom prst="wedgeRoundRectCallout">
            <a:avLst>
              <a:gd name="adj1" fmla="val -54511"/>
              <a:gd name="adj2" fmla="val -53843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table generator is used for each table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163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Class Strategy: Example (2)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3400" y="1902068"/>
            <a:ext cx="10287000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noProof="1"/>
              <a:t>@MappedSuperclass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public abstract class </a:t>
            </a:r>
            <a:r>
              <a:rPr lang="en-US" sz="2200" noProof="1"/>
              <a:t>TransportationVehicle</a:t>
            </a:r>
            <a:r>
              <a:rPr lang="en-US" sz="2200" noProof="1">
                <a:solidFill>
                  <a:schemeClr val="tx1"/>
                </a:solidFill>
              </a:rPr>
              <a:t> extends Vehicle {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  private int loadCapacity;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  public TransportationVehicle(){ }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  public TransportationVehicle(String type,int loadCapacity) {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      super(type);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      this.loadCapacity = loadCapacity;</a:t>
            </a:r>
          </a:p>
          <a:p>
            <a:endParaRPr lang="en-US" sz="2200" noProof="1">
              <a:solidFill>
                <a:schemeClr val="tx1"/>
              </a:solidFill>
            </a:endParaRPr>
          </a:p>
          <a:p>
            <a:r>
              <a:rPr lang="en-US" sz="2200" noProof="1">
                <a:solidFill>
                  <a:schemeClr val="tx1"/>
                </a:solidFill>
              </a:rPr>
              <a:t>    }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  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  // Getters and setters	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1313921"/>
            <a:ext cx="10287000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sz="2400" noProof="1"/>
              <a:t>TransportationVehicle.java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406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Class Strategy: Example (2)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81000" y="1836815"/>
            <a:ext cx="11380788" cy="48716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sz="2400" noProof="1"/>
              <a:t>@MappedSuperclass</a:t>
            </a:r>
          </a:p>
          <a:p>
            <a:pPr lvl="1"/>
            <a:r>
              <a:rPr lang="en-US" sz="2400" noProof="1">
                <a:solidFill>
                  <a:schemeClr val="tx1"/>
                </a:solidFill>
              </a:rPr>
              <a:t>public abstract class </a:t>
            </a:r>
            <a:r>
              <a:rPr lang="en-US" sz="2400" noProof="1"/>
              <a:t>PassengerVehicle</a:t>
            </a:r>
            <a:r>
              <a:rPr lang="en-US" sz="2400" noProof="1">
                <a:solidFill>
                  <a:schemeClr val="tx1"/>
                </a:solidFill>
              </a:rPr>
              <a:t> extends Vehicle {   </a:t>
            </a:r>
          </a:p>
          <a:p>
            <a:pPr lvl="1"/>
            <a:r>
              <a:rPr lang="en-US" sz="2400" noProof="1">
                <a:solidFill>
                  <a:schemeClr val="tx1"/>
                </a:solidFill>
              </a:rPr>
              <a:t>    private int noOfpassengers;</a:t>
            </a:r>
          </a:p>
          <a:p>
            <a:pPr lvl="1"/>
            <a:endParaRPr lang="en-US" sz="2400" noProof="1">
              <a:solidFill>
                <a:schemeClr val="tx1"/>
              </a:solidFill>
            </a:endParaRPr>
          </a:p>
          <a:p>
            <a:pPr lvl="1"/>
            <a:r>
              <a:rPr lang="en-US" sz="2400" noProof="1">
                <a:solidFill>
                  <a:schemeClr val="tx1"/>
                </a:solidFill>
              </a:rPr>
              <a:t>    public PassengerVehicle() { }</a:t>
            </a:r>
          </a:p>
          <a:p>
            <a:pPr lvl="1"/>
            <a:r>
              <a:rPr lang="en-US" sz="2400" noProof="1">
                <a:solidFill>
                  <a:schemeClr val="tx1"/>
                </a:solidFill>
              </a:rPr>
              <a:t>    public PassengerVehicle(String type, int noOfpassengers) {</a:t>
            </a:r>
          </a:p>
          <a:p>
            <a:pPr lvl="1"/>
            <a:r>
              <a:rPr lang="en-US" sz="2400" noProof="1">
                <a:solidFill>
                  <a:schemeClr val="tx1"/>
                </a:solidFill>
              </a:rPr>
              <a:t>        </a:t>
            </a:r>
            <a:r>
              <a:rPr lang="en-US" sz="2400" noProof="1"/>
              <a:t>super</a:t>
            </a:r>
            <a:r>
              <a:rPr lang="en-US" sz="2400" noProof="1">
                <a:solidFill>
                  <a:schemeClr val="tx1"/>
                </a:solidFill>
              </a:rPr>
              <a:t>(type);</a:t>
            </a:r>
          </a:p>
          <a:p>
            <a:pPr lvl="1"/>
            <a:r>
              <a:rPr lang="en-US" sz="2400" noProof="1">
                <a:solidFill>
                  <a:schemeClr val="tx1"/>
                </a:solidFill>
              </a:rPr>
              <a:t>        this.noOfpassengers = noOfpassengers;</a:t>
            </a:r>
          </a:p>
          <a:p>
            <a:pPr lvl="1"/>
            <a:r>
              <a:rPr lang="en-US" sz="2400" noProof="1">
                <a:solidFill>
                  <a:schemeClr val="tx1"/>
                </a:solidFill>
              </a:rPr>
              <a:t>    }</a:t>
            </a:r>
          </a:p>
          <a:p>
            <a:pPr lvl="1"/>
            <a:endParaRPr lang="en-US" sz="2400" noProof="1">
              <a:solidFill>
                <a:schemeClr val="tx1"/>
              </a:solidFill>
            </a:endParaRPr>
          </a:p>
          <a:p>
            <a:pPr lvl="1"/>
            <a:r>
              <a:rPr lang="en-US" sz="2400" noProof="1">
                <a:solidFill>
                  <a:schemeClr val="tx1"/>
                </a:solidFill>
              </a:rPr>
              <a:t>    // Getters and setters</a:t>
            </a:r>
          </a:p>
          <a:p>
            <a:pPr lvl="1"/>
            <a:r>
              <a:rPr lang="en-US" sz="24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81000" y="1187049"/>
            <a:ext cx="11380788" cy="6705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sz="2800" noProof="1"/>
              <a:t>PassengerVehicle.java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199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Per Class Strategy: Example (3)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72521" y="1671453"/>
            <a:ext cx="5923479" cy="29265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bg1"/>
                </a:solidFill>
              </a:rPr>
              <a:t>@Entity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public class </a:t>
            </a:r>
            <a:r>
              <a:rPr lang="en-GB" sz="1600" noProof="1">
                <a:solidFill>
                  <a:schemeClr val="bg1"/>
                </a:solidFill>
              </a:rPr>
              <a:t>Truck</a:t>
            </a:r>
            <a:r>
              <a:rPr lang="en-GB" sz="1600" noProof="1">
                <a:solidFill>
                  <a:schemeClr val="tx1"/>
                </a:solidFill>
              </a:rPr>
              <a:t> extends </a:t>
            </a:r>
            <a:r>
              <a:rPr lang="en-GB" sz="1600" noProof="1">
                <a:solidFill>
                  <a:schemeClr val="bg1"/>
                </a:solidFill>
              </a:rPr>
              <a:t>TransportationVehicle</a:t>
            </a:r>
            <a:r>
              <a:rPr lang="en-GB" sz="1600" noProof="1">
                <a:solidFill>
                  <a:schemeClr val="tx1"/>
                </a:solidFill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private final static String type = "TRUCK";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private int noOfContainers;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public Truck(String type, int noOfContainers,int loadCapacity)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    super(type,loadCapacity);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    this.noOfContainers = noOfContainers;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// Getters and setters  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72521" y="1143000"/>
            <a:ext cx="5923478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000" noProof="1"/>
              <a:t>Truck.java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311696" y="1671453"/>
            <a:ext cx="5670686" cy="29265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bg1"/>
                </a:solidFill>
              </a:rPr>
              <a:t>@Entity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public class </a:t>
            </a:r>
            <a:r>
              <a:rPr lang="en-GB" sz="1600" noProof="1">
                <a:solidFill>
                  <a:schemeClr val="bg1"/>
                </a:solidFill>
              </a:rPr>
              <a:t>Car</a:t>
            </a:r>
            <a:r>
              <a:rPr lang="en-GB" sz="1600" noProof="1">
                <a:solidFill>
                  <a:schemeClr val="tx1"/>
                </a:solidFill>
              </a:rPr>
              <a:t> extends </a:t>
            </a:r>
            <a:r>
              <a:rPr lang="en-GB" sz="1600" noProof="1">
                <a:solidFill>
                  <a:schemeClr val="bg1"/>
                </a:solidFill>
              </a:rPr>
              <a:t>PassengerVehicle</a:t>
            </a:r>
            <a:r>
              <a:rPr lang="en-GB" sz="1600" noProof="1">
                <a:solidFill>
                  <a:schemeClr val="tx1"/>
                </a:solidFill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private final static String type = "CAR";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sz="1600" noProof="1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public Car(){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sz="1600" noProof="1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public Car(String type, int noOfpassengers){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    super(type, noOfpassengers);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// Getters and setters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311696" y="1143000"/>
            <a:ext cx="5670686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sz="2000" noProof="1"/>
              <a:t>Car.java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229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– Joined Strategy</a:t>
            </a:r>
            <a:endParaRPr lang="bg-BG" dirty="0"/>
          </a:p>
        </p:txBody>
      </p:sp>
      <p:sp>
        <p:nvSpPr>
          <p:cNvPr id="28" name="Контейнер за съдържание 6">
            <a:extLst>
              <a:ext uri="{FF2B5EF4-FFF2-40B4-BE49-F238E27FC236}">
                <a16:creationId xmlns:a16="http://schemas.microsoft.com/office/drawing/2014/main" id="{1F4B657B-7874-4F8F-AAB7-34CCE7B3773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6892" y="1150939"/>
            <a:ext cx="11804650" cy="5570537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After persist:</a:t>
            </a:r>
            <a:endParaRPr lang="en-US" sz="3200" dirty="0"/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>
            <a:off x="7543801" y="3828182"/>
            <a:ext cx="254801" cy="536500"/>
          </a:xfrm>
          <a:prstGeom prst="straightConnector1">
            <a:avLst/>
          </a:prstGeom>
          <a:ln w="825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 flipH="1">
            <a:off x="4376948" y="2899932"/>
            <a:ext cx="485910" cy="262334"/>
          </a:xfrm>
          <a:prstGeom prst="straightConnector1">
            <a:avLst/>
          </a:prstGeom>
          <a:ln w="825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Group 49">
            <a:extLst>
              <a:ext uri="{FF2B5EF4-FFF2-40B4-BE49-F238E27FC236}">
                <a16:creationId xmlns:a16="http://schemas.microsoft.com/office/drawing/2014/main" id="{124970C2-1BDC-4B7B-B65B-B3BCB9922E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0023636"/>
              </p:ext>
            </p:extLst>
          </p:nvPr>
        </p:nvGraphicFramePr>
        <p:xfrm>
          <a:off x="5095505" y="1905000"/>
          <a:ext cx="3849688" cy="1755648"/>
        </p:xfrm>
        <a:graphic>
          <a:graphicData uri="http://schemas.openxmlformats.org/drawingml/2006/table">
            <a:tbl>
              <a:tblPr/>
              <a:tblGrid>
                <a:gridCol w="957320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  <a:gridCol w="2892368">
                  <a:extLst>
                    <a:ext uri="{9D8B030D-6E8A-4147-A177-3AD203B41FA5}">
                      <a16:colId xmlns:a16="http://schemas.microsoft.com/office/drawing/2014/main" val="1239204646"/>
                    </a:ext>
                  </a:extLst>
                </a:gridCol>
              </a:tblGrid>
              <a:tr h="29585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vehicles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type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  <a:tr h="315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CAR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755621"/>
                  </a:ext>
                </a:extLst>
              </a:tr>
              <a:tr h="315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TRUCK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3262039"/>
                  </a:ext>
                </a:extLst>
              </a:tr>
            </a:tbl>
          </a:graphicData>
        </a:graphic>
      </p:graphicFrame>
      <p:graphicFrame>
        <p:nvGraphicFramePr>
          <p:cNvPr id="22" name="Group 49">
            <a:extLst>
              <a:ext uri="{FF2B5EF4-FFF2-40B4-BE49-F238E27FC236}">
                <a16:creationId xmlns:a16="http://schemas.microsoft.com/office/drawing/2014/main" id="{01DD6741-518D-4D6C-B866-9FE6284CAA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9162901"/>
              </p:ext>
            </p:extLst>
          </p:nvPr>
        </p:nvGraphicFramePr>
        <p:xfrm>
          <a:off x="533400" y="3277680"/>
          <a:ext cx="3849688" cy="1316736"/>
        </p:xfrm>
        <a:graphic>
          <a:graphicData uri="http://schemas.openxmlformats.org/drawingml/2006/table">
            <a:tbl>
              <a:tblPr/>
              <a:tblGrid>
                <a:gridCol w="957320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  <a:gridCol w="2892368">
                  <a:extLst>
                    <a:ext uri="{9D8B030D-6E8A-4147-A177-3AD203B41FA5}">
                      <a16:colId xmlns:a16="http://schemas.microsoft.com/office/drawing/2014/main" val="1239204646"/>
                    </a:ext>
                  </a:extLst>
                </a:gridCol>
              </a:tblGrid>
              <a:tr h="270744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cars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noOfPassengers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  <a:tr h="3705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755621"/>
                  </a:ext>
                </a:extLst>
              </a:tr>
            </a:tbl>
          </a:graphicData>
        </a:graphic>
      </p:graphicFrame>
      <p:graphicFrame>
        <p:nvGraphicFramePr>
          <p:cNvPr id="24" name="Group 49">
            <a:extLst>
              <a:ext uri="{FF2B5EF4-FFF2-40B4-BE49-F238E27FC236}">
                <a16:creationId xmlns:a16="http://schemas.microsoft.com/office/drawing/2014/main" id="{2132D948-5B79-4747-AF61-2104197652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3997050"/>
              </p:ext>
            </p:extLst>
          </p:nvPr>
        </p:nvGraphicFramePr>
        <p:xfrm>
          <a:off x="5793718" y="4532693"/>
          <a:ext cx="5943600" cy="1316736"/>
        </p:xfrm>
        <a:graphic>
          <a:graphicData uri="http://schemas.openxmlformats.org/drawingml/2006/table">
            <a:tbl>
              <a:tblPr/>
              <a:tblGrid>
                <a:gridCol w="843945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  <a:gridCol w="2737455">
                  <a:extLst>
                    <a:ext uri="{9D8B030D-6E8A-4147-A177-3AD203B41FA5}">
                      <a16:colId xmlns:a16="http://schemas.microsoft.com/office/drawing/2014/main" val="1239204646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1287779642"/>
                    </a:ext>
                  </a:extLst>
                </a:gridCol>
              </a:tblGrid>
              <a:tr h="270744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trucks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noOfContainers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loadCapacity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  <a:tr h="315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5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755621"/>
                  </a:ext>
                </a:extLst>
              </a:tr>
            </a:tbl>
          </a:graphicData>
        </a:graphic>
      </p:graphicFrame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88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Disadvantages</a:t>
            </a:r>
            <a:r>
              <a:rPr lang="en-GB" dirty="0"/>
              <a:t>: 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Multiple JOINS - for deep hierarchies it may give </a:t>
            </a:r>
            <a:br>
              <a:rPr lang="en-GB" dirty="0"/>
            </a:br>
            <a:r>
              <a:rPr lang="en-GB" dirty="0"/>
              <a:t>poor performance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Advantages</a:t>
            </a:r>
            <a:r>
              <a:rPr lang="en-GB" dirty="0"/>
              <a:t>: 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No NULL values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No repeating information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Foreign keys involved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Reduced changes in schema on superclass</a:t>
            </a:r>
            <a:br>
              <a:rPr lang="en-GB" dirty="0"/>
            </a:br>
            <a:r>
              <a:rPr lang="en-GB" dirty="0"/>
              <a:t> changes</a:t>
            </a:r>
          </a:p>
          <a:p>
            <a:pPr marL="0" indent="0">
              <a:buClr>
                <a:schemeClr val="tx1"/>
              </a:buClr>
              <a:buNone/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– Joined Strategy</a:t>
            </a:r>
            <a:endParaRPr lang="bg-BG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A2AFFE13-AA0A-46B4-8B55-F7F8F997FB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13914" y="3072939"/>
            <a:ext cx="2701323" cy="292514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328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2D50D485-F7F2-4091-B4EF-83394955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Class: Single Table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478E14D-96F8-49EB-A3B2-EC46E093331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1944" y="1150939"/>
            <a:ext cx="11695257" cy="5570537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Simplest</a:t>
            </a:r>
            <a:r>
              <a:rPr lang="en-US" dirty="0"/>
              <a:t> and typically the best performing and best solution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 single table is used to store all of the instances of the </a:t>
            </a:r>
            <a:r>
              <a:rPr lang="en-US" b="1" dirty="0">
                <a:solidFill>
                  <a:schemeClr val="bg1"/>
                </a:solidFill>
              </a:rPr>
              <a:t>entire</a:t>
            </a:r>
            <a:r>
              <a:rPr lang="en-US" dirty="0">
                <a:solidFill>
                  <a:schemeClr val="bg1"/>
                </a:solidFill>
              </a:rPr>
              <a:t>   </a:t>
            </a:r>
            <a:r>
              <a:rPr lang="en-US" b="1" dirty="0">
                <a:solidFill>
                  <a:schemeClr val="bg1"/>
                </a:solidFill>
              </a:rPr>
              <a:t>inheritance hierarchy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 column for every attribute of every class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discriminator column </a:t>
            </a:r>
            <a:r>
              <a:rPr lang="en-US" dirty="0"/>
              <a:t>is used to determine to which class the </a:t>
            </a:r>
            <a:br>
              <a:rPr lang="en-US" dirty="0"/>
            </a:br>
            <a:r>
              <a:rPr lang="en-US" dirty="0"/>
              <a:t>particular row belongs to</a:t>
            </a:r>
            <a:endParaRPr lang="en-US" dirty="0">
              <a:solidFill>
                <a:srgbClr val="F3CD60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838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Java Persistence API Inheritance.</a:t>
            </a:r>
          </a:p>
          <a:p>
            <a:r>
              <a:rPr lang="en-US" dirty="0"/>
              <a:t>Table Relations.</a:t>
            </a:r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077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noProof="1"/>
              <a:t>SINGLE TABLE</a:t>
            </a:r>
            <a:r>
              <a:rPr lang="en-US" dirty="0"/>
              <a:t>: Example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35999" y="1788292"/>
            <a:ext cx="7631999" cy="483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@Entity</a:t>
            </a:r>
          </a:p>
          <a:p>
            <a:r>
              <a:rPr lang="en-US" sz="2000" noProof="1"/>
              <a:t>@Table(name = "vehicles")</a:t>
            </a:r>
          </a:p>
          <a:p>
            <a:r>
              <a:rPr lang="en-US" sz="2000" noProof="1"/>
              <a:t>@Inheritance(strategy=InheritanceType.SINGLE_TABLE)</a:t>
            </a:r>
          </a:p>
          <a:p>
            <a:r>
              <a:rPr lang="en-US" sz="2000" noProof="1"/>
              <a:t>@DiscriminatorColumn(name = "type")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public abstract class Vehicle {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@Id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</a:t>
            </a:r>
            <a:r>
              <a:rPr lang="en-US" sz="2000" noProof="1"/>
              <a:t>@GeneratedValue(strategy = GenerationType.TABLE)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private int id;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</a:t>
            </a:r>
            <a:r>
              <a:rPr lang="en-US" sz="2000" noProof="1"/>
              <a:t>@Basic</a:t>
            </a:r>
          </a:p>
          <a:p>
            <a:r>
              <a:rPr lang="en-US" sz="2000" noProof="1"/>
              <a:t>    @Column(insertable = false,updatable = false)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private String type;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protected Vehicle() {}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protected Vehicle(String type) {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    this.type = type;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}</a:t>
            </a:r>
            <a:r>
              <a:rPr lang="bg-BG" sz="2000" noProof="1">
                <a:solidFill>
                  <a:schemeClr val="tx1"/>
                </a:solidFill>
              </a:rPr>
              <a:t> </a:t>
            </a:r>
            <a:r>
              <a:rPr lang="en-US" sz="20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135999" y="1214702"/>
            <a:ext cx="7631999" cy="5735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sz="2200" noProof="1"/>
              <a:t>Vehicle.java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503594" y="1905315"/>
            <a:ext cx="2383841" cy="456568"/>
          </a:xfrm>
          <a:prstGeom prst="wedgeRoundRectCallout">
            <a:avLst>
              <a:gd name="adj1" fmla="val -56128"/>
              <a:gd name="adj2" fmla="val 3799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Inheritance type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9017045" y="4114800"/>
            <a:ext cx="3145841" cy="806354"/>
          </a:xfrm>
          <a:prstGeom prst="wedgeRoundRectCallout">
            <a:avLst>
              <a:gd name="adj1" fmla="val -52965"/>
              <a:gd name="adj2" fmla="val -49018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table generator is used for each table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450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Per Class Strategy: Example (2)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81000" y="1981200"/>
            <a:ext cx="11462358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/>
              <a:t>@MappedSuperclass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public abstract class </a:t>
            </a:r>
            <a:r>
              <a:rPr lang="en-US" sz="2400" noProof="1"/>
              <a:t>TransportationVehicle</a:t>
            </a:r>
            <a:r>
              <a:rPr lang="en-US" sz="2400" noProof="1">
                <a:solidFill>
                  <a:schemeClr val="tx1"/>
                </a:solidFill>
              </a:rPr>
              <a:t> extends Vehicle {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private int loadCapacity;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 public TransportationVehicle() { }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 public TransportationVehicle(String type, int loadCapacity) {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    super(type);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    this.loadCapacity = loadCapacity;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}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// Getters and setters	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81000" y="1342976"/>
            <a:ext cx="11462358" cy="638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sz="2600" noProof="1"/>
              <a:t>TransportationVehicle.java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524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Per Class Strategy: Example (2)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4400" y="2129909"/>
            <a:ext cx="9144000" cy="42192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@MappedSuperclass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public abstract class </a:t>
            </a:r>
            <a:r>
              <a:rPr lang="en-US" sz="2000" noProof="1"/>
              <a:t>PassengerVehicle</a:t>
            </a:r>
            <a:r>
              <a:rPr lang="en-US" sz="2000" noProof="1">
                <a:solidFill>
                  <a:schemeClr val="tx1"/>
                </a:solidFill>
              </a:rPr>
              <a:t> extends Vehicle {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private int noOfpassengers;</a:t>
            </a:r>
          </a:p>
          <a:p>
            <a:endParaRPr lang="en-US" sz="2000" noProof="1">
              <a:solidFill>
                <a:schemeClr val="tx1"/>
              </a:solidFill>
            </a:endParaRPr>
          </a:p>
          <a:p>
            <a:r>
              <a:rPr lang="en-US" sz="2000" noProof="1">
                <a:solidFill>
                  <a:schemeClr val="tx1"/>
                </a:solidFill>
              </a:rPr>
              <a:t>    public PassengerVehicle() { }</a:t>
            </a:r>
          </a:p>
          <a:p>
            <a:endParaRPr lang="en-US" sz="2000" noProof="1">
              <a:solidFill>
                <a:schemeClr val="tx1"/>
              </a:solidFill>
            </a:endParaRPr>
          </a:p>
          <a:p>
            <a:r>
              <a:rPr lang="en-US" sz="2000" noProof="1">
                <a:solidFill>
                  <a:schemeClr val="tx1"/>
                </a:solidFill>
              </a:rPr>
              <a:t>    public PassengerVehicle(String type, int noOfpassengers) {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	</a:t>
            </a:r>
            <a:r>
              <a:rPr lang="en-US" sz="2000" noProof="1"/>
              <a:t>super</a:t>
            </a:r>
            <a:r>
              <a:rPr lang="en-US" sz="2000" noProof="1">
                <a:solidFill>
                  <a:schemeClr val="tx1"/>
                </a:solidFill>
              </a:rPr>
              <a:t>(type);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	this.noOfpassengers = noOfpassengers;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}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// Getters and setters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14400" y="1524000"/>
            <a:ext cx="9144000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6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sz="2400" noProof="1"/>
              <a:t>PassengerVehicle.java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021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Per Class Strategy: Example (3)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81000" y="1900053"/>
            <a:ext cx="5867400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bg1"/>
                </a:solidFill>
              </a:rPr>
              <a:t>@Entity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bg1"/>
                </a:solidFill>
              </a:rPr>
              <a:t>@DiscriminatorValue(value = "truck")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public class </a:t>
            </a:r>
            <a:r>
              <a:rPr lang="en-GB" sz="1600" noProof="1">
                <a:solidFill>
                  <a:schemeClr val="bg1"/>
                </a:solidFill>
              </a:rPr>
              <a:t>Truck</a:t>
            </a:r>
            <a:r>
              <a:rPr lang="en-GB" sz="1600" noProof="1">
                <a:solidFill>
                  <a:schemeClr val="tx1"/>
                </a:solidFill>
              </a:rPr>
              <a:t> extends </a:t>
            </a:r>
            <a:r>
              <a:rPr lang="en-GB" sz="1600" noProof="1">
                <a:solidFill>
                  <a:schemeClr val="bg1"/>
                </a:solidFill>
              </a:rPr>
              <a:t>TransportationVehicle</a:t>
            </a:r>
            <a:r>
              <a:rPr lang="en-GB" sz="1600" noProof="1">
                <a:solidFill>
                  <a:schemeClr val="tx1"/>
                </a:solidFill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private final static String </a:t>
            </a:r>
            <a:r>
              <a:rPr lang="en-US" sz="1600" noProof="1">
                <a:solidFill>
                  <a:schemeClr val="tx1"/>
                </a:solidFill>
              </a:rPr>
              <a:t>type</a:t>
            </a:r>
            <a:r>
              <a:rPr lang="en-GB" sz="1600" noProof="1">
                <a:solidFill>
                  <a:schemeClr val="tx1"/>
                </a:solidFill>
              </a:rPr>
              <a:t> = "TRUCK";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private int noOfContainers;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sz="1600" noProof="1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// Constructors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// Getters and setters  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81000" y="1371600"/>
            <a:ext cx="5867400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000" noProof="1"/>
              <a:t>Truck.java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553200" y="1900053"/>
            <a:ext cx="5564188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bg1"/>
                </a:solidFill>
              </a:rPr>
              <a:t>@Entity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bg1"/>
                </a:solidFill>
              </a:rPr>
              <a:t>@DiscriminatorValue(value = "car")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public class </a:t>
            </a:r>
            <a:r>
              <a:rPr lang="en-GB" sz="1600" noProof="1">
                <a:solidFill>
                  <a:schemeClr val="bg1"/>
                </a:solidFill>
              </a:rPr>
              <a:t>Car</a:t>
            </a:r>
            <a:r>
              <a:rPr lang="en-GB" sz="1600" noProof="1">
                <a:solidFill>
                  <a:schemeClr val="tx1"/>
                </a:solidFill>
              </a:rPr>
              <a:t> extends </a:t>
            </a:r>
            <a:r>
              <a:rPr lang="en-GB" sz="1600" noProof="1">
                <a:solidFill>
                  <a:schemeClr val="bg1"/>
                </a:solidFill>
              </a:rPr>
              <a:t>PassengerVehicle</a:t>
            </a:r>
            <a:r>
              <a:rPr lang="en-GB" sz="1600" noProof="1">
                <a:solidFill>
                  <a:schemeClr val="tx1"/>
                </a:solidFill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private final static String </a:t>
            </a:r>
            <a:r>
              <a:rPr lang="en-US" sz="1600" noProof="1">
                <a:solidFill>
                  <a:schemeClr val="tx1"/>
                </a:solidFill>
              </a:rPr>
              <a:t>type</a:t>
            </a:r>
            <a:r>
              <a:rPr lang="en-GB" sz="1600" noProof="1">
                <a:solidFill>
                  <a:schemeClr val="tx1"/>
                </a:solidFill>
              </a:rPr>
              <a:t> = "CAR";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public Car() {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public Car(){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    super(</a:t>
            </a:r>
            <a:r>
              <a:rPr lang="en-US" sz="1600" noProof="1">
                <a:solidFill>
                  <a:schemeClr val="tx1"/>
                </a:solidFill>
              </a:rPr>
              <a:t>type</a:t>
            </a:r>
            <a:r>
              <a:rPr lang="en-GB" sz="1600" noProof="1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553200" y="1371600"/>
            <a:ext cx="5564188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sz="2000" noProof="1"/>
              <a:t>Car.java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501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– Joined Strategy</a:t>
            </a:r>
            <a:endParaRPr lang="bg-BG" dirty="0"/>
          </a:p>
        </p:txBody>
      </p:sp>
      <p:sp>
        <p:nvSpPr>
          <p:cNvPr id="28" name="Контейнер за съдържание 6">
            <a:extLst>
              <a:ext uri="{FF2B5EF4-FFF2-40B4-BE49-F238E27FC236}">
                <a16:creationId xmlns:a16="http://schemas.microsoft.com/office/drawing/2014/main" id="{1F4B657B-7874-4F8F-AAB7-34CCE7B3773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71450" y="1150939"/>
            <a:ext cx="11804650" cy="5570537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After persist:</a:t>
            </a:r>
            <a:endParaRPr lang="en-US" sz="3200" dirty="0"/>
          </a:p>
        </p:txBody>
      </p:sp>
      <p:graphicFrame>
        <p:nvGraphicFramePr>
          <p:cNvPr id="24" name="Group 49">
            <a:extLst>
              <a:ext uri="{FF2B5EF4-FFF2-40B4-BE49-F238E27FC236}">
                <a16:creationId xmlns:a16="http://schemas.microsoft.com/office/drawing/2014/main" id="{2132D948-5B79-4747-AF61-2104197652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8450319"/>
              </p:ext>
            </p:extLst>
          </p:nvPr>
        </p:nvGraphicFramePr>
        <p:xfrm>
          <a:off x="684964" y="1981200"/>
          <a:ext cx="10777623" cy="1758168"/>
        </p:xfrm>
        <a:graphic>
          <a:graphicData uri="http://schemas.openxmlformats.org/drawingml/2006/table">
            <a:tbl>
              <a:tblPr/>
              <a:tblGrid>
                <a:gridCol w="852617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  <a:gridCol w="1374678">
                  <a:extLst>
                    <a:ext uri="{9D8B030D-6E8A-4147-A177-3AD203B41FA5}">
                      <a16:colId xmlns:a16="http://schemas.microsoft.com/office/drawing/2014/main" val="1239204646"/>
                    </a:ext>
                  </a:extLst>
                </a:gridCol>
                <a:gridCol w="2998281">
                  <a:extLst>
                    <a:ext uri="{9D8B030D-6E8A-4147-A177-3AD203B41FA5}">
                      <a16:colId xmlns:a16="http://schemas.microsoft.com/office/drawing/2014/main" val="1287779642"/>
                    </a:ext>
                  </a:extLst>
                </a:gridCol>
                <a:gridCol w="2670847">
                  <a:extLst>
                    <a:ext uri="{9D8B030D-6E8A-4147-A177-3AD203B41FA5}">
                      <a16:colId xmlns:a16="http://schemas.microsoft.com/office/drawing/2014/main" val="3655739698"/>
                    </a:ext>
                  </a:extLst>
                </a:gridCol>
                <a:gridCol w="2881200">
                  <a:extLst>
                    <a:ext uri="{9D8B030D-6E8A-4147-A177-3AD203B41FA5}">
                      <a16:colId xmlns:a16="http://schemas.microsoft.com/office/drawing/2014/main" val="3865767395"/>
                    </a:ext>
                  </a:extLst>
                </a:gridCol>
              </a:tblGrid>
              <a:tr h="441432"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vehicles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type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loadCapacity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noOfPassengers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noOfContainers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  <a:tr h="315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truck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755621"/>
                  </a:ext>
                </a:extLst>
              </a:tr>
              <a:tr h="315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car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4259524"/>
                  </a:ext>
                </a:extLst>
              </a:tr>
            </a:tbl>
          </a:graphicData>
        </a:graphic>
      </p:graphicFrame>
      <p:sp>
        <p:nvSpPr>
          <p:cNvPr id="10" name="AutoShape 7">
            <a:extLst>
              <a:ext uri="{FF2B5EF4-FFF2-40B4-BE49-F238E27FC236}">
                <a16:creationId xmlns:a16="http://schemas.microsoft.com/office/drawing/2014/main" id="{A8AF3D7E-0E35-424A-B988-C4A821245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987030"/>
            <a:ext cx="3124200" cy="582600"/>
          </a:xfrm>
          <a:prstGeom prst="wedgeRoundRectCallout">
            <a:avLst>
              <a:gd name="adj1" fmla="val -40500"/>
              <a:gd name="adj2" fmla="val -77219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Discriminator column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445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Table Relations</a:t>
            </a:r>
          </a:p>
        </p:txBody>
      </p:sp>
      <p:sp>
        <p:nvSpPr>
          <p:cNvPr id="2" name="AutoShape 2" descr="Резултат с изображение за Database icon">
            <a:extLst>
              <a:ext uri="{FF2B5EF4-FFF2-40B4-BE49-F238E27FC236}">
                <a16:creationId xmlns:a16="http://schemas.microsoft.com/office/drawing/2014/main" id="{B5621255-2D97-4811-A4DB-09B3D60C3F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1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1" y="1447800"/>
            <a:ext cx="22479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одзаглавие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One-to-One, One-to-Many, Many-to-Many</a:t>
            </a:r>
          </a:p>
        </p:txBody>
      </p:sp>
    </p:spTree>
    <p:extLst>
      <p:ext uri="{BB962C8B-B14F-4D97-AF65-F5344CB8AC3E}">
        <p14:creationId xmlns:p14="http://schemas.microsoft.com/office/powerpoint/2010/main" val="329248663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108000" tIns="36000" rIns="108000" bIns="36000" rtlCol="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Database Relationships</a:t>
            </a:r>
            <a:endParaRPr lang="en" sz="4000" dirty="0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04800" y="1151121"/>
            <a:ext cx="11804822" cy="50812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endParaRPr lang="en-US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0C63332-7A0B-47DE-BC46-D9C4875CC35A}"/>
              </a:ext>
            </a:extLst>
          </p:cNvPr>
          <p:cNvSpPr txBox="1">
            <a:spLocks noChangeArrowheads="1"/>
          </p:cNvSpPr>
          <p:nvPr/>
        </p:nvSpPr>
        <p:spPr>
          <a:xfrm>
            <a:off x="226023" y="1151121"/>
            <a:ext cx="11804822" cy="50812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Aft>
                <a:spcPts val="0"/>
              </a:spcAft>
              <a:buClr>
                <a:schemeClr val="tx1"/>
              </a:buClr>
            </a:pPr>
            <a:r>
              <a:rPr lang="en-US" sz="3200" dirty="0"/>
              <a:t>There are several types of database relationships:</a:t>
            </a:r>
          </a:p>
          <a:p>
            <a:pPr lvl="1">
              <a:lnSpc>
                <a:spcPct val="130000"/>
              </a:lnSpc>
              <a:spcAft>
                <a:spcPts val="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One to One </a:t>
            </a:r>
            <a:r>
              <a:rPr lang="en-US" dirty="0"/>
              <a:t>Relationships</a:t>
            </a:r>
          </a:p>
          <a:p>
            <a:pPr lvl="1">
              <a:lnSpc>
                <a:spcPct val="130000"/>
              </a:lnSpc>
              <a:spcAft>
                <a:spcPts val="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One to Many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Many to One </a:t>
            </a:r>
            <a:r>
              <a:rPr lang="en-US" dirty="0"/>
              <a:t>Relationships</a:t>
            </a:r>
          </a:p>
          <a:p>
            <a:pPr lvl="1">
              <a:lnSpc>
                <a:spcPct val="130000"/>
              </a:lnSpc>
              <a:spcAft>
                <a:spcPts val="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Many to Many </a:t>
            </a:r>
            <a:r>
              <a:rPr lang="en-US" dirty="0"/>
              <a:t>Relationships</a:t>
            </a:r>
          </a:p>
          <a:p>
            <a:pPr lvl="1">
              <a:lnSpc>
                <a:spcPct val="130000"/>
              </a:lnSpc>
              <a:spcAft>
                <a:spcPts val="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Self Referencing </a:t>
            </a:r>
            <a:r>
              <a:rPr lang="en-US" dirty="0"/>
              <a:t>Relationships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758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One-To-One – Unidirectional</a:t>
            </a:r>
            <a:endParaRPr lang="bg-BG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105400" y="3165060"/>
            <a:ext cx="28194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181600" y="2982034"/>
            <a:ext cx="0" cy="36605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257800" y="2982034"/>
            <a:ext cx="0" cy="36605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772400" y="2982034"/>
            <a:ext cx="0" cy="36605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848600" y="2982034"/>
            <a:ext cx="0" cy="36605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78947" y="2636760"/>
            <a:ext cx="1872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One-to-one</a:t>
            </a:r>
            <a:endParaRPr lang="bg-BG" sz="2800" dirty="0"/>
          </a:p>
        </p:txBody>
      </p:sp>
      <p:graphicFrame>
        <p:nvGraphicFramePr>
          <p:cNvPr id="23" name="Group 49">
            <a:extLst>
              <a:ext uri="{FF2B5EF4-FFF2-40B4-BE49-F238E27FC236}">
                <a16:creationId xmlns:a16="http://schemas.microsoft.com/office/drawing/2014/main" id="{E105350B-8996-4774-B8D2-FECC261E77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9123952"/>
              </p:ext>
            </p:extLst>
          </p:nvPr>
        </p:nvGraphicFramePr>
        <p:xfrm>
          <a:off x="685800" y="2362200"/>
          <a:ext cx="4299072" cy="1531620"/>
        </p:xfrm>
        <a:graphic>
          <a:graphicData uri="http://schemas.openxmlformats.org/drawingml/2006/table">
            <a:tbl>
              <a:tblPr/>
              <a:tblGrid>
                <a:gridCol w="4299072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BasicShampoo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basicLabel: BasicLabel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getBasicLabel(): BasicLabel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setBasicLabel(): void </a:t>
                      </a:r>
                      <a:endParaRPr kumimoji="1" lang="bg-BG" sz="18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</a:tbl>
          </a:graphicData>
        </a:graphic>
      </p:graphicFrame>
      <p:graphicFrame>
        <p:nvGraphicFramePr>
          <p:cNvPr id="24" name="Group 49">
            <a:extLst>
              <a:ext uri="{FF2B5EF4-FFF2-40B4-BE49-F238E27FC236}">
                <a16:creationId xmlns:a16="http://schemas.microsoft.com/office/drawing/2014/main" id="{A9114A3F-487E-43BA-969C-18F92F38A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2692107"/>
              </p:ext>
            </p:extLst>
          </p:nvPr>
        </p:nvGraphicFramePr>
        <p:xfrm>
          <a:off x="8056776" y="2362200"/>
          <a:ext cx="3282624" cy="1531620"/>
        </p:xfrm>
        <a:graphic>
          <a:graphicData uri="http://schemas.openxmlformats.org/drawingml/2006/table">
            <a:tbl>
              <a:tblPr/>
              <a:tblGrid>
                <a:gridCol w="3282624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</a:tblGrid>
              <a:tr h="2707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BasicLabel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Getters and setters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</a:tbl>
          </a:graphicData>
        </a:graphic>
      </p:graphicFrame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056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One-To-One – Unidirectional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927731" y="1858567"/>
            <a:ext cx="8382000" cy="46660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@Entity</a:t>
            </a:r>
          </a:p>
          <a:p>
            <a:r>
              <a:rPr lang="en-US" noProof="1"/>
              <a:t>@Table(name = "shampoos")</a:t>
            </a:r>
          </a:p>
          <a:p>
            <a:r>
              <a:rPr lang="en-US" noProof="1"/>
              <a:t>@Inheritance(strategy = InheritanceType.SINGLE_TABLE)</a:t>
            </a:r>
          </a:p>
          <a:p>
            <a:r>
              <a:rPr lang="en-US" noProof="1">
                <a:solidFill>
                  <a:schemeClr val="tx1"/>
                </a:solidFill>
              </a:rPr>
              <a:t>public abstract class BasicShampoo implements Shampoo {</a:t>
            </a:r>
          </a:p>
          <a:p>
            <a:endParaRPr lang="en-US" noProof="1">
              <a:solidFill>
                <a:schemeClr val="tx1"/>
              </a:solidFill>
            </a:endParaRPr>
          </a:p>
          <a:p>
            <a:r>
              <a:rPr lang="en-US" noProof="1">
                <a:solidFill>
                  <a:schemeClr val="tx1"/>
                </a:solidFill>
              </a:rPr>
              <a:t>//…</a:t>
            </a:r>
          </a:p>
          <a:p>
            <a:endParaRPr lang="en-US" noProof="1">
              <a:solidFill>
                <a:schemeClr val="tx1"/>
              </a:solidFill>
            </a:endParaRPr>
          </a:p>
          <a:p>
            <a:r>
              <a:rPr lang="en-US" noProof="1">
                <a:solidFill>
                  <a:schemeClr val="tx1"/>
                </a:solidFill>
              </a:rPr>
              <a:t>    </a:t>
            </a:r>
            <a:r>
              <a:rPr lang="en-US" noProof="1"/>
              <a:t>@OneToOne(optional = false)</a:t>
            </a:r>
          </a:p>
          <a:p>
            <a:r>
              <a:rPr lang="en-US" noProof="1"/>
              <a:t>    @JoinColumn(name = "label_id"</a:t>
            </a:r>
            <a:r>
              <a:rPr lang="en-US" noProof="1">
                <a:solidFill>
                  <a:schemeClr val="tx1"/>
                </a:solidFill>
              </a:rPr>
              <a:t>, </a:t>
            </a:r>
          </a:p>
          <a:p>
            <a:r>
              <a:rPr lang="en-US" noProof="1">
                <a:solidFill>
                  <a:schemeClr val="tx1"/>
                </a:solidFill>
              </a:rPr>
              <a:t>    </a:t>
            </a:r>
            <a:r>
              <a:rPr lang="en-US" noProof="1"/>
              <a:t>referencedColumnName = "id"</a:t>
            </a:r>
            <a:r>
              <a:rPr lang="en-US" noProof="1">
                <a:solidFill>
                  <a:schemeClr val="tx1"/>
                </a:solidFill>
              </a:rPr>
              <a:t>)</a:t>
            </a:r>
          </a:p>
          <a:p>
            <a:r>
              <a:rPr lang="en-US" noProof="1">
                <a:solidFill>
                  <a:schemeClr val="tx1"/>
                </a:solidFill>
              </a:rPr>
              <a:t>    private BasicLabel label;</a:t>
            </a:r>
          </a:p>
          <a:p>
            <a:endParaRPr lang="en-US" noProof="1">
              <a:solidFill>
                <a:schemeClr val="tx1"/>
              </a:solidFill>
            </a:endParaRPr>
          </a:p>
          <a:p>
            <a:r>
              <a:rPr lang="en-US" noProof="1">
                <a:solidFill>
                  <a:schemeClr val="tx1"/>
                </a:solidFill>
              </a:rPr>
              <a:t>//…</a:t>
            </a:r>
          </a:p>
          <a:p>
            <a:r>
              <a:rPr lang="en-US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927731" y="1252659"/>
            <a:ext cx="8382000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BasicShampoo.java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2971800" y="3429000"/>
            <a:ext cx="3429000" cy="459854"/>
          </a:xfrm>
          <a:prstGeom prst="wedgeRoundRectCallout">
            <a:avLst>
              <a:gd name="adj1" fmla="val -53820"/>
              <a:gd name="adj2" fmla="val 4932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One-To-One relationship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705600" y="3698355"/>
            <a:ext cx="2743200" cy="461898"/>
          </a:xfrm>
          <a:prstGeom prst="wedgeRoundRectCallout">
            <a:avLst>
              <a:gd name="adj1" fmla="val -59092"/>
              <a:gd name="adj2" fmla="val 39535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Runtime evaluation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831832" y="4767782"/>
            <a:ext cx="2616969" cy="675172"/>
          </a:xfrm>
          <a:prstGeom prst="wedgeRoundRectCallout">
            <a:avLst>
              <a:gd name="adj1" fmla="val -56515"/>
              <a:gd name="adj2" fmla="val -2795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 in 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labels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962400" y="5462531"/>
            <a:ext cx="2590800" cy="675607"/>
          </a:xfrm>
          <a:prstGeom prst="wedgeRoundRectCallout">
            <a:avLst>
              <a:gd name="adj1" fmla="val -54633"/>
              <a:gd name="adj2" fmla="val -42631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 in 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shampoos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997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One-To-One – Bidirectional</a:t>
            </a:r>
            <a:endParaRPr lang="bg-BG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153619" y="3098692"/>
            <a:ext cx="28194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29819" y="2915666"/>
            <a:ext cx="0" cy="36605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306019" y="2915666"/>
            <a:ext cx="0" cy="36605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820619" y="2915666"/>
            <a:ext cx="0" cy="36605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896819" y="2915666"/>
            <a:ext cx="0" cy="36605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27166" y="2570392"/>
            <a:ext cx="1872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One-to-one</a:t>
            </a:r>
            <a:endParaRPr lang="bg-BG" sz="2800" dirty="0"/>
          </a:p>
        </p:txBody>
      </p:sp>
      <p:graphicFrame>
        <p:nvGraphicFramePr>
          <p:cNvPr id="23" name="Group 49">
            <a:extLst>
              <a:ext uri="{FF2B5EF4-FFF2-40B4-BE49-F238E27FC236}">
                <a16:creationId xmlns:a16="http://schemas.microsoft.com/office/drawing/2014/main" id="{E105350B-8996-4774-B8D2-FECC261E77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699634"/>
              </p:ext>
            </p:extLst>
          </p:nvPr>
        </p:nvGraphicFramePr>
        <p:xfrm>
          <a:off x="685800" y="2295832"/>
          <a:ext cx="4299072" cy="1531620"/>
        </p:xfrm>
        <a:graphic>
          <a:graphicData uri="http://schemas.openxmlformats.org/drawingml/2006/table">
            <a:tbl>
              <a:tblPr/>
              <a:tblGrid>
                <a:gridCol w="4299072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BasicShampoo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basicLabel: BasicLabel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getBasicLabel(): BasicLabel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setBasicLabel(): void </a:t>
                      </a:r>
                      <a:endParaRPr kumimoji="1" lang="bg-BG" sz="18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</a:tbl>
          </a:graphicData>
        </a:graphic>
      </p:graphicFrame>
      <p:graphicFrame>
        <p:nvGraphicFramePr>
          <p:cNvPr id="24" name="Group 49">
            <a:extLst>
              <a:ext uri="{FF2B5EF4-FFF2-40B4-BE49-F238E27FC236}">
                <a16:creationId xmlns:a16="http://schemas.microsoft.com/office/drawing/2014/main" id="{A9114A3F-487E-43BA-969C-18F92F38A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6201794"/>
              </p:ext>
            </p:extLst>
          </p:nvPr>
        </p:nvGraphicFramePr>
        <p:xfrm>
          <a:off x="8236043" y="2286001"/>
          <a:ext cx="3282624" cy="2416973"/>
        </p:xfrm>
        <a:graphic>
          <a:graphicData uri="http://schemas.openxmlformats.org/drawingml/2006/table">
            <a:tbl>
              <a:tblPr/>
              <a:tblGrid>
                <a:gridCol w="3282624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</a:tblGrid>
              <a:tr h="3939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BasicLabel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80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id: int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name: String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shampoo: BasicShampoo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getShampoo(): BasicShampoo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setShampoo(): void </a:t>
                      </a:r>
                      <a:endParaRPr kumimoji="1" lang="en-US" sz="18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</a:tbl>
          </a:graphicData>
        </a:graphic>
      </p:graphicFrame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133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rgbClr val="FFA000"/>
                </a:solidFill>
              </a:rPr>
              <a:t>sli.do</a:t>
            </a:r>
            <a:br>
              <a:rPr lang="en-US" sz="6000" b="1" dirty="0"/>
            </a:br>
            <a:r>
              <a:rPr lang="en-US" sz="9600" b="1" dirty="0"/>
              <a:t>#Java-DB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500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One-To-One – Bidirectional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438400" y="2133601"/>
            <a:ext cx="7391400" cy="38387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@Entity</a:t>
            </a:r>
          </a:p>
          <a:p>
            <a:pPr lvl="1"/>
            <a:r>
              <a:rPr lang="en-US" noProof="1"/>
              <a:t>@Table(name = "labels")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public class BasicLabel implements Label{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//…</a:t>
            </a:r>
          </a:p>
          <a:p>
            <a:pPr lvl="1"/>
            <a:endParaRPr lang="en-US" noProof="1">
              <a:solidFill>
                <a:schemeClr val="tx1"/>
              </a:solidFill>
            </a:endParaRP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</a:t>
            </a:r>
            <a:r>
              <a:rPr lang="en-US" noProof="1"/>
              <a:t>@OneToOne(mappedBy = "label", </a:t>
            </a:r>
          </a:p>
          <a:p>
            <a:pPr lvl="1"/>
            <a:r>
              <a:rPr lang="en-US" noProof="1"/>
              <a:t>    targetEntity = BasicShampoo.class)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private BasicShampoo basicShampoo;</a:t>
            </a:r>
          </a:p>
          <a:p>
            <a:pPr lvl="1"/>
            <a:endParaRPr lang="en-US" noProof="1">
              <a:solidFill>
                <a:schemeClr val="tx1"/>
              </a:solidFill>
            </a:endParaRPr>
          </a:p>
          <a:p>
            <a:pPr lvl="1"/>
            <a:r>
              <a:rPr lang="en-US" noProof="1">
                <a:solidFill>
                  <a:schemeClr val="tx1"/>
                </a:solidFill>
              </a:rPr>
              <a:t>//…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438400" y="1527692"/>
            <a:ext cx="7391400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BasicLabel.java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134100" y="3276601"/>
            <a:ext cx="4038600" cy="433351"/>
          </a:xfrm>
          <a:prstGeom prst="wedgeRoundRectCallout">
            <a:avLst>
              <a:gd name="adj1" fmla="val -53855"/>
              <a:gd name="adj2" fmla="val 41520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 in entity BasicShampoo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650591" y="4319103"/>
            <a:ext cx="3124200" cy="533849"/>
          </a:xfrm>
          <a:prstGeom prst="wedgeRoundRectCallout">
            <a:avLst>
              <a:gd name="adj1" fmla="val -54633"/>
              <a:gd name="adj2" fmla="val -44606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 for the mapping 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115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Many-To-One – Unidirectional</a:t>
            </a:r>
            <a:endParaRPr lang="bg-BG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596022" y="2966066"/>
            <a:ext cx="28194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5609675" y="2966066"/>
            <a:ext cx="144879" cy="14093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609674" y="2825137"/>
            <a:ext cx="152400" cy="152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263022" y="2783040"/>
            <a:ext cx="0" cy="36605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339222" y="2783040"/>
            <a:ext cx="0" cy="36605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91423" y="2448580"/>
            <a:ext cx="2091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Many-to-one</a:t>
            </a:r>
            <a:endParaRPr lang="bg-BG" sz="28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5824622" y="2794511"/>
            <a:ext cx="0" cy="36605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Group 49">
            <a:extLst>
              <a:ext uri="{FF2B5EF4-FFF2-40B4-BE49-F238E27FC236}">
                <a16:creationId xmlns:a16="http://schemas.microsoft.com/office/drawing/2014/main" id="{7038ABD4-9666-4D4E-AC81-B67120C817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9721927"/>
              </p:ext>
            </p:extLst>
          </p:nvPr>
        </p:nvGraphicFramePr>
        <p:xfrm>
          <a:off x="414422" y="2485210"/>
          <a:ext cx="4876800" cy="1531620"/>
        </p:xfrm>
        <a:graphic>
          <a:graphicData uri="http://schemas.openxmlformats.org/drawingml/2006/table">
            <a:tbl>
              <a:tblPr/>
              <a:tblGrid>
                <a:gridCol w="4876800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BasicShampoo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productionBatch: ProductionBatch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getProductionBatch(): ProductionBatch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setProductionBatch (): void </a:t>
                      </a:r>
                      <a:endParaRPr kumimoji="1" lang="bg-BG" sz="18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</a:tbl>
          </a:graphicData>
        </a:graphic>
      </p:graphicFrame>
      <p:graphicFrame>
        <p:nvGraphicFramePr>
          <p:cNvPr id="23" name="Group 49">
            <a:extLst>
              <a:ext uri="{FF2B5EF4-FFF2-40B4-BE49-F238E27FC236}">
                <a16:creationId xmlns:a16="http://schemas.microsoft.com/office/drawing/2014/main" id="{115BAF2B-49DB-4825-B49F-AD7C7B66E2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5042620"/>
              </p:ext>
            </p:extLst>
          </p:nvPr>
        </p:nvGraphicFramePr>
        <p:xfrm>
          <a:off x="8720222" y="2480139"/>
          <a:ext cx="3014578" cy="809484"/>
        </p:xfrm>
        <a:graphic>
          <a:graphicData uri="http://schemas.openxmlformats.org/drawingml/2006/table">
            <a:tbl>
              <a:tblPr/>
              <a:tblGrid>
                <a:gridCol w="3014578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ProductionBatch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id: int</a:t>
                      </a:r>
                      <a:endParaRPr kumimoji="1" lang="bg-BG" sz="18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</a:tbl>
          </a:graphicData>
        </a:graphic>
      </p:graphicFrame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788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Many-To-One – Unidirectional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028700" y="2057400"/>
            <a:ext cx="10058400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noProof="1"/>
              <a:t>@Entity</a:t>
            </a:r>
          </a:p>
          <a:p>
            <a:r>
              <a:rPr lang="en-US" sz="2200" noProof="1"/>
              <a:t>@Table(name = "shampoos")</a:t>
            </a:r>
          </a:p>
          <a:p>
            <a:r>
              <a:rPr lang="en-US" sz="2200" noProof="1"/>
              <a:t>@Inheritance(strategy = InheritanceType.SINGLE_TABLE)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public abstract class BasicShampoo implements Shampoo {</a:t>
            </a:r>
          </a:p>
          <a:p>
            <a:endParaRPr lang="en-US" sz="2200" noProof="1">
              <a:solidFill>
                <a:schemeClr val="tx1"/>
              </a:solidFill>
            </a:endParaRPr>
          </a:p>
          <a:p>
            <a:r>
              <a:rPr lang="en-US" sz="2200" noProof="1">
                <a:solidFill>
                  <a:schemeClr val="tx1"/>
                </a:solidFill>
              </a:rPr>
              <a:t>//…</a:t>
            </a:r>
          </a:p>
          <a:p>
            <a:endParaRPr lang="en-US" sz="2200" noProof="1">
              <a:solidFill>
                <a:schemeClr val="tx1"/>
              </a:solidFill>
            </a:endParaRPr>
          </a:p>
          <a:p>
            <a:r>
              <a:rPr lang="en-US" sz="2200" noProof="1">
                <a:solidFill>
                  <a:schemeClr val="tx1"/>
                </a:solidFill>
              </a:rPr>
              <a:t>    </a:t>
            </a:r>
            <a:r>
              <a:rPr lang="en-US" sz="2200" noProof="1"/>
              <a:t>@ManyToOne(optional = false)</a:t>
            </a:r>
          </a:p>
          <a:p>
            <a:r>
              <a:rPr lang="en-US" sz="2200" noProof="1"/>
              <a:t>    @JoinColumn(name = "batch_id", referencedColumnName = "id")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  private ProductionBatch batch;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//…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028700" y="1451492"/>
            <a:ext cx="10058400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BasicShampoo.java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2209800" y="3925778"/>
            <a:ext cx="3591922" cy="378044"/>
          </a:xfrm>
          <a:prstGeom prst="wedgeRoundRectCallout">
            <a:avLst>
              <a:gd name="adj1" fmla="val -38521"/>
              <a:gd name="adj2" fmla="val 78125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Many-To-One relationship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191250" y="3924157"/>
            <a:ext cx="2933702" cy="378044"/>
          </a:xfrm>
          <a:prstGeom prst="wedgeRoundRectCallout">
            <a:avLst>
              <a:gd name="adj1" fmla="val -60156"/>
              <a:gd name="adj2" fmla="val 16369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Runtime evaluation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324600" y="5488954"/>
            <a:ext cx="2362202" cy="910708"/>
          </a:xfrm>
          <a:prstGeom prst="wedgeRoundRectCallout">
            <a:avLst>
              <a:gd name="adj1" fmla="val -36766"/>
              <a:gd name="adj2" fmla="val -66783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 in 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shampoos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964850" y="5488954"/>
            <a:ext cx="2796939" cy="761540"/>
          </a:xfrm>
          <a:prstGeom prst="wedgeRoundRectCallout">
            <a:avLst>
              <a:gd name="adj1" fmla="val -37044"/>
              <a:gd name="adj2" fmla="val -74153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 in 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batches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710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One-To-Many – Bidirectional</a:t>
            </a:r>
            <a:endParaRPr lang="bg-BG" dirty="0"/>
          </a:p>
        </p:txBody>
      </p:sp>
      <p:cxnSp>
        <p:nvCxnSpPr>
          <p:cNvPr id="22" name="Straight Connector 7">
            <a:extLst>
              <a:ext uri="{FF2B5EF4-FFF2-40B4-BE49-F238E27FC236}">
                <a16:creationId xmlns:a16="http://schemas.microsoft.com/office/drawing/2014/main" id="{CD7F8A76-96C7-486B-A85F-DFB8E1BC1847}"/>
              </a:ext>
            </a:extLst>
          </p:cNvPr>
          <p:cNvCxnSpPr/>
          <p:nvPr/>
        </p:nvCxnSpPr>
        <p:spPr>
          <a:xfrm>
            <a:off x="5623168" y="2656820"/>
            <a:ext cx="28194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B31B747B-4846-4B83-9F69-7AFA486CA2AB}"/>
              </a:ext>
            </a:extLst>
          </p:cNvPr>
          <p:cNvCxnSpPr/>
          <p:nvPr/>
        </p:nvCxnSpPr>
        <p:spPr>
          <a:xfrm flipH="1">
            <a:off x="5636821" y="2656820"/>
            <a:ext cx="144879" cy="14093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0">
            <a:extLst>
              <a:ext uri="{FF2B5EF4-FFF2-40B4-BE49-F238E27FC236}">
                <a16:creationId xmlns:a16="http://schemas.microsoft.com/office/drawing/2014/main" id="{AD07A69B-5183-48EF-9532-8036EFE7B35D}"/>
              </a:ext>
            </a:extLst>
          </p:cNvPr>
          <p:cNvCxnSpPr/>
          <p:nvPr/>
        </p:nvCxnSpPr>
        <p:spPr>
          <a:xfrm>
            <a:off x="5636820" y="2515891"/>
            <a:ext cx="152400" cy="152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1">
            <a:extLst>
              <a:ext uri="{FF2B5EF4-FFF2-40B4-BE49-F238E27FC236}">
                <a16:creationId xmlns:a16="http://schemas.microsoft.com/office/drawing/2014/main" id="{C3991DE1-6319-44E6-9C04-0C2A6CADC8CF}"/>
              </a:ext>
            </a:extLst>
          </p:cNvPr>
          <p:cNvCxnSpPr/>
          <p:nvPr/>
        </p:nvCxnSpPr>
        <p:spPr>
          <a:xfrm>
            <a:off x="8290168" y="2473794"/>
            <a:ext cx="0" cy="36605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2">
            <a:extLst>
              <a:ext uri="{FF2B5EF4-FFF2-40B4-BE49-F238E27FC236}">
                <a16:creationId xmlns:a16="http://schemas.microsoft.com/office/drawing/2014/main" id="{D2D7B6E4-DE98-4865-AE4C-090B3FF5B667}"/>
              </a:ext>
            </a:extLst>
          </p:cNvPr>
          <p:cNvCxnSpPr/>
          <p:nvPr/>
        </p:nvCxnSpPr>
        <p:spPr>
          <a:xfrm>
            <a:off x="8366368" y="2473794"/>
            <a:ext cx="0" cy="36605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13">
            <a:extLst>
              <a:ext uri="{FF2B5EF4-FFF2-40B4-BE49-F238E27FC236}">
                <a16:creationId xmlns:a16="http://schemas.microsoft.com/office/drawing/2014/main" id="{3C6F5E51-58CA-445D-98E3-EEFC2CB282AE}"/>
              </a:ext>
            </a:extLst>
          </p:cNvPr>
          <p:cNvSpPr txBox="1"/>
          <p:nvPr/>
        </p:nvSpPr>
        <p:spPr>
          <a:xfrm>
            <a:off x="6018569" y="2133600"/>
            <a:ext cx="2091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Many-to-one</a:t>
            </a:r>
            <a:endParaRPr lang="bg-BG" sz="2800" dirty="0"/>
          </a:p>
        </p:txBody>
      </p:sp>
      <p:cxnSp>
        <p:nvCxnSpPr>
          <p:cNvPr id="36" name="Straight Connector 23">
            <a:extLst>
              <a:ext uri="{FF2B5EF4-FFF2-40B4-BE49-F238E27FC236}">
                <a16:creationId xmlns:a16="http://schemas.microsoft.com/office/drawing/2014/main" id="{FA8AB829-CC3C-443D-9D7F-93A7E5135BF7}"/>
              </a:ext>
            </a:extLst>
          </p:cNvPr>
          <p:cNvCxnSpPr/>
          <p:nvPr/>
        </p:nvCxnSpPr>
        <p:spPr>
          <a:xfrm>
            <a:off x="5851768" y="2485265"/>
            <a:ext cx="0" cy="36605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Group 49">
            <a:extLst>
              <a:ext uri="{FF2B5EF4-FFF2-40B4-BE49-F238E27FC236}">
                <a16:creationId xmlns:a16="http://schemas.microsoft.com/office/drawing/2014/main" id="{A6AD0B75-3598-436A-BE54-29117FCC63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623131"/>
              </p:ext>
            </p:extLst>
          </p:nvPr>
        </p:nvGraphicFramePr>
        <p:xfrm>
          <a:off x="532168" y="1981200"/>
          <a:ext cx="4876800" cy="1531620"/>
        </p:xfrm>
        <a:graphic>
          <a:graphicData uri="http://schemas.openxmlformats.org/drawingml/2006/table">
            <a:tbl>
              <a:tblPr/>
              <a:tblGrid>
                <a:gridCol w="4876800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BasicShampoo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productionBatch: ProductionBatch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getProductionBatch(): ProductionBatch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setProductionBatch (): void </a:t>
                      </a:r>
                      <a:endParaRPr kumimoji="1" lang="bg-BG" sz="18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</a:tbl>
          </a:graphicData>
        </a:graphic>
      </p:graphicFrame>
      <p:graphicFrame>
        <p:nvGraphicFramePr>
          <p:cNvPr id="38" name="Group 49">
            <a:extLst>
              <a:ext uri="{FF2B5EF4-FFF2-40B4-BE49-F238E27FC236}">
                <a16:creationId xmlns:a16="http://schemas.microsoft.com/office/drawing/2014/main" id="{13B8F54E-B4F3-495D-BD27-CD001CDB71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1357637"/>
              </p:ext>
            </p:extLst>
          </p:nvPr>
        </p:nvGraphicFramePr>
        <p:xfrm>
          <a:off x="8644022" y="1981200"/>
          <a:ext cx="3014578" cy="2903220"/>
        </p:xfrm>
        <a:graphic>
          <a:graphicData uri="http://schemas.openxmlformats.org/drawingml/2006/table">
            <a:tbl>
              <a:tblPr/>
              <a:tblGrid>
                <a:gridCol w="3014578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ProductionBatch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id: int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shampoos:     Set&lt;BasicShampoo&gt;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getShampoos():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Set&lt;BasicShampoo&gt;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setBasicShampoos():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endParaRPr kumimoji="1" lang="bg-BG" sz="18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</a:tbl>
          </a:graphicData>
        </a:graphic>
      </p:graphicFrame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867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One-To-Many – Bidirectional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33400" y="2246872"/>
            <a:ext cx="11125196" cy="37729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@Entity</a:t>
            </a:r>
          </a:p>
          <a:p>
            <a:pPr lvl="1"/>
            <a:r>
              <a:rPr lang="en-US" noProof="1"/>
              <a:t>@Table(name = "batches")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public class ProductionBatch implements Batch {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//…</a:t>
            </a:r>
          </a:p>
          <a:p>
            <a:pPr lvl="1"/>
            <a:endParaRPr lang="en-US" noProof="1">
              <a:solidFill>
                <a:schemeClr val="tx1"/>
              </a:solidFill>
            </a:endParaRP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</a:t>
            </a:r>
            <a:r>
              <a:rPr lang="en-US" noProof="1"/>
              <a:t>@OneToMany(mappedBy = "batch", targetEntity = BasicShampoo.class, </a:t>
            </a:r>
          </a:p>
          <a:p>
            <a:pPr lvl="1"/>
            <a:r>
              <a:rPr lang="en-US" noProof="1"/>
              <a:t>	       fetch = FetchType.LAZY, cascade = CascadeType.ALL)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private Set&lt;Shampoo&gt; shampoos;</a:t>
            </a:r>
          </a:p>
          <a:p>
            <a:pPr lvl="1"/>
            <a:endParaRPr lang="en-US" noProof="1">
              <a:solidFill>
                <a:schemeClr val="tx1"/>
              </a:solidFill>
            </a:endParaRPr>
          </a:p>
          <a:p>
            <a:pPr lvl="1"/>
            <a:r>
              <a:rPr lang="en-US" noProof="1">
                <a:solidFill>
                  <a:schemeClr val="tx1"/>
                </a:solidFill>
              </a:rPr>
              <a:t>//…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533400" y="1640963"/>
            <a:ext cx="11125196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ProductionBatch.java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962400" y="3505201"/>
            <a:ext cx="3886200" cy="337369"/>
          </a:xfrm>
          <a:prstGeom prst="wedgeRoundRectCallout">
            <a:avLst>
              <a:gd name="adj1" fmla="val -39311"/>
              <a:gd name="adj2" fmla="val 86087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 in entity BasicShampoo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191498" y="3456419"/>
            <a:ext cx="3124200" cy="386150"/>
          </a:xfrm>
          <a:prstGeom prst="wedgeRoundRectCallout">
            <a:avLst>
              <a:gd name="adj1" fmla="val -40148"/>
              <a:gd name="adj2" fmla="val 81920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 for the mapping 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324600" y="4680133"/>
            <a:ext cx="2133600" cy="378044"/>
          </a:xfrm>
          <a:prstGeom prst="wedgeRoundRectCallout">
            <a:avLst>
              <a:gd name="adj1" fmla="val -54125"/>
              <a:gd name="adj2" fmla="val -4472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Fetching type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839200" y="4680133"/>
            <a:ext cx="2057400" cy="378044"/>
          </a:xfrm>
          <a:prstGeom prst="wedgeRoundRectCallout">
            <a:avLst>
              <a:gd name="adj1" fmla="val -57897"/>
              <a:gd name="adj2" fmla="val -39576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Cascade type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047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1" grpId="0" animBg="1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Many-To-Many – Unidirectional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91943" y="1997645"/>
            <a:ext cx="11658604" cy="45269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@Entity</a:t>
            </a:r>
          </a:p>
          <a:p>
            <a:r>
              <a:rPr lang="en-US" sz="2000" noProof="1"/>
              <a:t>@Table(name = "shampoos")</a:t>
            </a:r>
          </a:p>
          <a:p>
            <a:r>
              <a:rPr lang="en-US" sz="2000" noProof="1"/>
              <a:t>@Inheritance(strategy = InheritanceType.SINGLE_TABLE)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public abstract class BasicShampoo implements Shampoo {</a:t>
            </a:r>
          </a:p>
          <a:p>
            <a:endParaRPr lang="en-US" sz="2000" noProof="1">
              <a:solidFill>
                <a:schemeClr val="tx1"/>
              </a:solidFill>
            </a:endParaRPr>
          </a:p>
          <a:p>
            <a:r>
              <a:rPr lang="en-US" sz="2000" noProof="1">
                <a:solidFill>
                  <a:schemeClr val="tx1"/>
                </a:solidFill>
              </a:rPr>
              <a:t>//…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</a:t>
            </a:r>
            <a:r>
              <a:rPr lang="en-US" sz="2000" noProof="1"/>
              <a:t>@ManyToMany</a:t>
            </a:r>
          </a:p>
          <a:p>
            <a:r>
              <a:rPr lang="en-US" sz="2000" noProof="1"/>
              <a:t>    @JoinTable(name = "shampoos_ingredients",</a:t>
            </a:r>
          </a:p>
          <a:p>
            <a:r>
              <a:rPr lang="en-US" sz="2000" noProof="1"/>
              <a:t>    joinColumns = @JoinColumn(name = "shampoo_id", referencedColumnName = "id"),</a:t>
            </a:r>
          </a:p>
          <a:p>
            <a:r>
              <a:rPr lang="en-US" sz="2000" noProof="1"/>
              <a:t>    inverseJoinColumns = @JoinColumn(name = "ingredient_id", </a:t>
            </a:r>
            <a:br>
              <a:rPr lang="bg-BG" sz="2000" noProof="1"/>
            </a:br>
            <a:r>
              <a:rPr lang="bg-BG" sz="2000" noProof="1"/>
              <a:t>		</a:t>
            </a:r>
            <a:r>
              <a:rPr lang="en-US" sz="2000" noProof="1"/>
              <a:t>referencedColumnName = "id"))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private Set&lt;BasicIngredient&gt; ingredients;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//…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91943" y="1391736"/>
            <a:ext cx="11658604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BasicShampoo.java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1371601" y="3505200"/>
            <a:ext cx="3763427" cy="378044"/>
          </a:xfrm>
          <a:prstGeom prst="wedgeRoundRectCallout">
            <a:avLst>
              <a:gd name="adj1" fmla="val -53468"/>
              <a:gd name="adj2" fmla="val 4932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Many-To-Many relationship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251534" y="3429000"/>
            <a:ext cx="1835067" cy="635446"/>
          </a:xfrm>
          <a:prstGeom prst="wedgeRoundRectCallout">
            <a:avLst>
              <a:gd name="adj1" fmla="val -39819"/>
              <a:gd name="adj2" fmla="val 74788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Mapping table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086600" y="5340748"/>
            <a:ext cx="2971800" cy="575303"/>
          </a:xfrm>
          <a:prstGeom prst="wedgeRoundRectCallout">
            <a:avLst>
              <a:gd name="adj1" fmla="val -36127"/>
              <a:gd name="adj2" fmla="val -81087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in mapping table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294540" y="3854274"/>
            <a:ext cx="2051696" cy="649767"/>
          </a:xfrm>
          <a:prstGeom prst="wedgeRoundRectCallout">
            <a:avLst>
              <a:gd name="adj1" fmla="val -62382"/>
              <a:gd name="adj2" fmla="val 39171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in shampoos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9632140" y="3581400"/>
            <a:ext cx="1952024" cy="750894"/>
          </a:xfrm>
          <a:prstGeom prst="wedgeRoundRectCallout">
            <a:avLst>
              <a:gd name="adj1" fmla="val 2370"/>
              <a:gd name="adj2" fmla="val 72913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in ingredients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9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Many-To-Many – Bidirectional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219196" y="1891059"/>
            <a:ext cx="9601204" cy="44192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@Entity</a:t>
            </a:r>
          </a:p>
          <a:p>
            <a:pPr lvl="1"/>
            <a:r>
              <a:rPr lang="en-US" noProof="1"/>
              <a:t>@Table(name = "ingredients")</a:t>
            </a:r>
          </a:p>
          <a:p>
            <a:pPr lvl="1"/>
            <a:r>
              <a:rPr lang="en-US" noProof="1"/>
              <a:t>@Inheritance(strategy = InheritanceType.SINGLE_TABLE)</a:t>
            </a:r>
          </a:p>
          <a:p>
            <a:pPr lvl="1"/>
            <a:r>
              <a:rPr lang="en-US" noProof="1"/>
              <a:t>@DiscriminatorColumn(name = "type", discriminatorType = DiscriminatorType.STRING)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public abstract class BasicIngredient implements Ingredient {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//…</a:t>
            </a:r>
          </a:p>
          <a:p>
            <a:pPr lvl="1"/>
            <a:endParaRPr lang="en-US" noProof="1">
              <a:solidFill>
                <a:schemeClr val="tx1"/>
              </a:solidFill>
            </a:endParaRP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</a:t>
            </a:r>
            <a:r>
              <a:rPr lang="en-US" noProof="1"/>
              <a:t>@ManyToMany(mappedBy = "ingredients", </a:t>
            </a:r>
            <a:br>
              <a:rPr lang="bg-BG" noProof="1"/>
            </a:br>
            <a:r>
              <a:rPr lang="bg-BG" noProof="1"/>
              <a:t>  </a:t>
            </a:r>
            <a:r>
              <a:rPr lang="en-US" noProof="1"/>
              <a:t>targetEntity = BasicShampoo.class)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private Set&lt;BasicShampoo&gt; shampoos;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//…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219196" y="1285150"/>
            <a:ext cx="9601204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BasicIngredient.java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324600" y="4191001"/>
            <a:ext cx="4038600" cy="282737"/>
          </a:xfrm>
          <a:prstGeom prst="wedgeRoundRectCallout">
            <a:avLst>
              <a:gd name="adj1" fmla="val -54755"/>
              <a:gd name="adj2" fmla="val 4932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 in entity BasicShampoo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166964" y="4914000"/>
            <a:ext cx="3200400" cy="279578"/>
          </a:xfrm>
          <a:prstGeom prst="wedgeRoundRectCallout">
            <a:avLst>
              <a:gd name="adj1" fmla="val -55431"/>
              <a:gd name="adj2" fmla="val 871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 for the mapping 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546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Lazy Loading – Fetch Types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1943" y="1150937"/>
            <a:ext cx="11804650" cy="5570538"/>
          </a:xfrm>
        </p:spPr>
        <p:txBody>
          <a:bodyPr/>
          <a:lstStyle/>
          <a:p>
            <a:r>
              <a:rPr lang="en-US" dirty="0"/>
              <a:t>Fetching – retrieve objects from the database</a:t>
            </a:r>
          </a:p>
          <a:p>
            <a:pPr lvl="1"/>
            <a:r>
              <a:rPr lang="en-US" dirty="0"/>
              <a:t>Fetched entities are stored in the </a:t>
            </a:r>
            <a:r>
              <a:rPr lang="en-US" b="1" dirty="0">
                <a:solidFill>
                  <a:schemeClr val="bg1"/>
                </a:solidFill>
              </a:rPr>
              <a:t>Persistence Context </a:t>
            </a:r>
            <a:r>
              <a:rPr lang="en-US" dirty="0"/>
              <a:t>as cache</a:t>
            </a:r>
          </a:p>
          <a:p>
            <a:r>
              <a:rPr lang="en-US" dirty="0"/>
              <a:t>Retrieval of an entity object might cause automatic retrieval of </a:t>
            </a:r>
            <a:r>
              <a:rPr lang="en-US" b="1" dirty="0">
                <a:solidFill>
                  <a:schemeClr val="bg1"/>
                </a:solidFill>
              </a:rPr>
              <a:t>additional</a:t>
            </a:r>
            <a:r>
              <a:rPr lang="en-US" dirty="0"/>
              <a:t> entity objects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532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Fetching Strategies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1450" y="1146075"/>
            <a:ext cx="11804650" cy="5570537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Fetching Strategies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EAGER – retrieves all entity objects reachable through fetched </a:t>
            </a:r>
            <a:br>
              <a:rPr lang="en-US" dirty="0"/>
            </a:br>
            <a:r>
              <a:rPr lang="en-US" dirty="0"/>
              <a:t>entity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Can cause </a:t>
            </a:r>
            <a:r>
              <a:rPr lang="en-US" b="1" dirty="0">
                <a:solidFill>
                  <a:schemeClr val="bg1"/>
                </a:solidFill>
              </a:rPr>
              <a:t>slowdown</a:t>
            </a:r>
            <a:r>
              <a:rPr lang="en-US" dirty="0"/>
              <a:t> when used with a big data source</a:t>
            </a:r>
            <a:r>
              <a:rPr lang="en-US" dirty="0">
                <a:solidFill>
                  <a:srgbClr val="F3CD60"/>
                </a:solidFill>
              </a:rPr>
              <a:t>	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LAZY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en-US" dirty="0"/>
              <a:t>– retrieves all reachable entity objects </a:t>
            </a:r>
            <a:r>
              <a:rPr lang="en-US" b="1" dirty="0">
                <a:solidFill>
                  <a:schemeClr val="bg1"/>
                </a:solidFill>
              </a:rPr>
              <a:t>only when fetched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entity's getter method is called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4007A1D-0DAC-4359-BAAF-F4D436F0DC7E}"/>
              </a:ext>
            </a:extLst>
          </p:cNvPr>
          <p:cNvSpPr txBox="1">
            <a:spLocks/>
          </p:cNvSpPr>
          <p:nvPr/>
        </p:nvSpPr>
        <p:spPr>
          <a:xfrm>
            <a:off x="492583" y="4953001"/>
            <a:ext cx="11162385" cy="14497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University university = em.find((long) 1); </a:t>
            </a:r>
            <a:r>
              <a:rPr lang="en-US" noProof="1"/>
              <a:t>// this.students = null</a:t>
            </a:r>
          </a:p>
          <a:p>
            <a:endParaRPr lang="en-US" noProof="1">
              <a:solidFill>
                <a:schemeClr val="tx1"/>
              </a:solidFill>
            </a:endParaRPr>
          </a:p>
          <a:p>
            <a:r>
              <a:rPr lang="en-US" noProof="1"/>
              <a:t>// The collection holding the students is populated when the getter is called</a:t>
            </a:r>
          </a:p>
          <a:p>
            <a:r>
              <a:rPr lang="en-US" noProof="1">
                <a:solidFill>
                  <a:schemeClr val="tx1"/>
                </a:solidFill>
              </a:rPr>
              <a:t>university.getStudents();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633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9388" y="1150939"/>
            <a:ext cx="11784012" cy="557053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noProof="1"/>
              <a:t>JPA translates </a:t>
            </a:r>
            <a:r>
              <a:rPr lang="en-US" b="1" noProof="1">
                <a:solidFill>
                  <a:schemeClr val="bg1"/>
                </a:solidFill>
              </a:rPr>
              <a:t>entity state transitions</a:t>
            </a:r>
            <a:r>
              <a:rPr lang="en-US" noProof="1"/>
              <a:t> to database </a:t>
            </a:r>
            <a:r>
              <a:rPr lang="en-US" b="1" noProof="1">
                <a:solidFill>
                  <a:schemeClr val="bg1"/>
                </a:solidFill>
              </a:rPr>
              <a:t>DML</a:t>
            </a:r>
            <a:r>
              <a:rPr lang="en-US" noProof="1"/>
              <a:t> </a:t>
            </a:r>
            <a:br>
              <a:rPr lang="bg-BG" noProof="1"/>
            </a:br>
            <a:r>
              <a:rPr lang="en-US" noProof="1"/>
              <a:t>statements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This behavior is configured through the </a:t>
            </a:r>
            <a:r>
              <a:rPr lang="en-US" b="1" dirty="0">
                <a:solidFill>
                  <a:schemeClr val="bg1"/>
                </a:solidFill>
              </a:rPr>
              <a:t>CascadeType</a:t>
            </a:r>
            <a:r>
              <a:rPr lang="en-US" dirty="0"/>
              <a:t> mappings</a:t>
            </a:r>
          </a:p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CascadeType.PERSIST</a:t>
            </a:r>
            <a:r>
              <a:rPr lang="en-US" sz="3200" noProof="1"/>
              <a:t>: means that save() or persist() </a:t>
            </a:r>
            <a:br>
              <a:rPr lang="bg-BG" sz="3200" noProof="1"/>
            </a:br>
            <a:r>
              <a:rPr lang="en-US" sz="3200" noProof="1"/>
              <a:t>operations cascade to related entities</a:t>
            </a:r>
          </a:p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CascadeType.MERGE</a:t>
            </a:r>
            <a:r>
              <a:rPr lang="en-US" sz="3200" noProof="1"/>
              <a:t>: means that related entities are merged </a:t>
            </a:r>
            <a:br>
              <a:rPr lang="en-US" sz="3200" noProof="1"/>
            </a:br>
            <a:r>
              <a:rPr lang="en-US" sz="3200" noProof="1"/>
              <a:t>into managed state when the owning entity is merged</a:t>
            </a:r>
          </a:p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CascadeType.REFRESH</a:t>
            </a:r>
            <a:r>
              <a:rPr lang="en-US" sz="3200" noProof="1"/>
              <a:t>: does the same thing for the refresh() </a:t>
            </a:r>
            <a:br>
              <a:rPr lang="bg-BG" sz="3200" noProof="1"/>
            </a:br>
            <a:r>
              <a:rPr lang="en-US" sz="3200" noProof="1"/>
              <a:t>operation</a:t>
            </a:r>
          </a:p>
          <a:p>
            <a:pPr>
              <a:buClr>
                <a:schemeClr val="tx1"/>
              </a:buClr>
            </a:pPr>
            <a:endParaRPr lang="en-US" noProof="1"/>
          </a:p>
          <a:p>
            <a:pPr>
              <a:buClr>
                <a:schemeClr val="tx1"/>
              </a:buClr>
            </a:pPr>
            <a:endParaRPr lang="en-US" noProof="1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66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лавие 5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Java Persistence API Inheritance</a:t>
            </a:r>
          </a:p>
        </p:txBody>
      </p:sp>
      <p:sp>
        <p:nvSpPr>
          <p:cNvPr id="2" name="AutoShape 2" descr="Резултат с изображение за Database icon">
            <a:extLst>
              <a:ext uri="{FF2B5EF4-FFF2-40B4-BE49-F238E27FC236}">
                <a16:creationId xmlns:a16="http://schemas.microsoft.com/office/drawing/2014/main" id="{B5621255-2D97-4811-A4DB-09B3D60C3F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1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Картина 16">
            <a:extLst>
              <a:ext uri="{FF2B5EF4-FFF2-40B4-BE49-F238E27FC236}">
                <a16:creationId xmlns:a16="http://schemas.microsoft.com/office/drawing/2014/main" id="{69F96E13-DBB9-400C-9592-2E746786C33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1" y="2192272"/>
            <a:ext cx="3200400" cy="1066800"/>
          </a:xfrm>
          <a:prstGeom prst="rect">
            <a:avLst/>
          </a:prstGeom>
        </p:spPr>
      </p:pic>
      <p:sp>
        <p:nvSpPr>
          <p:cNvPr id="7" name="Подзаглавие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Fundamental Inheritance Concepts</a:t>
            </a:r>
          </a:p>
        </p:txBody>
      </p:sp>
    </p:spTree>
    <p:extLst>
      <p:ext uri="{BB962C8B-B14F-4D97-AF65-F5344CB8AC3E}">
        <p14:creationId xmlns:p14="http://schemas.microsoft.com/office/powerpoint/2010/main" val="537902339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1450" y="1150939"/>
            <a:ext cx="11804650" cy="557053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CascadeType.REMOVE</a:t>
            </a:r>
            <a:r>
              <a:rPr lang="en-US" noProof="1"/>
              <a:t>: removes all related entities association with this setting when the owning entity is deleted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CascadeType.DETACH</a:t>
            </a:r>
            <a:r>
              <a:rPr lang="en-US" noProof="1"/>
              <a:t>: detaches all related entities if a </a:t>
            </a:r>
            <a:br>
              <a:rPr lang="en-US" noProof="1"/>
            </a:br>
            <a:r>
              <a:rPr lang="en-US" noProof="1"/>
              <a:t>"manual detach" occurs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CascadeType.ALL</a:t>
            </a:r>
            <a:r>
              <a:rPr lang="en-US" noProof="1"/>
              <a:t>: is shorthand for all of the above cascade</a:t>
            </a:r>
            <a:br>
              <a:rPr lang="bg-BG" noProof="1"/>
            </a:br>
            <a:r>
              <a:rPr lang="en-US" noProof="1"/>
              <a:t> operations</a:t>
            </a:r>
          </a:p>
          <a:p>
            <a:pPr>
              <a:buClr>
                <a:schemeClr val="tx1"/>
              </a:buClr>
            </a:pPr>
            <a:endParaRPr lang="en-US" noProof="1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438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8"/>
            <a:ext cx="7907864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Relational databases don't support inheritance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200" dirty="0">
                <a:solidFill>
                  <a:schemeClr val="bg2"/>
                </a:solidFill>
              </a:rPr>
              <a:t>It is implemented by JPA: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000" b="1" dirty="0">
                <a:solidFill>
                  <a:schemeClr val="bg1"/>
                </a:solidFill>
              </a:rPr>
              <a:t>SINGLE_TABLE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100" b="1" dirty="0">
                <a:solidFill>
                  <a:schemeClr val="bg1"/>
                </a:solidFill>
              </a:rPr>
              <a:t>TABLE_PER_CLASS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100" b="1" dirty="0">
                <a:solidFill>
                  <a:schemeClr val="bg1"/>
                </a:solidFill>
              </a:rPr>
              <a:t>JOINED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200" dirty="0">
                <a:solidFill>
                  <a:schemeClr val="bg2"/>
                </a:solidFill>
              </a:rPr>
              <a:t>Table relations are Un/Bidirectional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100" b="1" dirty="0">
                <a:solidFill>
                  <a:schemeClr val="bg1"/>
                </a:solidFill>
              </a:rPr>
              <a:t>One-to-One</a:t>
            </a:r>
            <a:r>
              <a:rPr lang="en-GB" sz="3200" dirty="0">
                <a:solidFill>
                  <a:schemeClr val="bg2"/>
                </a:solidFill>
              </a:rPr>
              <a:t> 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100" b="1">
                <a:solidFill>
                  <a:schemeClr val="bg1"/>
                </a:solidFill>
              </a:rPr>
              <a:t>Many-to-One</a:t>
            </a:r>
            <a:r>
              <a:rPr lang="en-GB" sz="3200">
                <a:solidFill>
                  <a:schemeClr val="bg2"/>
                </a:solidFill>
              </a:rPr>
              <a:t> 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100" b="1">
                <a:solidFill>
                  <a:schemeClr val="bg1"/>
                </a:solidFill>
              </a:rPr>
              <a:t>Many-to-Many</a:t>
            </a:r>
            <a:endParaRPr lang="en-GB" sz="31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GB" sz="3600" b="1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481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9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3643" y="3505287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669" y="55658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90493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495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310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2D50D485-F7F2-4091-B4EF-83394955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478E14D-96F8-49EB-A3B2-EC46E093331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71450" y="1150939"/>
            <a:ext cx="11804650" cy="5570537"/>
          </a:xfrm>
        </p:spPr>
        <p:txBody>
          <a:bodyPr/>
          <a:lstStyle/>
          <a:p>
            <a:r>
              <a:rPr lang="en-US" dirty="0"/>
              <a:t>Inheritance is a fundamental concept in most programming </a:t>
            </a:r>
            <a:br>
              <a:rPr lang="bg-BG" dirty="0"/>
            </a:br>
            <a:r>
              <a:rPr lang="en-US" dirty="0"/>
              <a:t>languages</a:t>
            </a:r>
          </a:p>
          <a:p>
            <a:pPr lvl="1"/>
            <a:r>
              <a:rPr lang="en-US" dirty="0"/>
              <a:t>SQL does not support this kind of relationships</a:t>
            </a:r>
          </a:p>
          <a:p>
            <a:r>
              <a:rPr lang="en-US" dirty="0"/>
              <a:t>Implemented by any JPA framework by </a:t>
            </a:r>
            <a:r>
              <a:rPr lang="en-US" b="1" dirty="0">
                <a:solidFill>
                  <a:schemeClr val="bg1"/>
                </a:solidFill>
              </a:rPr>
              <a:t>inheriting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mapping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Entities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804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2D50D485-F7F2-4091-B4EF-83394955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Inheritance Strategies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478E14D-96F8-49EB-A3B2-EC46E093331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00083" y="1155803"/>
            <a:ext cx="11804650" cy="5570537"/>
          </a:xfrm>
        </p:spPr>
        <p:txBody>
          <a:bodyPr/>
          <a:lstStyle/>
          <a:p>
            <a:r>
              <a:rPr lang="en-US" dirty="0"/>
              <a:t>Implemented by the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javax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persistence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.Inheritance</a:t>
            </a:r>
            <a:r>
              <a:rPr lang="en-US" sz="2800" b="1" dirty="0">
                <a:solidFill>
                  <a:srgbClr val="F3CD60"/>
                </a:solidFill>
                <a:latin typeface="Consolas" panose="020B0609020204030204" pitchFamily="49" charset="0"/>
              </a:rPr>
              <a:t> </a:t>
            </a:r>
            <a:br>
              <a:rPr lang="bg-BG" sz="2800" b="1" dirty="0">
                <a:solidFill>
                  <a:srgbClr val="F3CD60"/>
                </a:solidFill>
                <a:latin typeface="Consolas" panose="020B0609020204030204" pitchFamily="49" charset="0"/>
              </a:rPr>
            </a:br>
            <a:r>
              <a:rPr lang="en-US" dirty="0"/>
              <a:t>annotation</a:t>
            </a:r>
          </a:p>
          <a:p>
            <a:r>
              <a:rPr lang="en-US" dirty="0"/>
              <a:t>The following mapping strategies are used to map the entity </a:t>
            </a:r>
            <a:br>
              <a:rPr lang="bg-BG" dirty="0"/>
            </a:br>
            <a:r>
              <a:rPr lang="en-US" dirty="0"/>
              <a:t>data to the underlying database:</a:t>
            </a:r>
          </a:p>
          <a:p>
            <a:pPr lvl="1"/>
            <a:r>
              <a:rPr lang="en-US" dirty="0"/>
              <a:t>A single </a:t>
            </a:r>
            <a:r>
              <a:rPr lang="en-US" b="1" dirty="0">
                <a:solidFill>
                  <a:schemeClr val="bg1"/>
                </a:solidFill>
              </a:rPr>
              <a:t>table per class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hierarchy</a:t>
            </a:r>
          </a:p>
          <a:p>
            <a:pPr lvl="1"/>
            <a:r>
              <a:rPr lang="en-US" dirty="0"/>
              <a:t>A table per </a:t>
            </a:r>
            <a:r>
              <a:rPr lang="en-US" b="1" dirty="0">
                <a:solidFill>
                  <a:schemeClr val="bg1"/>
                </a:solidFill>
              </a:rPr>
              <a:t>concrete entity class</a:t>
            </a:r>
          </a:p>
          <a:p>
            <a:pPr lvl="1"/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Join</a:t>
            </a:r>
            <a:r>
              <a:rPr lang="en-US" dirty="0"/>
              <a:t>" strategy – mapping common fields in a single table</a:t>
            </a:r>
            <a:endParaRPr lang="en-US" dirty="0">
              <a:solidFill>
                <a:srgbClr val="F3CD60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425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2D50D485-F7F2-4091-B4EF-83394955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Class</a:t>
            </a:r>
            <a:r>
              <a:rPr lang="bg-BG" dirty="0"/>
              <a:t> </a:t>
            </a:r>
            <a:r>
              <a:rPr lang="en-GB" dirty="0"/>
              <a:t>Strategy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478E14D-96F8-49EB-A3B2-EC46E093331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71450" y="1150939"/>
            <a:ext cx="11804650" cy="5570537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Table creation for each entity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 table defined for each concrete class in the inheritance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Allows inheritance to be used in the object model, when it does not exist in the data model</a:t>
            </a:r>
          </a:p>
          <a:p>
            <a:pPr>
              <a:buClr>
                <a:schemeClr val="tx1"/>
              </a:buClr>
            </a:pPr>
            <a:r>
              <a:rPr lang="en-US" dirty="0"/>
              <a:t>Querying root or branch classes can be very difficult and </a:t>
            </a:r>
            <a:br>
              <a:rPr lang="bg-BG" dirty="0"/>
            </a:br>
            <a:r>
              <a:rPr lang="en-US" b="1" dirty="0">
                <a:solidFill>
                  <a:schemeClr val="bg1"/>
                </a:solidFill>
              </a:rPr>
              <a:t>inefficient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517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Class Strategy: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600200" y="2072552"/>
            <a:ext cx="9067800" cy="44044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@Entity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@Inheritance(strategy = InheritanceType.TABLE_PER_CLASS)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latin typeface="Consolas" panose="020B0609020204030204" pitchFamily="49" charset="0"/>
              </a:rPr>
              <a:t>public abstract class Vehicle {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latin typeface="Consolas" panose="020B0609020204030204" pitchFamily="49" charset="0"/>
              </a:rPr>
              <a:t>    @Id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latin typeface="Consolas" panose="020B0609020204030204" pitchFamily="49" charset="0"/>
              </a:rPr>
              <a:t>   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@GeneratedValue(strategy = GenerationType.TABLE)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latin typeface="Consolas" panose="020B0609020204030204" pitchFamily="49" charset="0"/>
              </a:rPr>
              <a:t>    private int id;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latin typeface="Consolas" panose="020B0609020204030204" pitchFamily="49" charset="0"/>
              </a:rPr>
              <a:t>   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@Basic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latin typeface="Consolas" panose="020B0609020204030204" pitchFamily="49" charset="0"/>
              </a:rPr>
              <a:t>    private String type;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latin typeface="Consolas" panose="020B0609020204030204" pitchFamily="49" charset="0"/>
              </a:rPr>
              <a:t>    protected Vehicle() {}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latin typeface="Consolas" panose="020B0609020204030204" pitchFamily="49" charset="0"/>
              </a:rPr>
              <a:t>    protected Vehicle(String type) {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latin typeface="Consolas" panose="020B0609020204030204" pitchFamily="49" charset="0"/>
              </a:rPr>
              <a:t>        this.type = type;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latin typeface="Consolas" panose="020B0609020204030204" pitchFamily="49" charset="0"/>
              </a:rPr>
              <a:t>    }</a:t>
            </a:r>
            <a:br>
              <a:rPr lang="bg-BG" sz="2000" b="1" noProof="1">
                <a:latin typeface="Consolas" panose="020B0609020204030204" pitchFamily="49" charset="0"/>
              </a:rPr>
            </a:b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600200" y="1466644"/>
            <a:ext cx="9067800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 algn="ctr"/>
            <a:r>
              <a:rPr lang="en-US" noProof="1"/>
              <a:t>Vehicle.java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153401" y="1913960"/>
            <a:ext cx="2383841" cy="456568"/>
          </a:xfrm>
          <a:prstGeom prst="wedgeRoundRectCallout">
            <a:avLst>
              <a:gd name="adj1" fmla="val -56128"/>
              <a:gd name="adj2" fmla="val 3799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Inheritance type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153401" y="3871599"/>
            <a:ext cx="3145841" cy="806354"/>
          </a:xfrm>
          <a:prstGeom prst="wedgeRoundRectCallout">
            <a:avLst>
              <a:gd name="adj1" fmla="val -54511"/>
              <a:gd name="adj2" fmla="val -53843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table generator is used for each table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021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Class Strategy: Example (2)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49698" y="2315335"/>
            <a:ext cx="5564188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@Entity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bg1"/>
                </a:solidFill>
              </a:rPr>
              <a:t>@Table(name = "bikes")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public class </a:t>
            </a:r>
            <a:r>
              <a:rPr lang="en-US" sz="1600" noProof="1">
                <a:solidFill>
                  <a:schemeClr val="bg1"/>
                </a:solidFill>
              </a:rPr>
              <a:t>Bike</a:t>
            </a:r>
            <a:r>
              <a:rPr lang="en-US" sz="1600" noProof="1">
                <a:solidFill>
                  <a:schemeClr val="tx1"/>
                </a:solidFill>
              </a:rPr>
              <a:t> extends </a:t>
            </a:r>
            <a:r>
              <a:rPr lang="en-US" sz="1600" noProof="1">
                <a:solidFill>
                  <a:schemeClr val="bg1"/>
                </a:solidFill>
              </a:rPr>
              <a:t>Vehicle</a:t>
            </a:r>
            <a:r>
              <a:rPr lang="en-US" sz="1600" noProof="1">
                <a:solidFill>
                  <a:schemeClr val="tx1"/>
                </a:solidFill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    private final static String </a:t>
            </a:r>
            <a:r>
              <a:rPr lang="en-US" sz="1600" noProof="1"/>
              <a:t>type</a:t>
            </a:r>
            <a:r>
              <a:rPr lang="en-US" sz="1600" noProof="1">
                <a:solidFill>
                  <a:schemeClr val="tx1"/>
                </a:solidFill>
              </a:rPr>
              <a:t> = "BIKE";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    public Bike(){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        super(</a:t>
            </a:r>
            <a:r>
              <a:rPr lang="en-US" sz="1600" noProof="1"/>
              <a:t>type</a:t>
            </a:r>
            <a:r>
              <a:rPr lang="en-US" sz="1600" noProof="1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49698" y="1789448"/>
            <a:ext cx="5564188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000" noProof="1"/>
              <a:t>Bike.java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190665" y="2315335"/>
            <a:ext cx="5564188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@Entity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bg1"/>
                </a:solidFill>
              </a:rPr>
              <a:t>@Table(name = "cars")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public class </a:t>
            </a:r>
            <a:r>
              <a:rPr lang="en-US" sz="1600" noProof="1">
                <a:solidFill>
                  <a:schemeClr val="bg1"/>
                </a:solidFill>
              </a:rPr>
              <a:t>Car</a:t>
            </a:r>
            <a:r>
              <a:rPr lang="en-US" sz="1600" noProof="1">
                <a:solidFill>
                  <a:schemeClr val="tx1"/>
                </a:solidFill>
              </a:rPr>
              <a:t> extends </a:t>
            </a:r>
            <a:r>
              <a:rPr lang="en-US" sz="1600" noProof="1">
                <a:solidFill>
                  <a:schemeClr val="bg1"/>
                </a:solidFill>
              </a:rPr>
              <a:t>Vehicle</a:t>
            </a:r>
            <a:r>
              <a:rPr lang="en-US" sz="1600" noProof="1">
                <a:solidFill>
                  <a:schemeClr val="tx1"/>
                </a:solidFill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    private final static String </a:t>
            </a:r>
            <a:r>
              <a:rPr lang="en-US" sz="1600" noProof="1"/>
              <a:t>type</a:t>
            </a:r>
            <a:r>
              <a:rPr lang="en-US" sz="1600" noProof="1">
                <a:solidFill>
                  <a:schemeClr val="tx1"/>
                </a:solidFill>
              </a:rPr>
              <a:t> = "CAR";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    public Car(){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        super(</a:t>
            </a:r>
            <a:r>
              <a:rPr lang="en-US" sz="1600" noProof="1"/>
              <a:t>type</a:t>
            </a:r>
            <a:r>
              <a:rPr lang="en-US" sz="1600" noProof="1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190665" y="1789448"/>
            <a:ext cx="5564188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sz="2000" noProof="1"/>
              <a:t>Car.java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276601" y="2467769"/>
            <a:ext cx="1802599" cy="367092"/>
          </a:xfrm>
          <a:prstGeom prst="wedgeRoundRectCallout">
            <a:avLst>
              <a:gd name="adj1" fmla="val -60809"/>
              <a:gd name="adj2" fmla="val 18611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9067801" y="2492616"/>
            <a:ext cx="1802599" cy="367092"/>
          </a:xfrm>
          <a:prstGeom prst="wedgeRoundRectCallout">
            <a:avLst>
              <a:gd name="adj1" fmla="val -60809"/>
              <a:gd name="adj2" fmla="val 18611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965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8" grpId="0" animBg="1"/>
      <p:bldP spid="13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3853</TotalTime>
  <Words>2830</Words>
  <Application>Microsoft Office PowerPoint</Application>
  <PresentationFormat>Widescreen</PresentationFormat>
  <Paragraphs>588</Paragraphs>
  <Slides>46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Consolas</vt:lpstr>
      <vt:lpstr>Wingdings</vt:lpstr>
      <vt:lpstr>Wingdings 2</vt:lpstr>
      <vt:lpstr>SoftUni</vt:lpstr>
      <vt:lpstr>Hibernate (JPA) Code First Entity Relations</vt:lpstr>
      <vt:lpstr>Table of Contents</vt:lpstr>
      <vt:lpstr>Questions</vt:lpstr>
      <vt:lpstr>Java Persistence API Inheritance</vt:lpstr>
      <vt:lpstr>Inheritance</vt:lpstr>
      <vt:lpstr>JPA Inheritance Strategies</vt:lpstr>
      <vt:lpstr>Table Per Class Strategy</vt:lpstr>
      <vt:lpstr>Table Per Class Strategy: Example</vt:lpstr>
      <vt:lpstr>Table Per Class Strategy: Example (2)</vt:lpstr>
      <vt:lpstr>Table Per Class Strategy: Example (3)</vt:lpstr>
      <vt:lpstr>Table Per Class Strategy: Conclusion</vt:lpstr>
      <vt:lpstr>Table Per Class: Joined</vt:lpstr>
      <vt:lpstr>Table Per Class Strategy: Example</vt:lpstr>
      <vt:lpstr>Table Per Class Strategy: Example (2)</vt:lpstr>
      <vt:lpstr>Table Per Class Strategy: Example (2)</vt:lpstr>
      <vt:lpstr>Table Per Class Strategy: Example (3)</vt:lpstr>
      <vt:lpstr>Results – Joined Strategy</vt:lpstr>
      <vt:lpstr>Results – Joined Strategy</vt:lpstr>
      <vt:lpstr>Table Per Class: Single Table</vt:lpstr>
      <vt:lpstr>SINGLE TABLE: Example</vt:lpstr>
      <vt:lpstr>Table Per Class Strategy: Example (2)</vt:lpstr>
      <vt:lpstr>Table Per Class Strategy: Example (2)</vt:lpstr>
      <vt:lpstr>Table Per Class Strategy: Example (3)</vt:lpstr>
      <vt:lpstr>Results – Joined Strategy</vt:lpstr>
      <vt:lpstr>Table Relations</vt:lpstr>
      <vt:lpstr>Database Relationships</vt:lpstr>
      <vt:lpstr>One-To-One – Unidirectional</vt:lpstr>
      <vt:lpstr>One-To-One – Unidirectional</vt:lpstr>
      <vt:lpstr>One-To-One – Bidirectional</vt:lpstr>
      <vt:lpstr>One-To-One – Bidirectional</vt:lpstr>
      <vt:lpstr>Many-To-One – Unidirectional</vt:lpstr>
      <vt:lpstr>Many-To-One – Unidirectional</vt:lpstr>
      <vt:lpstr>One-To-Many – Bidirectional</vt:lpstr>
      <vt:lpstr>One-To-Many – Bidirectional</vt:lpstr>
      <vt:lpstr>Many-To-Many – Unidirectional</vt:lpstr>
      <vt:lpstr>Many-To-Many – Bidirectional</vt:lpstr>
      <vt:lpstr>Lazy Loading – Fetch Types</vt:lpstr>
      <vt:lpstr>Fetching Strategies</vt:lpstr>
      <vt:lpstr>Cascading</vt:lpstr>
      <vt:lpstr>Cascading (2)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Advanced – Hibernate</dc:title>
  <dc:subject>Software Development Course</dc:subject>
  <dc:creator>Software University</dc:creator>
  <cp:keywords>softuni; databases; hibernate; ef; ORM; JDBC</cp:keywords>
  <dc:description>© SoftUni – https://about.softuni.bg/
© Software University – https://softuni.bg
Copyrighted document. Unauthorized copy, reproduction or use is not permitted.</dc:description>
  <cp:lastModifiedBy>Nina Manolova</cp:lastModifiedBy>
  <cp:revision>27</cp:revision>
  <dcterms:created xsi:type="dcterms:W3CDTF">2018-05-23T13:08:44Z</dcterms:created>
  <dcterms:modified xsi:type="dcterms:W3CDTF">2020-11-02T08:26:11Z</dcterms:modified>
  <cp:category>https://softuni.bg/trainings/1444/databases-advanced-hibernate-october-2016</cp:category>
</cp:coreProperties>
</file>