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7" r:id="rId2"/>
    <p:sldId id="301" r:id="rId3"/>
    <p:sldId id="330" r:id="rId4"/>
    <p:sldId id="331" r:id="rId5"/>
    <p:sldId id="332" r:id="rId6"/>
    <p:sldId id="323" r:id="rId7"/>
    <p:sldId id="333" r:id="rId8"/>
    <p:sldId id="334" r:id="rId9"/>
    <p:sldId id="336" r:id="rId10"/>
    <p:sldId id="337" r:id="rId11"/>
    <p:sldId id="335" r:id="rId12"/>
    <p:sldId id="338" r:id="rId13"/>
    <p:sldId id="339" r:id="rId14"/>
    <p:sldId id="340" r:id="rId15"/>
    <p:sldId id="341" r:id="rId16"/>
    <p:sldId id="32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775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DFB32-D697-4E79-BCEA-13BD03C19907}" type="datetimeFigureOut">
              <a:rPr lang="zh-TW" altLang="en-US" smtClean="0"/>
              <a:t>2025/10/19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92C6F-8A17-424C-AE18-9528893F4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364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2C6F-8A17-424C-AE18-9528893F4C3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365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8B94C-594A-F75D-8F46-FE1F17CFF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1359D81-FCB2-F112-B4C4-E0BF857215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579446C-2F07-3407-D6C6-5D81E10DB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511A9D8-356F-5CC9-FC3A-C70DC4BC5A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2C6F-8A17-424C-AE18-9528893F4C3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816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032D6-EF66-0F97-1E33-83D18BB56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E515D57-104F-2E90-023A-80B531700F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A19B3B1-F633-0CCB-94DF-9879BB069D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34FB8E-3045-BE7A-2DC7-1D5BD1976A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2C6F-8A17-424C-AE18-9528893F4C3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811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9D3DE-2DE4-E497-2531-25429C310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2B4953C-E391-BC55-3E8A-97CD5EC168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AFC7E90-CF31-751E-2B99-C137E691E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Precision=TP/</a:t>
            </a:r>
            <a:r>
              <a:rPr lang="zh-TW" altLang="en-US" dirty="0"/>
              <a:t>總場次</a:t>
            </a:r>
            <a:endParaRPr lang="en-US" altLang="zh-TW" dirty="0"/>
          </a:p>
          <a:p>
            <a:r>
              <a:rPr lang="en-US" altLang="zh-TW" dirty="0"/>
              <a:t>TP:</a:t>
            </a:r>
            <a:r>
              <a:rPr lang="zh-TW" altLang="en-US" dirty="0"/>
              <a:t>預測</a:t>
            </a:r>
            <a:r>
              <a:rPr lang="en-US" altLang="zh-TW" dirty="0"/>
              <a:t>Win</a:t>
            </a:r>
            <a:r>
              <a:rPr lang="zh-TW" altLang="en-US" dirty="0"/>
              <a:t>結果也是</a:t>
            </a:r>
            <a:r>
              <a:rPr lang="en-US" altLang="zh-TW" dirty="0"/>
              <a:t>Win</a:t>
            </a:r>
          </a:p>
          <a:p>
            <a:r>
              <a:rPr lang="en-US" altLang="zh-TW" dirty="0"/>
              <a:t>FP:</a:t>
            </a:r>
            <a:r>
              <a:rPr lang="zh-TW" altLang="en-US" dirty="0"/>
              <a:t>預測</a:t>
            </a:r>
            <a:r>
              <a:rPr lang="en-US" altLang="zh-TW" dirty="0"/>
              <a:t>Win</a:t>
            </a:r>
            <a:r>
              <a:rPr lang="zh-TW" altLang="en-US" dirty="0"/>
              <a:t>結果是</a:t>
            </a:r>
            <a:r>
              <a:rPr lang="en-US" altLang="zh-TW" dirty="0"/>
              <a:t>Loss</a:t>
            </a:r>
            <a:br>
              <a:rPr lang="en-US" altLang="zh-TW" dirty="0"/>
            </a:br>
            <a:r>
              <a:rPr lang="zh-TW" altLang="en-US" dirty="0"/>
              <a:t>總場次</a:t>
            </a:r>
            <a:r>
              <a:rPr lang="en-US" altLang="zh-TW" dirty="0"/>
              <a:t>:TP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FP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288D43-B4B7-2828-1CF9-A90E47E66C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2C6F-8A17-424C-AE18-9528893F4C3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385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B56EB-6782-1F6B-3E0C-B38926D66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4462FAC-0A6B-CBD1-7DD0-CC10FE4A43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961F0C5-8604-8266-7F0E-C3E7109822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FC31E4-DF00-49CC-CDAF-6BD72522E8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2C6F-8A17-424C-AE18-9528893F4C3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308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E1C98-9007-9668-3C17-430DA3C1D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6DD0979-8614-887F-5C97-2AFE8662AC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5326E50-1661-34CD-6510-FF8ADBC6DC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3E39B8-BB4E-32D3-3010-2EC7940381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2C6F-8A17-424C-AE18-9528893F4C3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8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2C6F-8A17-424C-AE18-9528893F4C3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209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2C6F-8A17-424C-AE18-9528893F4C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002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2C6F-8A17-424C-AE18-9528893F4C3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081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2C6F-8A17-424C-AE18-9528893F4C3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482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0BEDA-D886-1183-DF82-650960785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0CF059E-6885-E052-D1CD-C76C1B5204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B38120A-7D8E-40B2-0FD8-3180469EC2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0B3DF3-19F6-09F7-86DF-27FBE6C694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2C6F-8A17-424C-AE18-9528893F4C3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560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11D7D-9B11-FE6D-6A0C-F20EFACD9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883831B-B87E-322F-EC5C-5FC5C89369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419199D-5E1C-F55B-1C6A-06B000D0CB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19D3DC-E77E-8CAF-29B7-D0AFDCB999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2C6F-8A17-424C-AE18-9528893F4C3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908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C9FCE-CC36-2403-F3A8-21BBA3D80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32E150A-E3D6-D20C-E1D9-C14B82641E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016267D-91D1-9A27-AF44-212E7A888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79113D-03E6-135C-7540-6B80B36A6D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2C6F-8A17-424C-AE18-9528893F4C3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30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79697-7A31-AE20-F7E0-F441E9D77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EB1B025-8507-0D9D-1B5F-84817165AE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A6BCFFC-97E9-57A9-0DC8-584F5E8E61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12C8A5-2E64-8C27-3852-F3AD7C90F9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2C6F-8A17-424C-AE18-9528893F4C3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05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98-025-13657-1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B7288-6DAC-D823-8AD6-0E388AF61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00CB0D-B8A8-C1AB-71B1-8623BE4EF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683" y="2895402"/>
            <a:ext cx="9232634" cy="1067196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Autofit/>
          </a:bodyPr>
          <a:lstStyle/>
          <a:p>
            <a:pPr algn="dist">
              <a:lnSpc>
                <a:spcPct val="100000"/>
              </a:lnSpc>
            </a:pPr>
            <a:r>
              <a:rPr lang="en-US" altLang="zh-TW" sz="6000" spc="20" dirty="0">
                <a:latin typeface="+mj-ea"/>
              </a:rPr>
              <a:t>NBA</a:t>
            </a:r>
            <a:r>
              <a:rPr lang="zh-TW" altLang="en-US" sz="6000" spc="20" dirty="0">
                <a:latin typeface="+mj-ea"/>
              </a:rPr>
              <a:t>賽事</a:t>
            </a:r>
            <a:r>
              <a:rPr lang="en-US" altLang="zh-TW" sz="6000" spc="20" dirty="0">
                <a:latin typeface="+mj-ea"/>
              </a:rPr>
              <a:t>AI</a:t>
            </a:r>
            <a:r>
              <a:rPr lang="zh-TW" altLang="en-US" sz="6000" spc="20" dirty="0">
                <a:latin typeface="+mj-ea"/>
              </a:rPr>
              <a:t>預測</a:t>
            </a:r>
            <a:r>
              <a:rPr lang="en-US" altLang="zh-TW" sz="6000" spc="20" dirty="0">
                <a:latin typeface="+mj-ea"/>
              </a:rPr>
              <a:t>-</a:t>
            </a:r>
            <a:r>
              <a:rPr lang="zh-TW" altLang="en-US" sz="6000" spc="20" dirty="0">
                <a:latin typeface="+mj-ea"/>
              </a:rPr>
              <a:t>流程介紹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BF299F7-CD32-62AF-91D2-55690F004EE1}"/>
              </a:ext>
            </a:extLst>
          </p:cNvPr>
          <p:cNvSpPr txBox="1"/>
          <p:nvPr/>
        </p:nvSpPr>
        <p:spPr>
          <a:xfrm>
            <a:off x="4125515" y="415497"/>
            <a:ext cx="39409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報告主題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69EB551-10C7-4259-9318-3BF7D9EE6B31}"/>
              </a:ext>
            </a:extLst>
          </p:cNvPr>
          <p:cNvSpPr txBox="1"/>
          <p:nvPr/>
        </p:nvSpPr>
        <p:spPr>
          <a:xfrm>
            <a:off x="7206554" y="5934670"/>
            <a:ext cx="51378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報告者</a:t>
            </a:r>
            <a:r>
              <a:rPr lang="en-US" altLang="zh-TW" sz="54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sz="54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徐博凱</a:t>
            </a:r>
          </a:p>
        </p:txBody>
      </p:sp>
    </p:spTree>
    <p:extLst>
      <p:ext uri="{BB962C8B-B14F-4D97-AF65-F5344CB8AC3E}">
        <p14:creationId xmlns:p14="http://schemas.microsoft.com/office/powerpoint/2010/main" val="1319307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A4EC8-C8E1-59EA-C995-A14FF414C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46346D-7CAD-8AB8-8BD1-0ADDBFE97BC3}"/>
              </a:ext>
            </a:extLst>
          </p:cNvPr>
          <p:cNvSpPr txBox="1">
            <a:spLocks/>
          </p:cNvSpPr>
          <p:nvPr/>
        </p:nvSpPr>
        <p:spPr>
          <a:xfrm>
            <a:off x="1178758" y="994294"/>
            <a:ext cx="9834484" cy="49684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latin typeface="+mn-ea"/>
            </a:endParaRPr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E143A650-D86D-14A4-0F93-1356E8F2D004}"/>
              </a:ext>
            </a:extLst>
          </p:cNvPr>
          <p:cNvSpPr txBox="1">
            <a:spLocks/>
          </p:cNvSpPr>
          <p:nvPr/>
        </p:nvSpPr>
        <p:spPr>
          <a:xfrm>
            <a:off x="1178758" y="-171509"/>
            <a:ext cx="4267200" cy="11715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訓練、驗證資料</a:t>
            </a:r>
          </a:p>
        </p:txBody>
      </p:sp>
      <p:sp>
        <p:nvSpPr>
          <p:cNvPr id="14" name="文字版面配置區 2">
            <a:extLst>
              <a:ext uri="{FF2B5EF4-FFF2-40B4-BE49-F238E27FC236}">
                <a16:creationId xmlns:a16="http://schemas.microsoft.com/office/drawing/2014/main" id="{D1FC4D17-0F3B-B8A3-445C-161AC54F7110}"/>
              </a:ext>
            </a:extLst>
          </p:cNvPr>
          <p:cNvSpPr txBox="1">
            <a:spLocks/>
          </p:cNvSpPr>
          <p:nvPr/>
        </p:nvSpPr>
        <p:spPr>
          <a:xfrm>
            <a:off x="1178758" y="895234"/>
            <a:ext cx="10151489" cy="5738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4.</a:t>
            </a:r>
            <a:r>
              <a:rPr lang="zh-TW" altLang="en-US" sz="2800" b="1" dirty="0">
                <a:latin typeface="+mn-ea"/>
              </a:rPr>
              <a:t>距離結構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zh-TW" altLang="en-US" sz="2800" b="1" dirty="0">
                <a:latin typeface="+mn-ea"/>
              </a:rPr>
              <a:t>樣本之間「相似度」高的情境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endParaRPr lang="en-US" altLang="zh-TW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例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zh-TW" altLang="en-US" sz="2800" dirty="0">
                <a:latin typeface="+mn-ea"/>
              </a:rPr>
              <a:t>「這場比賽的數據（投籃命中、籃板、助攻等）和之前某 </a:t>
            </a:r>
            <a:r>
              <a:rPr lang="en-US" altLang="zh-TW" sz="2800" dirty="0">
                <a:latin typeface="+mn-ea"/>
              </a:rPr>
              <a:t>5 </a:t>
            </a:r>
            <a:r>
              <a:rPr lang="zh-TW" altLang="en-US" sz="2800" dirty="0">
                <a:latin typeface="+mn-ea"/>
              </a:rPr>
              <a:t>場比賽很像 → 那結果也可能一樣」</a:t>
            </a:r>
            <a:endParaRPr lang="en-US" altLang="zh-TW" sz="2800" dirty="0">
              <a:latin typeface="+mn-ea"/>
            </a:endParaRPr>
          </a:p>
          <a:p>
            <a:pPr>
              <a:lnSpc>
                <a:spcPct val="100000"/>
              </a:lnSpc>
            </a:pP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zh-TW" sz="2800" b="1" dirty="0">
                <a:latin typeface="+mn-ea"/>
              </a:rPr>
              <a:t>5.</a:t>
            </a:r>
            <a:r>
              <a:rPr lang="zh-TW" altLang="en-US" sz="2800" b="1" dirty="0">
                <a:latin typeface="+mn-ea"/>
              </a:rPr>
              <a:t>機率結構</a:t>
            </a:r>
            <a:r>
              <a:rPr lang="en-US" altLang="zh-TW" sz="2800" b="1" dirty="0">
                <a:latin typeface="+mn-ea"/>
              </a:rPr>
              <a:t>:</a:t>
            </a:r>
            <a:r>
              <a:rPr lang="zh-TW" altLang="en-US" sz="2800" b="1" dirty="0">
                <a:latin typeface="+mn-ea"/>
              </a:rPr>
              <a:t> 統計條件機率。</a:t>
            </a:r>
            <a:endParaRPr lang="en-US" altLang="zh-TW" sz="2800" b="1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zh-TW" altLang="en-US" sz="2800" dirty="0">
                <a:latin typeface="+mn-ea"/>
              </a:rPr>
              <a:t>例</a:t>
            </a:r>
            <a:r>
              <a:rPr lang="en-US" altLang="zh-TW" sz="2800" dirty="0">
                <a:latin typeface="+mn-ea"/>
              </a:rPr>
              <a:t>:</a:t>
            </a:r>
            <a:r>
              <a:rPr lang="zh-TW" altLang="en-US" sz="2800" dirty="0">
                <a:latin typeface="+mn-ea"/>
              </a:rPr>
              <a:t> 「如果投籃命中率高的比賽勝率 </a:t>
            </a:r>
            <a:r>
              <a:rPr lang="en-US" altLang="zh-TW" sz="2800" dirty="0">
                <a:latin typeface="+mn-ea"/>
              </a:rPr>
              <a:t>70%</a:t>
            </a:r>
            <a:r>
              <a:rPr lang="zh-TW" altLang="en-US" sz="2800" dirty="0">
                <a:latin typeface="+mn-ea"/>
              </a:rPr>
              <a:t>，罰球命中率高的比賽勝率 </a:t>
            </a:r>
            <a:r>
              <a:rPr lang="en-US" altLang="zh-TW" sz="2800" dirty="0">
                <a:latin typeface="+mn-ea"/>
              </a:rPr>
              <a:t>65%</a:t>
            </a:r>
            <a:r>
              <a:rPr lang="zh-TW" altLang="en-US" sz="2800" dirty="0">
                <a:latin typeface="+mn-ea"/>
              </a:rPr>
              <a:t>，則綜合起來 → 勝率可能更高」。總和所有的機率。</a:t>
            </a:r>
            <a:endParaRPr lang="en-US" altLang="zh-TW" sz="2800" dirty="0">
              <a:latin typeface="+mn-ea"/>
            </a:endParaRPr>
          </a:p>
          <a:p>
            <a:pPr>
              <a:lnSpc>
                <a:spcPct val="100000"/>
              </a:lnSpc>
            </a:pPr>
            <a:endParaRPr lang="en-US" altLang="zh-TW" sz="2800" dirty="0"/>
          </a:p>
          <a:p>
            <a:pPr>
              <a:lnSpc>
                <a:spcPct val="100000"/>
              </a:lnSpc>
            </a:pPr>
            <a:endParaRPr lang="en-US" altLang="zh-TW" sz="2800" b="1" dirty="0"/>
          </a:p>
          <a:p>
            <a:pPr>
              <a:lnSpc>
                <a:spcPct val="100000"/>
              </a:lnSpc>
            </a:pPr>
            <a:br>
              <a:rPr lang="zh-TW" altLang="en-US" sz="2800" dirty="0"/>
            </a:b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2087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3874A-EAF6-4A6F-3729-75D7976BF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5C89D7-4D42-F851-CDE8-179673E7319B}"/>
              </a:ext>
            </a:extLst>
          </p:cNvPr>
          <p:cNvSpPr txBox="1">
            <a:spLocks/>
          </p:cNvSpPr>
          <p:nvPr/>
        </p:nvSpPr>
        <p:spPr>
          <a:xfrm>
            <a:off x="1178758" y="994294"/>
            <a:ext cx="9834484" cy="49684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latin typeface="+mn-ea"/>
            </a:endParaRPr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852E3359-38A5-2AC6-8161-6596B8FF35D8}"/>
              </a:ext>
            </a:extLst>
          </p:cNvPr>
          <p:cNvSpPr txBox="1">
            <a:spLocks/>
          </p:cNvSpPr>
          <p:nvPr/>
        </p:nvSpPr>
        <p:spPr>
          <a:xfrm>
            <a:off x="1178758" y="-171509"/>
            <a:ext cx="4267200" cy="11715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訓練、驗證資料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6D52930-2474-F36B-0491-2C5D0C2B6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758" y="994293"/>
            <a:ext cx="4652749" cy="2879437"/>
          </a:xfrm>
          <a:prstGeom prst="rect">
            <a:avLst/>
          </a:prstGeom>
        </p:spPr>
      </p:pic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B6F70894-71A7-D8F4-3348-14F80F468EDE}"/>
              </a:ext>
            </a:extLst>
          </p:cNvPr>
          <p:cNvSpPr txBox="1">
            <a:spLocks/>
          </p:cNvSpPr>
          <p:nvPr/>
        </p:nvSpPr>
        <p:spPr>
          <a:xfrm>
            <a:off x="1178758" y="4029133"/>
            <a:ext cx="4781467" cy="26293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把每回合輸出的預測值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測試集的預測值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接起來後，輸入到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MLP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中，開始做第二層的訓練與驗證。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5" name="文字版面配置區 2">
            <a:extLst>
              <a:ext uri="{FF2B5EF4-FFF2-40B4-BE49-F238E27FC236}">
                <a16:creationId xmlns:a16="http://schemas.microsoft.com/office/drawing/2014/main" id="{54DD6C61-F58E-1871-0282-50F3573F8D4B}"/>
              </a:ext>
            </a:extLst>
          </p:cNvPr>
          <p:cNvSpPr txBox="1">
            <a:spLocks/>
          </p:cNvSpPr>
          <p:nvPr/>
        </p:nvSpPr>
        <p:spPr>
          <a:xfrm>
            <a:off x="5831507" y="5738552"/>
            <a:ext cx="5968539" cy="9307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MLP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輸出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y_ pred = [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0.90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]</a:t>
            </a:r>
          </a:p>
        </p:txBody>
      </p:sp>
      <p:sp>
        <p:nvSpPr>
          <p:cNvPr id="7" name="文字版面配置區 2">
            <a:extLst>
              <a:ext uri="{FF2B5EF4-FFF2-40B4-BE49-F238E27FC236}">
                <a16:creationId xmlns:a16="http://schemas.microsoft.com/office/drawing/2014/main" id="{66F4161D-7DFD-94C1-6137-C96A42ADC04F}"/>
              </a:ext>
            </a:extLst>
          </p:cNvPr>
          <p:cNvSpPr txBox="1">
            <a:spLocks/>
          </p:cNvSpPr>
          <p:nvPr/>
        </p:nvSpPr>
        <p:spPr>
          <a:xfrm>
            <a:off x="5823065" y="5031970"/>
            <a:ext cx="5968539" cy="9307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MLP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輸入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y_ pred = [0.81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0.70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,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0.55...]</a:t>
            </a:r>
          </a:p>
        </p:txBody>
      </p:sp>
    </p:spTree>
    <p:extLst>
      <p:ext uri="{BB962C8B-B14F-4D97-AF65-F5344CB8AC3E}">
        <p14:creationId xmlns:p14="http://schemas.microsoft.com/office/powerpoint/2010/main" val="2241141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97246-6FAB-BC4C-7ECF-888AFF26D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712B17-0D24-AADD-45C3-D29F54398C2B}"/>
              </a:ext>
            </a:extLst>
          </p:cNvPr>
          <p:cNvSpPr txBox="1">
            <a:spLocks/>
          </p:cNvSpPr>
          <p:nvPr/>
        </p:nvSpPr>
        <p:spPr>
          <a:xfrm>
            <a:off x="1178758" y="994294"/>
            <a:ext cx="9834484" cy="49684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latin typeface="+mn-ea"/>
            </a:endParaRPr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0A00626D-F461-4CAC-181A-AB1E2EEE79E2}"/>
              </a:ext>
            </a:extLst>
          </p:cNvPr>
          <p:cNvSpPr txBox="1">
            <a:spLocks/>
          </p:cNvSpPr>
          <p:nvPr/>
        </p:nvSpPr>
        <p:spPr>
          <a:xfrm>
            <a:off x="1178758" y="-171509"/>
            <a:ext cx="4267200" cy="11715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補充</a:t>
            </a:r>
          </a:p>
        </p:txBody>
      </p:sp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945E9265-5BD7-9796-BF2F-91BEE0DE9630}"/>
              </a:ext>
            </a:extLst>
          </p:cNvPr>
          <p:cNvSpPr txBox="1">
            <a:spLocks/>
          </p:cNvSpPr>
          <p:nvPr/>
        </p:nvSpPr>
        <p:spPr>
          <a:xfrm>
            <a:off x="1178758" y="895235"/>
            <a:ext cx="10159802" cy="56302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2800" b="1" dirty="0">
                <a:latin typeface="+mn-ea"/>
              </a:rPr>
              <a:t>1.</a:t>
            </a:r>
            <a:r>
              <a:rPr lang="zh-TW" altLang="en-US" sz="2800" b="1" dirty="0">
                <a:latin typeface="+mn-ea"/>
              </a:rPr>
              <a:t> </a:t>
            </a:r>
            <a:r>
              <a:rPr lang="en-US" altLang="zh-TW" sz="2800" b="1" dirty="0">
                <a:latin typeface="+mn-ea"/>
              </a:rPr>
              <a:t>Accuracy (</a:t>
            </a:r>
            <a:r>
              <a:rPr lang="zh-TW" altLang="en-US" sz="2800" b="1" dirty="0">
                <a:latin typeface="+mn-ea"/>
              </a:rPr>
              <a:t>正確率</a:t>
            </a:r>
            <a:r>
              <a:rPr lang="en-US" altLang="zh-TW" sz="2800" b="1" dirty="0">
                <a:latin typeface="+mn-ea"/>
              </a:rPr>
              <a:t>):</a:t>
            </a:r>
            <a:r>
              <a:rPr lang="zh-TW" altLang="en-US" sz="2800" b="1" dirty="0">
                <a:latin typeface="+mn-ea"/>
              </a:rPr>
              <a:t> 預測正確的比例。</a:t>
            </a:r>
            <a:endParaRPr lang="en-US" altLang="zh-TW" sz="2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latin typeface="+mn-ea"/>
              </a:rPr>
              <a:t>例</a:t>
            </a:r>
            <a:r>
              <a:rPr lang="en-US" altLang="zh-TW" sz="2800" dirty="0">
                <a:latin typeface="+mn-ea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sz="2800" dirty="0">
                <a:latin typeface="+mn-ea"/>
              </a:rPr>
              <a:t>一共 </a:t>
            </a:r>
            <a:r>
              <a:rPr lang="en-US" altLang="zh-TW" sz="2800" dirty="0">
                <a:latin typeface="+mn-ea"/>
              </a:rPr>
              <a:t>10 </a:t>
            </a:r>
            <a:r>
              <a:rPr lang="zh-TW" altLang="en-US" sz="2800" dirty="0">
                <a:latin typeface="+mn-ea"/>
              </a:rPr>
              <a:t>場比賽</a:t>
            </a:r>
            <a:br>
              <a:rPr lang="zh-TW" altLang="en-US" sz="2800" dirty="0">
                <a:latin typeface="+mn-ea"/>
              </a:rPr>
            </a:br>
            <a:r>
              <a:rPr lang="zh-TW" altLang="en-US" sz="2800" dirty="0">
                <a:latin typeface="+mn-ea"/>
              </a:rPr>
              <a:t>預測正確 </a:t>
            </a:r>
            <a:r>
              <a:rPr lang="en-US" altLang="zh-TW" sz="2800" dirty="0">
                <a:latin typeface="+mn-ea"/>
              </a:rPr>
              <a:t>8 </a:t>
            </a:r>
            <a:r>
              <a:rPr lang="zh-TW" altLang="en-US" sz="2800" dirty="0">
                <a:latin typeface="+mn-ea"/>
              </a:rPr>
              <a:t>場（例如第 </a:t>
            </a:r>
            <a:r>
              <a:rPr lang="en-US" altLang="zh-TW" sz="2800" dirty="0">
                <a:latin typeface="+mn-ea"/>
              </a:rPr>
              <a:t>1,2,4,6,7,8,9 </a:t>
            </a:r>
            <a:r>
              <a:rPr lang="zh-TW" altLang="en-US" sz="2800" dirty="0">
                <a:latin typeface="+mn-ea"/>
              </a:rPr>
              <a:t>都對）</a:t>
            </a:r>
            <a:br>
              <a:rPr lang="zh-TW" altLang="en-US" sz="2800" dirty="0">
                <a:latin typeface="+mn-ea"/>
              </a:rPr>
            </a:br>
            <a:r>
              <a:rPr lang="en-US" altLang="zh-TW" sz="2800" dirty="0">
                <a:latin typeface="+mn-ea"/>
              </a:rPr>
              <a:t>Accuracy = 8/10 = </a:t>
            </a:r>
            <a:r>
              <a:rPr lang="en-US" altLang="zh-TW" sz="2800" b="1" dirty="0">
                <a:latin typeface="+mn-ea"/>
              </a:rPr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3705115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5790F-C67E-839B-F813-D7F453F15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9C29D3-A571-EABD-74AE-FE0B0407C269}"/>
              </a:ext>
            </a:extLst>
          </p:cNvPr>
          <p:cNvSpPr txBox="1">
            <a:spLocks/>
          </p:cNvSpPr>
          <p:nvPr/>
        </p:nvSpPr>
        <p:spPr>
          <a:xfrm>
            <a:off x="1178758" y="994294"/>
            <a:ext cx="9834484" cy="49684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latin typeface="+mn-ea"/>
            </a:endParaRPr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F0A5A42A-22BE-F343-D8F0-10F4295DBCA2}"/>
              </a:ext>
            </a:extLst>
          </p:cNvPr>
          <p:cNvSpPr txBox="1">
            <a:spLocks/>
          </p:cNvSpPr>
          <p:nvPr/>
        </p:nvSpPr>
        <p:spPr>
          <a:xfrm>
            <a:off x="1178758" y="-171509"/>
            <a:ext cx="4267200" cy="11715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補充</a:t>
            </a:r>
          </a:p>
        </p:txBody>
      </p:sp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90B0F953-A5A6-9B61-814F-89F02FB72692}"/>
              </a:ext>
            </a:extLst>
          </p:cNvPr>
          <p:cNvSpPr txBox="1">
            <a:spLocks/>
          </p:cNvSpPr>
          <p:nvPr/>
        </p:nvSpPr>
        <p:spPr>
          <a:xfrm>
            <a:off x="1178758" y="895235"/>
            <a:ext cx="10159802" cy="56302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2800" b="1" dirty="0">
                <a:latin typeface="+mn-ea"/>
              </a:rPr>
              <a:t>2.</a:t>
            </a:r>
            <a:r>
              <a:rPr lang="zh-TW" altLang="en-US" sz="2800" b="1" dirty="0">
                <a:latin typeface="+mn-ea"/>
              </a:rPr>
              <a:t> </a:t>
            </a:r>
            <a:r>
              <a:rPr lang="en-US" altLang="zh-TW" sz="2800" b="1" dirty="0">
                <a:latin typeface="+mn-ea"/>
              </a:rPr>
              <a:t>Precision 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(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精確率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)</a:t>
            </a:r>
            <a:r>
              <a:rPr lang="en-US" altLang="zh-TW" sz="2800" b="1" dirty="0">
                <a:latin typeface="+mn-ea"/>
              </a:rPr>
              <a:t>:</a:t>
            </a:r>
            <a:r>
              <a:rPr lang="zh-TW" altLang="en-US" sz="2800" b="1" dirty="0">
                <a:latin typeface="+mn-ea"/>
              </a:rPr>
              <a:t> 預測正確的比例。</a:t>
            </a:r>
            <a:endParaRPr lang="en-US" altLang="zh-TW" sz="2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latin typeface="+mn-ea"/>
              </a:rPr>
              <a:t>例</a:t>
            </a:r>
            <a:r>
              <a:rPr lang="en-US" altLang="zh-TW" sz="2800" dirty="0">
                <a:latin typeface="+mn-ea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sz="2800" dirty="0">
                <a:latin typeface="+mn-ea"/>
              </a:rPr>
              <a:t>模型預測「勝利」的場次：第 </a:t>
            </a:r>
            <a:r>
              <a:rPr lang="en-US" altLang="zh-TW" sz="2800" dirty="0">
                <a:latin typeface="+mn-ea"/>
              </a:rPr>
              <a:t>1,2,5,7,9,10 → </a:t>
            </a:r>
            <a:r>
              <a:rPr lang="zh-TW" altLang="en-US" sz="2800" dirty="0">
                <a:latin typeface="+mn-ea"/>
              </a:rPr>
              <a:t>共 </a:t>
            </a:r>
            <a:r>
              <a:rPr lang="en-US" altLang="zh-TW" sz="2800" dirty="0">
                <a:latin typeface="+mn-ea"/>
              </a:rPr>
              <a:t>6 </a:t>
            </a:r>
            <a:r>
              <a:rPr lang="zh-TW" altLang="en-US" sz="2800" dirty="0">
                <a:latin typeface="+mn-ea"/>
              </a:rPr>
              <a:t>場</a:t>
            </a:r>
            <a:br>
              <a:rPr lang="zh-TW" altLang="en-US" sz="2800" dirty="0">
                <a:latin typeface="+mn-ea"/>
              </a:rPr>
            </a:br>
            <a:r>
              <a:rPr lang="zh-TW" altLang="en-US" sz="2800" dirty="0">
                <a:latin typeface="+mn-ea"/>
              </a:rPr>
              <a:t>其中真的贏的：第 </a:t>
            </a:r>
            <a:r>
              <a:rPr lang="en-US" altLang="zh-TW" sz="2800" dirty="0">
                <a:latin typeface="+mn-ea"/>
              </a:rPr>
              <a:t>1,2,7,9 → </a:t>
            </a:r>
            <a:r>
              <a:rPr lang="zh-TW" altLang="en-US" sz="2800" dirty="0">
                <a:latin typeface="+mn-ea"/>
              </a:rPr>
              <a:t>共 </a:t>
            </a:r>
            <a:r>
              <a:rPr lang="en-US" altLang="zh-TW" sz="2800" dirty="0">
                <a:latin typeface="+mn-ea"/>
              </a:rPr>
              <a:t>4 </a:t>
            </a:r>
            <a:r>
              <a:rPr lang="zh-TW" altLang="en-US" sz="2800" dirty="0">
                <a:latin typeface="+mn-ea"/>
              </a:rPr>
              <a:t>場</a:t>
            </a:r>
            <a:br>
              <a:rPr lang="zh-TW" altLang="en-US" sz="2800" dirty="0">
                <a:latin typeface="+mn-ea"/>
              </a:rPr>
            </a:br>
            <a:r>
              <a:rPr lang="en-US" altLang="zh-TW" sz="2800" dirty="0">
                <a:latin typeface="+mn-ea"/>
              </a:rPr>
              <a:t>Precision = 4/(4+2) = </a:t>
            </a:r>
            <a:r>
              <a:rPr lang="en-US" altLang="zh-TW" sz="2800" b="1" dirty="0">
                <a:latin typeface="+mn-ea"/>
              </a:rPr>
              <a:t>66.7%</a:t>
            </a:r>
            <a:r>
              <a:rPr lang="zh-TW" altLang="en-US" sz="2800" b="1" dirty="0">
                <a:latin typeface="+mn-ea"/>
              </a:rPr>
              <a:t>。</a:t>
            </a:r>
            <a:endParaRPr lang="en-US" altLang="zh-TW" sz="2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b="1" dirty="0">
                <a:latin typeface="+mn-ea"/>
              </a:rPr>
              <a:t>TP(</a:t>
            </a:r>
            <a:r>
              <a:rPr lang="zh-TW" altLang="en-US" sz="2800" b="1" dirty="0">
                <a:latin typeface="+mn-ea"/>
              </a:rPr>
              <a:t>實際贏的場次</a:t>
            </a:r>
            <a:r>
              <a:rPr lang="en-US" altLang="zh-TW" sz="2800" b="1" dirty="0">
                <a:latin typeface="+mn-ea"/>
              </a:rPr>
              <a:t>)</a:t>
            </a:r>
            <a:r>
              <a:rPr lang="zh-TW" altLang="en-US" sz="2800" b="1" dirty="0">
                <a:latin typeface="+mn-ea"/>
              </a:rPr>
              <a:t> </a:t>
            </a:r>
            <a:r>
              <a:rPr lang="en-US" altLang="zh-TW" sz="2800" b="1" dirty="0">
                <a:latin typeface="+mn-ea"/>
              </a:rPr>
              <a:t>=</a:t>
            </a:r>
            <a:r>
              <a:rPr lang="zh-TW" altLang="en-US" sz="2800" b="1" dirty="0">
                <a:latin typeface="+mn-ea"/>
              </a:rPr>
              <a:t> </a:t>
            </a:r>
            <a:r>
              <a:rPr lang="en-US" altLang="zh-TW" sz="2800" b="1" dirty="0">
                <a:latin typeface="+mn-ea"/>
              </a:rPr>
              <a:t>4</a:t>
            </a:r>
            <a:r>
              <a:rPr lang="zh-TW" altLang="en-US" sz="2800" b="1" dirty="0">
                <a:latin typeface="+mn-ea"/>
              </a:rPr>
              <a:t> 、 </a:t>
            </a:r>
            <a:r>
              <a:rPr lang="en-US" altLang="zh-TW" sz="2800" b="1" dirty="0">
                <a:latin typeface="+mn-ea"/>
              </a:rPr>
              <a:t>FP(</a:t>
            </a:r>
            <a:r>
              <a:rPr lang="zh-TW" altLang="en-US" sz="2800" b="1" dirty="0">
                <a:latin typeface="+mn-ea"/>
              </a:rPr>
              <a:t>預測勝利但失敗的場次</a:t>
            </a:r>
            <a:r>
              <a:rPr lang="en-US" altLang="zh-TW" sz="2800" b="1" dirty="0">
                <a:latin typeface="+mn-ea"/>
              </a:rPr>
              <a:t>)</a:t>
            </a:r>
            <a:r>
              <a:rPr lang="zh-TW" altLang="en-US" sz="2800" b="1" dirty="0">
                <a:latin typeface="+mn-ea"/>
              </a:rPr>
              <a:t> </a:t>
            </a:r>
            <a:r>
              <a:rPr lang="en-US" altLang="zh-TW" sz="2800" b="1" dirty="0">
                <a:latin typeface="+mn-ea"/>
              </a:rPr>
              <a:t>=</a:t>
            </a:r>
            <a:r>
              <a:rPr lang="zh-TW" altLang="en-US" sz="2800" b="1" dirty="0">
                <a:latin typeface="+mn-ea"/>
              </a:rPr>
              <a:t> </a:t>
            </a:r>
            <a:r>
              <a:rPr lang="en-US" altLang="zh-TW" sz="2800" b="1" dirty="0">
                <a:latin typeface="+mn-ea"/>
              </a:rPr>
              <a:t>6</a:t>
            </a:r>
            <a:r>
              <a:rPr lang="zh-TW" altLang="en-US" sz="2800" b="1" dirty="0">
                <a:latin typeface="+mn-ea"/>
              </a:rPr>
              <a:t> </a:t>
            </a:r>
            <a:r>
              <a:rPr lang="en-US" altLang="zh-TW" sz="2800" b="1" dirty="0">
                <a:latin typeface="+mn-ea"/>
              </a:rPr>
              <a:t>-</a:t>
            </a:r>
            <a:r>
              <a:rPr lang="zh-TW" altLang="en-US" sz="2800" b="1" dirty="0">
                <a:latin typeface="+mn-ea"/>
              </a:rPr>
              <a:t> </a:t>
            </a:r>
            <a:r>
              <a:rPr lang="en-US" altLang="zh-TW" sz="2800" b="1" dirty="0">
                <a:latin typeface="+mn-ea"/>
              </a:rPr>
              <a:t>4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E14229-6FA4-7091-FC15-AD0EB0571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309" y="5360026"/>
            <a:ext cx="3192340" cy="100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95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73E26-CDF7-231E-47DB-BC5410F91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BF57A3-3DFF-1D67-31FD-AA1F5C22271C}"/>
              </a:ext>
            </a:extLst>
          </p:cNvPr>
          <p:cNvSpPr txBox="1">
            <a:spLocks/>
          </p:cNvSpPr>
          <p:nvPr/>
        </p:nvSpPr>
        <p:spPr>
          <a:xfrm>
            <a:off x="1178758" y="994294"/>
            <a:ext cx="9834484" cy="49684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latin typeface="+mn-ea"/>
            </a:endParaRPr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16EB8EB6-B1D1-676B-C742-9430B837C426}"/>
              </a:ext>
            </a:extLst>
          </p:cNvPr>
          <p:cNvSpPr txBox="1">
            <a:spLocks/>
          </p:cNvSpPr>
          <p:nvPr/>
        </p:nvSpPr>
        <p:spPr>
          <a:xfrm>
            <a:off x="1178758" y="-171509"/>
            <a:ext cx="4267200" cy="11715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補充</a:t>
            </a:r>
          </a:p>
        </p:txBody>
      </p:sp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C80A3634-1A01-5345-E9D4-A6F4195DAD8F}"/>
              </a:ext>
            </a:extLst>
          </p:cNvPr>
          <p:cNvSpPr txBox="1">
            <a:spLocks/>
          </p:cNvSpPr>
          <p:nvPr/>
        </p:nvSpPr>
        <p:spPr>
          <a:xfrm>
            <a:off x="1178758" y="895235"/>
            <a:ext cx="10159802" cy="56302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2800" b="1" dirty="0">
                <a:latin typeface="+mn-ea"/>
              </a:rPr>
              <a:t>3.</a:t>
            </a:r>
            <a:r>
              <a:rPr lang="zh-TW" altLang="en-US" sz="2800" b="1" dirty="0">
                <a:latin typeface="+mn-ea"/>
              </a:rPr>
              <a:t> </a:t>
            </a:r>
            <a:r>
              <a:rPr lang="en-US" altLang="zh-TW" sz="2800" b="1" dirty="0">
                <a:latin typeface="+mn-ea"/>
              </a:rPr>
              <a:t>Recall (</a:t>
            </a:r>
            <a:r>
              <a:rPr lang="zh-TW" altLang="en-US" sz="2800" b="1" dirty="0">
                <a:latin typeface="+mn-ea"/>
              </a:rPr>
              <a:t>召回率、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完整率</a:t>
            </a:r>
            <a:r>
              <a:rPr lang="en-US" altLang="zh-TW" sz="2800" b="1" dirty="0">
                <a:latin typeface="+mn-ea"/>
              </a:rPr>
              <a:t>):</a:t>
            </a:r>
            <a:r>
              <a:rPr lang="zh-TW" altLang="en-US" sz="2800" b="1" dirty="0">
                <a:latin typeface="+mn-ea"/>
              </a:rPr>
              <a:t>在所有真實「勝利」的比賽中，模型有抓到多少。</a:t>
            </a:r>
            <a:endParaRPr lang="en-US" altLang="zh-TW" sz="2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latin typeface="+mn-ea"/>
              </a:rPr>
              <a:t>例</a:t>
            </a:r>
            <a:r>
              <a:rPr lang="en-US" altLang="zh-TW" sz="2800" dirty="0">
                <a:latin typeface="+mn-ea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sz="2800" dirty="0">
                <a:latin typeface="+mn-ea"/>
              </a:rPr>
              <a:t>真實勝利的比賽：第 </a:t>
            </a:r>
            <a:r>
              <a:rPr lang="en-US" altLang="zh-TW" sz="2800" dirty="0">
                <a:latin typeface="+mn-ea"/>
              </a:rPr>
              <a:t>1,2,3,7,9 → </a:t>
            </a:r>
            <a:r>
              <a:rPr lang="zh-TW" altLang="en-US" sz="2800" dirty="0">
                <a:latin typeface="+mn-ea"/>
              </a:rPr>
              <a:t>共 </a:t>
            </a:r>
            <a:r>
              <a:rPr lang="en-US" altLang="zh-TW" sz="2800" dirty="0">
                <a:latin typeface="+mn-ea"/>
              </a:rPr>
              <a:t>5 </a:t>
            </a:r>
            <a:r>
              <a:rPr lang="zh-TW" altLang="en-US" sz="2800" dirty="0">
                <a:latin typeface="+mn-ea"/>
              </a:rPr>
              <a:t>場</a:t>
            </a:r>
            <a:br>
              <a:rPr lang="zh-TW" altLang="en-US" sz="2800" dirty="0">
                <a:latin typeface="+mn-ea"/>
              </a:rPr>
            </a:br>
            <a:r>
              <a:rPr lang="zh-TW" altLang="en-US" sz="2800" dirty="0">
                <a:latin typeface="+mn-ea"/>
              </a:rPr>
              <a:t>模型正確抓到的：第 </a:t>
            </a:r>
            <a:r>
              <a:rPr lang="en-US" altLang="zh-TW" sz="2800" dirty="0">
                <a:latin typeface="+mn-ea"/>
              </a:rPr>
              <a:t>1,2,7,9 → </a:t>
            </a:r>
            <a:r>
              <a:rPr lang="zh-TW" altLang="en-US" sz="2800" dirty="0">
                <a:latin typeface="+mn-ea"/>
              </a:rPr>
              <a:t>共 </a:t>
            </a:r>
            <a:r>
              <a:rPr lang="en-US" altLang="zh-TW" sz="2800" dirty="0">
                <a:latin typeface="+mn-ea"/>
              </a:rPr>
              <a:t>4 </a:t>
            </a:r>
            <a:r>
              <a:rPr lang="zh-TW" altLang="en-US" sz="2800" dirty="0">
                <a:latin typeface="+mn-ea"/>
              </a:rPr>
              <a:t>場</a:t>
            </a:r>
            <a:br>
              <a:rPr lang="zh-TW" altLang="en-US" sz="2800" dirty="0">
                <a:latin typeface="+mn-ea"/>
              </a:rPr>
            </a:br>
            <a:r>
              <a:rPr lang="en-US" altLang="zh-TW" sz="2800" dirty="0">
                <a:latin typeface="+mn-ea"/>
              </a:rPr>
              <a:t>Recall = 4/5 = </a:t>
            </a:r>
            <a:r>
              <a:rPr lang="en-US" altLang="zh-TW" sz="2800" b="1" dirty="0">
                <a:latin typeface="+mn-ea"/>
              </a:rPr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1670623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F5205-6AF9-AEDB-4A77-590D247A3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07E817-8E4B-2845-275E-D4B00B6C1266}"/>
              </a:ext>
            </a:extLst>
          </p:cNvPr>
          <p:cNvSpPr txBox="1">
            <a:spLocks/>
          </p:cNvSpPr>
          <p:nvPr/>
        </p:nvSpPr>
        <p:spPr>
          <a:xfrm>
            <a:off x="1178758" y="994294"/>
            <a:ext cx="9834484" cy="49684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latin typeface="+mn-ea"/>
            </a:endParaRPr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4FBE9413-8E47-C592-09C7-B70B1D7A7921}"/>
              </a:ext>
            </a:extLst>
          </p:cNvPr>
          <p:cNvSpPr txBox="1">
            <a:spLocks/>
          </p:cNvSpPr>
          <p:nvPr/>
        </p:nvSpPr>
        <p:spPr>
          <a:xfrm>
            <a:off x="1178758" y="-171509"/>
            <a:ext cx="4267200" cy="11715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補充</a:t>
            </a:r>
          </a:p>
        </p:txBody>
      </p:sp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FD5F656D-CC6F-B9AC-F387-AD90CADD0794}"/>
              </a:ext>
            </a:extLst>
          </p:cNvPr>
          <p:cNvSpPr txBox="1">
            <a:spLocks/>
          </p:cNvSpPr>
          <p:nvPr/>
        </p:nvSpPr>
        <p:spPr>
          <a:xfrm>
            <a:off x="1178758" y="895235"/>
            <a:ext cx="10159802" cy="56302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2800" b="1" dirty="0">
                <a:latin typeface="+mn-ea"/>
              </a:rPr>
              <a:t>4.</a:t>
            </a:r>
            <a:r>
              <a:rPr lang="zh-TW" altLang="en-US" sz="2800" b="1" dirty="0">
                <a:latin typeface="+mn-ea"/>
              </a:rPr>
              <a:t> 綜合分數</a:t>
            </a:r>
            <a:r>
              <a:rPr lang="en-US" altLang="zh-TW" sz="2800" b="1" dirty="0">
                <a:latin typeface="+mn-ea"/>
              </a:rPr>
              <a:t> (F1 Score ):</a:t>
            </a:r>
            <a:r>
              <a:rPr lang="zh-TW" altLang="en-US" sz="2800" b="1" dirty="0">
                <a:latin typeface="+mn-ea"/>
              </a:rPr>
              <a:t> 又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準確</a:t>
            </a:r>
            <a:r>
              <a:rPr lang="zh-TW" altLang="en-US" sz="2800" b="1" dirty="0">
                <a:latin typeface="+mn-ea"/>
              </a:rPr>
              <a:t>又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完整</a:t>
            </a:r>
            <a:r>
              <a:rPr lang="zh-TW" altLang="en-US" sz="2800" b="1" dirty="0">
                <a:latin typeface="+mn-ea"/>
              </a:rPr>
              <a:t>的綜合判斷指標。</a:t>
            </a:r>
            <a:endParaRPr lang="en-US" altLang="zh-TW" sz="2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latin typeface="+mn-ea"/>
              </a:rPr>
              <a:t>例</a:t>
            </a:r>
            <a:r>
              <a:rPr lang="en-US" altLang="zh-TW" sz="2800" dirty="0">
                <a:latin typeface="+mn-ea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latin typeface="+mn-ea"/>
              </a:rPr>
              <a:t>F1 = 2 × (Precision × Recall) / (Precision + Recall)</a:t>
            </a:r>
            <a:br>
              <a:rPr lang="en-US" altLang="zh-TW" sz="2800" dirty="0">
                <a:latin typeface="+mn-ea"/>
              </a:rPr>
            </a:br>
            <a:r>
              <a:rPr lang="en-US" altLang="zh-TW" sz="2800" dirty="0">
                <a:latin typeface="+mn-ea"/>
              </a:rPr>
              <a:t>= 2 × (0.667 × 0.8) / (0.667 + 0.8)</a:t>
            </a:r>
            <a:br>
              <a:rPr lang="en-US" altLang="zh-TW" sz="2800" dirty="0">
                <a:latin typeface="+mn-ea"/>
              </a:rPr>
            </a:br>
            <a:r>
              <a:rPr lang="en-US" altLang="zh-TW" sz="2800" dirty="0">
                <a:latin typeface="+mn-ea"/>
              </a:rPr>
              <a:t>≈ 72.7%</a:t>
            </a:r>
          </a:p>
        </p:txBody>
      </p:sp>
    </p:spTree>
    <p:extLst>
      <p:ext uri="{BB962C8B-B14F-4D97-AF65-F5344CB8AC3E}">
        <p14:creationId xmlns:p14="http://schemas.microsoft.com/office/powerpoint/2010/main" val="3481746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EBAC4-3E8B-8B6F-1557-E69EAC460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7E06E45F-45EC-D4D5-B862-7D69C464A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6" y="114300"/>
            <a:ext cx="1516019" cy="733425"/>
          </a:xfrm>
        </p:spPr>
        <p:txBody>
          <a:bodyPr>
            <a:normAutofit/>
          </a:bodyPr>
          <a:lstStyle/>
          <a:p>
            <a:pPr algn="ctr"/>
            <a:r>
              <a:rPr lang="zh-TW" altLang="en-US" sz="2400" dirty="0"/>
              <a:t>參考文獻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3924CFEF-566D-FD46-8781-E554EF1B7553}"/>
              </a:ext>
            </a:extLst>
          </p:cNvPr>
          <p:cNvSpPr txBox="1">
            <a:spLocks/>
          </p:cNvSpPr>
          <p:nvPr/>
        </p:nvSpPr>
        <p:spPr>
          <a:xfrm>
            <a:off x="1179556" y="847725"/>
            <a:ext cx="9783719" cy="5257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zh-TW" sz="2400" cap="none" dirty="0"/>
              <a:t>He, G., Choi, H. S. (2025). Stacked ensemble model for NBA game outcome prediction analysis. Scientific Reports, 15, Article 29983. </a:t>
            </a:r>
            <a:r>
              <a:rPr lang="en-US" altLang="zh-TW" sz="2400" dirty="0">
                <a:hlinkClick r:id="rId2"/>
              </a:rPr>
              <a:t>Stacked ensemble model for NBA game outcome prediction analysis | Scientific Reports</a:t>
            </a:r>
            <a:endParaRPr lang="en-US" altLang="zh-TW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TW" alt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161037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E8053-D07D-DC00-5193-A10AA343C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767D616E-74D0-599F-2EF0-778906768B15}"/>
              </a:ext>
            </a:extLst>
          </p:cNvPr>
          <p:cNvSpPr txBox="1">
            <a:spLocks/>
          </p:cNvSpPr>
          <p:nvPr/>
        </p:nvSpPr>
        <p:spPr>
          <a:xfrm>
            <a:off x="1178758" y="-171509"/>
            <a:ext cx="4267200" cy="11715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特徵值介紹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3FFB16D-73FB-47C8-BA24-20052CA3B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481497"/>
              </p:ext>
            </p:extLst>
          </p:nvPr>
        </p:nvGraphicFramePr>
        <p:xfrm>
          <a:off x="1325181" y="827242"/>
          <a:ext cx="9513147" cy="557356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71049">
                  <a:extLst>
                    <a:ext uri="{9D8B030D-6E8A-4147-A177-3AD203B41FA5}">
                      <a16:colId xmlns:a16="http://schemas.microsoft.com/office/drawing/2014/main" val="899961161"/>
                    </a:ext>
                  </a:extLst>
                </a:gridCol>
                <a:gridCol w="3171049">
                  <a:extLst>
                    <a:ext uri="{9D8B030D-6E8A-4147-A177-3AD203B41FA5}">
                      <a16:colId xmlns:a16="http://schemas.microsoft.com/office/drawing/2014/main" val="495409378"/>
                    </a:ext>
                  </a:extLst>
                </a:gridCol>
                <a:gridCol w="3171049">
                  <a:extLst>
                    <a:ext uri="{9D8B030D-6E8A-4147-A177-3AD203B41FA5}">
                      <a16:colId xmlns:a16="http://schemas.microsoft.com/office/drawing/2014/main" val="3844391454"/>
                    </a:ext>
                  </a:extLst>
                </a:gridCol>
              </a:tblGrid>
              <a:tr h="79622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solidFill>
                            <a:schemeClr val="bg1"/>
                          </a:solidFill>
                        </a:rPr>
                        <a:t>英文名稱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solidFill>
                            <a:schemeClr val="bg1"/>
                          </a:solidFill>
                        </a:rPr>
                        <a:t>中文名稱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solidFill>
                            <a:schemeClr val="bg1"/>
                          </a:solidFill>
                        </a:rPr>
                        <a:t>功能說明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224332"/>
                  </a:ext>
                </a:extLst>
              </a:tr>
              <a:tr h="796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FG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命中數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投籃命中次數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27967"/>
                  </a:ext>
                </a:extLst>
              </a:tr>
              <a:tr h="796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FGA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出手數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投籃出手次數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23793"/>
                  </a:ext>
                </a:extLst>
              </a:tr>
              <a:tr h="796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FGP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命中率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FG / FGA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18797"/>
                  </a:ext>
                </a:extLst>
              </a:tr>
              <a:tr h="796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3P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三分命中數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三分球命中次數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028285"/>
                  </a:ext>
                </a:extLst>
              </a:tr>
              <a:tr h="796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3PA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三分出手數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三分球出手次數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1401041"/>
                  </a:ext>
                </a:extLst>
              </a:tr>
              <a:tr h="796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3PP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三分命中率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3P / 3PA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4186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83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E8053-D07D-DC00-5193-A10AA343C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767D616E-74D0-599F-2EF0-778906768B15}"/>
              </a:ext>
            </a:extLst>
          </p:cNvPr>
          <p:cNvSpPr txBox="1">
            <a:spLocks/>
          </p:cNvSpPr>
          <p:nvPr/>
        </p:nvSpPr>
        <p:spPr>
          <a:xfrm>
            <a:off x="1178758" y="-171509"/>
            <a:ext cx="4267200" cy="11715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特徵值介紹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3FFB16D-73FB-47C8-BA24-20052CA3B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566751"/>
              </p:ext>
            </p:extLst>
          </p:nvPr>
        </p:nvGraphicFramePr>
        <p:xfrm>
          <a:off x="1325181" y="827241"/>
          <a:ext cx="9513147" cy="558252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71049">
                  <a:extLst>
                    <a:ext uri="{9D8B030D-6E8A-4147-A177-3AD203B41FA5}">
                      <a16:colId xmlns:a16="http://schemas.microsoft.com/office/drawing/2014/main" val="899961161"/>
                    </a:ext>
                  </a:extLst>
                </a:gridCol>
                <a:gridCol w="3171049">
                  <a:extLst>
                    <a:ext uri="{9D8B030D-6E8A-4147-A177-3AD203B41FA5}">
                      <a16:colId xmlns:a16="http://schemas.microsoft.com/office/drawing/2014/main" val="495409378"/>
                    </a:ext>
                  </a:extLst>
                </a:gridCol>
                <a:gridCol w="3171049">
                  <a:extLst>
                    <a:ext uri="{9D8B030D-6E8A-4147-A177-3AD203B41FA5}">
                      <a16:colId xmlns:a16="http://schemas.microsoft.com/office/drawing/2014/main" val="3844391454"/>
                    </a:ext>
                  </a:extLst>
                </a:gridCol>
              </a:tblGrid>
              <a:tr h="79750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solidFill>
                            <a:schemeClr val="bg1"/>
                          </a:solidFill>
                        </a:rPr>
                        <a:t>英文名稱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solidFill>
                            <a:schemeClr val="bg1"/>
                          </a:solidFill>
                        </a:rPr>
                        <a:t>中文名稱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solidFill>
                            <a:schemeClr val="bg1"/>
                          </a:solidFill>
                        </a:rPr>
                        <a:t>功能說明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224332"/>
                  </a:ext>
                </a:extLst>
              </a:tr>
              <a:tr h="7975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0000"/>
                          </a:solidFill>
                        </a:rPr>
                        <a:t>2P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兩分命中數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FG - 3P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27967"/>
                  </a:ext>
                </a:extLst>
              </a:tr>
              <a:tr h="7975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0000"/>
                          </a:solidFill>
                        </a:rPr>
                        <a:t>2PA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兩分出手次數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FGA - 3PA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23793"/>
                  </a:ext>
                </a:extLst>
              </a:tr>
              <a:tr h="7975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0000"/>
                          </a:solidFill>
                        </a:rPr>
                        <a:t>2PP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命中率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2P / 2PA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18797"/>
                  </a:ext>
                </a:extLst>
              </a:tr>
              <a:tr h="7975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FT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罰球命中數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罰球命中次數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028285"/>
                  </a:ext>
                </a:extLst>
              </a:tr>
              <a:tr h="7975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FTA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罰球出手數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罰球出手次數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1401041"/>
                  </a:ext>
                </a:extLst>
              </a:tr>
              <a:tr h="7975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FTP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三分命中率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FT / FTA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4186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26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E8053-D07D-DC00-5193-A10AA343C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767D616E-74D0-599F-2EF0-778906768B15}"/>
              </a:ext>
            </a:extLst>
          </p:cNvPr>
          <p:cNvSpPr txBox="1">
            <a:spLocks/>
          </p:cNvSpPr>
          <p:nvPr/>
        </p:nvSpPr>
        <p:spPr>
          <a:xfrm>
            <a:off x="1178758" y="-171509"/>
            <a:ext cx="4267200" cy="11715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特徵值介紹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3FFB16D-73FB-47C8-BA24-20052CA3B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605893"/>
              </p:ext>
            </p:extLst>
          </p:nvPr>
        </p:nvGraphicFramePr>
        <p:xfrm>
          <a:off x="1325181" y="827241"/>
          <a:ext cx="9513147" cy="597935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71049">
                  <a:extLst>
                    <a:ext uri="{9D8B030D-6E8A-4147-A177-3AD203B41FA5}">
                      <a16:colId xmlns:a16="http://schemas.microsoft.com/office/drawing/2014/main" val="899961161"/>
                    </a:ext>
                  </a:extLst>
                </a:gridCol>
                <a:gridCol w="3171049">
                  <a:extLst>
                    <a:ext uri="{9D8B030D-6E8A-4147-A177-3AD203B41FA5}">
                      <a16:colId xmlns:a16="http://schemas.microsoft.com/office/drawing/2014/main" val="495409378"/>
                    </a:ext>
                  </a:extLst>
                </a:gridCol>
                <a:gridCol w="3171049">
                  <a:extLst>
                    <a:ext uri="{9D8B030D-6E8A-4147-A177-3AD203B41FA5}">
                      <a16:colId xmlns:a16="http://schemas.microsoft.com/office/drawing/2014/main" val="3844391454"/>
                    </a:ext>
                  </a:extLst>
                </a:gridCol>
              </a:tblGrid>
              <a:tr h="70941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solidFill>
                            <a:schemeClr val="bg1"/>
                          </a:solidFill>
                        </a:rPr>
                        <a:t>英文名稱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solidFill>
                            <a:schemeClr val="bg1"/>
                          </a:solidFill>
                        </a:rPr>
                        <a:t>中文名稱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solidFill>
                            <a:schemeClr val="bg1"/>
                          </a:solidFill>
                        </a:rPr>
                        <a:t>功能說明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224332"/>
                  </a:ext>
                </a:extLst>
              </a:tr>
              <a:tr h="9687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ORB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進攻籃板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搶下進攻籃板的次數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27967"/>
                  </a:ext>
                </a:extLst>
              </a:tr>
              <a:tr h="9687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DRB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防守籃板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搶下防守籃板的次數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23793"/>
                  </a:ext>
                </a:extLst>
              </a:tr>
              <a:tr h="7094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TRB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總籃板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ORB + DRB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18797"/>
                  </a:ext>
                </a:extLst>
              </a:tr>
              <a:tr h="9687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AST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助攻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傳球導致得分的次數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028285"/>
                  </a:ext>
                </a:extLst>
              </a:tr>
              <a:tr h="7094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STL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抄截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對手拿著球成功搶走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1401041"/>
                  </a:ext>
                </a:extLst>
              </a:tr>
              <a:tr h="7094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BLK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阻攻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對手投籃被蓋掉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4186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94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E8053-D07D-DC00-5193-A10AA343C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767D616E-74D0-599F-2EF0-778906768B15}"/>
              </a:ext>
            </a:extLst>
          </p:cNvPr>
          <p:cNvSpPr txBox="1">
            <a:spLocks/>
          </p:cNvSpPr>
          <p:nvPr/>
        </p:nvSpPr>
        <p:spPr>
          <a:xfrm>
            <a:off x="1178758" y="-171509"/>
            <a:ext cx="4267200" cy="11715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特徵值介紹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3FFB16D-73FB-47C8-BA24-20052CA3B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974120"/>
              </p:ext>
            </p:extLst>
          </p:nvPr>
        </p:nvGraphicFramePr>
        <p:xfrm>
          <a:off x="1325181" y="827241"/>
          <a:ext cx="9513147" cy="26468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71049">
                  <a:extLst>
                    <a:ext uri="{9D8B030D-6E8A-4147-A177-3AD203B41FA5}">
                      <a16:colId xmlns:a16="http://schemas.microsoft.com/office/drawing/2014/main" val="899961161"/>
                    </a:ext>
                  </a:extLst>
                </a:gridCol>
                <a:gridCol w="3171049">
                  <a:extLst>
                    <a:ext uri="{9D8B030D-6E8A-4147-A177-3AD203B41FA5}">
                      <a16:colId xmlns:a16="http://schemas.microsoft.com/office/drawing/2014/main" val="495409378"/>
                    </a:ext>
                  </a:extLst>
                </a:gridCol>
                <a:gridCol w="3171049">
                  <a:extLst>
                    <a:ext uri="{9D8B030D-6E8A-4147-A177-3AD203B41FA5}">
                      <a16:colId xmlns:a16="http://schemas.microsoft.com/office/drawing/2014/main" val="3844391454"/>
                    </a:ext>
                  </a:extLst>
                </a:gridCol>
              </a:tblGrid>
              <a:tr h="70941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solidFill>
                            <a:schemeClr val="bg1"/>
                          </a:solidFill>
                        </a:rPr>
                        <a:t>英文名稱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solidFill>
                            <a:schemeClr val="bg1"/>
                          </a:solidFill>
                        </a:rPr>
                        <a:t>中文名稱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solidFill>
                            <a:schemeClr val="bg1"/>
                          </a:solidFill>
                        </a:rPr>
                        <a:t>功能說明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224332"/>
                  </a:ext>
                </a:extLst>
              </a:tr>
              <a:tr h="9687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TOV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失誤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因失誤喪失球權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27967"/>
                  </a:ext>
                </a:extLst>
              </a:tr>
              <a:tr h="9687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PF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犯規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違反規則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23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23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A340E-2BFB-63D0-5971-D6CD8B537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AB3E4B-1A47-E498-D5C7-22F202B77B88}"/>
              </a:ext>
            </a:extLst>
          </p:cNvPr>
          <p:cNvSpPr txBox="1">
            <a:spLocks/>
          </p:cNvSpPr>
          <p:nvPr/>
        </p:nvSpPr>
        <p:spPr>
          <a:xfrm>
            <a:off x="1178758" y="994294"/>
            <a:ext cx="9834484" cy="49684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latin typeface="+mn-ea"/>
            </a:endParaRPr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2EF1E68F-E432-89F8-BE13-2115043E4A99}"/>
              </a:ext>
            </a:extLst>
          </p:cNvPr>
          <p:cNvSpPr txBox="1">
            <a:spLocks/>
          </p:cNvSpPr>
          <p:nvPr/>
        </p:nvSpPr>
        <p:spPr>
          <a:xfrm>
            <a:off x="1178758" y="-171509"/>
            <a:ext cx="4267200" cy="11715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資料前處理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073CC6F-4FE0-F8C6-A6B4-A54C50293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4294"/>
            <a:ext cx="7142301" cy="5827896"/>
          </a:xfrm>
          <a:prstGeom prst="rect">
            <a:avLst/>
          </a:prstGeom>
        </p:spPr>
      </p:pic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9E9CA2D9-D94A-9337-71C2-7661BC5E9861}"/>
              </a:ext>
            </a:extLst>
          </p:cNvPr>
          <p:cNvSpPr txBox="1">
            <a:spLocks/>
          </p:cNvSpPr>
          <p:nvPr/>
        </p:nvSpPr>
        <p:spPr>
          <a:xfrm>
            <a:off x="7554795" y="1794847"/>
            <a:ext cx="4074707" cy="27270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400" dirty="0"/>
              <a:t>Pearson correlation</a:t>
            </a:r>
            <a:r>
              <a:rPr lang="zh-TW" altLang="en-US" sz="2400" dirty="0"/>
              <a:t> </a:t>
            </a:r>
            <a:r>
              <a:rPr lang="en-US" altLang="zh-TW" sz="2400" dirty="0"/>
              <a:t>heatmap</a:t>
            </a:r>
          </a:p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算出資料間的線性相似度關係。雖然有幾個高度相關，但是</a:t>
            </a:r>
            <a:r>
              <a:rPr lang="zh-TW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沒有高度嚴重共線性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5864A08-89A2-9845-474C-010809B1C3F4}"/>
              </a:ext>
            </a:extLst>
          </p:cNvPr>
          <p:cNvSpPr txBox="1"/>
          <p:nvPr/>
        </p:nvSpPr>
        <p:spPr>
          <a:xfrm>
            <a:off x="7764740" y="5805904"/>
            <a:ext cx="36548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(</a:t>
            </a:r>
            <a:r>
              <a:rPr lang="zh-TW" altLang="en-US" sz="2400" dirty="0"/>
              <a:t>見</a:t>
            </a:r>
            <a:r>
              <a:rPr lang="en-US" altLang="zh-TW" sz="2400" dirty="0"/>
              <a:t>He, &amp; Choi,</a:t>
            </a:r>
            <a:r>
              <a:rPr lang="zh-TW" altLang="en-US" sz="2400" dirty="0"/>
              <a:t> </a:t>
            </a:r>
            <a:r>
              <a:rPr lang="en-US" altLang="zh-TW" sz="2400" dirty="0"/>
              <a:t>2025,</a:t>
            </a:r>
            <a:r>
              <a:rPr lang="zh-TW" altLang="en-US" sz="2400" dirty="0"/>
              <a:t> </a:t>
            </a:r>
            <a:r>
              <a:rPr lang="en-US" altLang="zh-TW" sz="2400" dirty="0"/>
              <a:t>Fig 2)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3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A9A93-23CF-4C2C-A127-63FE2AB80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F1BB73-A35E-A174-F611-51EF3FE91748}"/>
              </a:ext>
            </a:extLst>
          </p:cNvPr>
          <p:cNvSpPr txBox="1">
            <a:spLocks/>
          </p:cNvSpPr>
          <p:nvPr/>
        </p:nvSpPr>
        <p:spPr>
          <a:xfrm>
            <a:off x="1178758" y="994294"/>
            <a:ext cx="9834484" cy="49684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latin typeface="+mn-ea"/>
            </a:endParaRPr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59FB91B5-250A-B9C6-3BF4-15E2F2C15C1A}"/>
              </a:ext>
            </a:extLst>
          </p:cNvPr>
          <p:cNvSpPr txBox="1">
            <a:spLocks/>
          </p:cNvSpPr>
          <p:nvPr/>
        </p:nvSpPr>
        <p:spPr>
          <a:xfrm>
            <a:off x="1178758" y="-171509"/>
            <a:ext cx="4267200" cy="11715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資料前處理</a:t>
            </a:r>
          </a:p>
        </p:txBody>
      </p:sp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7D1623DF-EFC5-DD32-9459-17A12D48E1C0}"/>
              </a:ext>
            </a:extLst>
          </p:cNvPr>
          <p:cNvSpPr txBox="1">
            <a:spLocks/>
          </p:cNvSpPr>
          <p:nvPr/>
        </p:nvSpPr>
        <p:spPr>
          <a:xfrm>
            <a:off x="1371251" y="994293"/>
            <a:ext cx="9834484" cy="5689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向量轉換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利用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python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中的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pandas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</a:t>
            </a:r>
            <a:r>
              <a:rPr lang="en-US" altLang="zh-TW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DataFrame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先整理成表格後，接著取出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20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個特徵的值形成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個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20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維的向量。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n: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比賽場數 * 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乘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是因為每場比賽有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隊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標準化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利用</a:t>
            </a:r>
            <a:r>
              <a:rPr lang="en-US" altLang="zh-TW" sz="2800" dirty="0">
                <a:latin typeface="+mn-ea"/>
              </a:rPr>
              <a:t>scikit-learn</a:t>
            </a:r>
            <a:r>
              <a:rPr lang="zh-TW" altLang="en-US" sz="2800" dirty="0">
                <a:latin typeface="+mn-ea"/>
              </a:rPr>
              <a:t>中的</a:t>
            </a:r>
            <a:r>
              <a:rPr lang="en-US" altLang="zh-TW" sz="2800" dirty="0" err="1">
                <a:latin typeface="+mn-ea"/>
              </a:rPr>
              <a:t>StandardScaler</a:t>
            </a:r>
            <a:r>
              <a:rPr lang="zh-TW" altLang="en-US" sz="2800" dirty="0">
                <a:latin typeface="+mn-ea"/>
              </a:rPr>
              <a:t>來把轉換好的向量做標準化。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965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FAD07-E7D6-9F19-43BE-7B38410F6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D3BD4E-51BC-A778-233F-831E79E083B1}"/>
              </a:ext>
            </a:extLst>
          </p:cNvPr>
          <p:cNvSpPr txBox="1">
            <a:spLocks/>
          </p:cNvSpPr>
          <p:nvPr/>
        </p:nvSpPr>
        <p:spPr>
          <a:xfrm>
            <a:off x="1178758" y="994294"/>
            <a:ext cx="9834484" cy="49684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latin typeface="+mn-ea"/>
            </a:endParaRPr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FDBBF098-FA82-F588-8569-786AF18BD687}"/>
              </a:ext>
            </a:extLst>
          </p:cNvPr>
          <p:cNvSpPr txBox="1">
            <a:spLocks/>
          </p:cNvSpPr>
          <p:nvPr/>
        </p:nvSpPr>
        <p:spPr>
          <a:xfrm>
            <a:off x="1178758" y="-171509"/>
            <a:ext cx="4267200" cy="11715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訓練、驗證資料</a:t>
            </a:r>
          </a:p>
        </p:txBody>
      </p:sp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46700C39-82DB-C2EA-A394-13E44CD2FFF8}"/>
              </a:ext>
            </a:extLst>
          </p:cNvPr>
          <p:cNvSpPr txBox="1">
            <a:spLocks/>
          </p:cNvSpPr>
          <p:nvPr/>
        </p:nvSpPr>
        <p:spPr>
          <a:xfrm>
            <a:off x="1371251" y="850437"/>
            <a:ext cx="9834484" cy="56891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切割資料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把資料分成 測試集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20%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、訓練集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80%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latin typeface="+mn-ea"/>
              </a:rPr>
              <a:t>執行</a:t>
            </a:r>
            <a:r>
              <a:rPr lang="en-US" altLang="zh-TW" sz="2800" b="1" dirty="0">
                <a:latin typeface="+mn-ea"/>
              </a:rPr>
              <a:t>5-fold Cross-Validation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sz="2800" dirty="0">
                <a:latin typeface="+mn-ea"/>
              </a:rPr>
              <a:t>把</a:t>
            </a:r>
            <a:r>
              <a:rPr lang="en-US" altLang="zh-TW" sz="2800" dirty="0" err="1">
                <a:latin typeface="+mn-ea"/>
              </a:rPr>
              <a:t>XGBoost</a:t>
            </a:r>
            <a:r>
              <a:rPr lang="en-US" altLang="zh-TW" sz="2800" dirty="0">
                <a:latin typeface="+mn-ea"/>
              </a:rPr>
              <a:t>(Boosting </a:t>
            </a:r>
            <a:r>
              <a:rPr lang="zh-TW" altLang="en-US" sz="2800" dirty="0">
                <a:latin typeface="+mn-ea"/>
              </a:rPr>
              <a:t>，樹結構</a:t>
            </a:r>
            <a:r>
              <a:rPr lang="en-US" altLang="zh-TW" sz="2800" dirty="0">
                <a:latin typeface="+mn-ea"/>
              </a:rPr>
              <a:t>)</a:t>
            </a:r>
            <a:r>
              <a:rPr lang="zh-TW" altLang="en-US" sz="2800" dirty="0">
                <a:latin typeface="+mn-ea"/>
              </a:rPr>
              <a:t>、</a:t>
            </a:r>
            <a:r>
              <a:rPr lang="en-US" altLang="zh-TW" sz="2800" dirty="0">
                <a:latin typeface="+mn-ea"/>
              </a:rPr>
              <a:t>AdaBoost(Boosting </a:t>
            </a:r>
            <a:r>
              <a:rPr lang="zh-TW" altLang="en-US" sz="2800" dirty="0">
                <a:latin typeface="+mn-ea"/>
              </a:rPr>
              <a:t>，樹結構</a:t>
            </a:r>
            <a:r>
              <a:rPr lang="en-US" altLang="zh-TW" sz="2800" dirty="0">
                <a:latin typeface="+mn-ea"/>
              </a:rPr>
              <a:t>)</a:t>
            </a:r>
            <a:r>
              <a:rPr lang="zh-TW" altLang="en-US" sz="2800" dirty="0">
                <a:latin typeface="+mn-ea"/>
              </a:rPr>
              <a:t>、</a:t>
            </a:r>
            <a:r>
              <a:rPr lang="en-US" altLang="zh-TW" sz="2800" dirty="0">
                <a:latin typeface="+mn-ea"/>
              </a:rPr>
              <a:t>Logistic Regression(</a:t>
            </a:r>
            <a:r>
              <a:rPr lang="zh-TW" altLang="en-US" sz="2800" dirty="0">
                <a:latin typeface="+mn-ea"/>
              </a:rPr>
              <a:t>線性分類結構</a:t>
            </a:r>
            <a:r>
              <a:rPr lang="en-US" altLang="zh-TW" sz="2800" dirty="0">
                <a:latin typeface="+mn-ea"/>
              </a:rPr>
              <a:t>)</a:t>
            </a:r>
            <a:r>
              <a:rPr lang="zh-TW" altLang="en-US" sz="2800" dirty="0">
                <a:latin typeface="+mn-ea"/>
              </a:rPr>
              <a:t>、</a:t>
            </a:r>
            <a:r>
              <a:rPr lang="en-US" altLang="zh-TW" sz="2800" dirty="0">
                <a:latin typeface="+mn-ea"/>
              </a:rPr>
              <a:t>K-Nearest Neighbors(KNN</a:t>
            </a:r>
            <a:r>
              <a:rPr lang="zh-TW" altLang="en-US" sz="2800" dirty="0">
                <a:latin typeface="+mn-ea"/>
              </a:rPr>
              <a:t>，距離結構</a:t>
            </a:r>
            <a:r>
              <a:rPr lang="en-US" altLang="zh-TW" sz="2800" dirty="0">
                <a:latin typeface="+mn-ea"/>
              </a:rPr>
              <a:t>)</a:t>
            </a:r>
            <a:r>
              <a:rPr lang="zh-TW" altLang="en-US" sz="2800" dirty="0">
                <a:latin typeface="+mn-ea"/>
              </a:rPr>
              <a:t>、</a:t>
            </a:r>
            <a:r>
              <a:rPr lang="en-US" altLang="zh-TW" sz="2800" dirty="0">
                <a:latin typeface="+mn-ea"/>
              </a:rPr>
              <a:t>Naive Bayes(</a:t>
            </a:r>
            <a:r>
              <a:rPr lang="zh-TW" altLang="en-US" sz="2800" dirty="0">
                <a:latin typeface="+mn-ea"/>
              </a:rPr>
              <a:t>機率結構</a:t>
            </a:r>
            <a:r>
              <a:rPr lang="en-US" altLang="zh-TW" sz="2800" dirty="0">
                <a:latin typeface="+mn-ea"/>
              </a:rPr>
              <a:t>)</a:t>
            </a:r>
            <a:r>
              <a:rPr lang="zh-TW" altLang="en-US" sz="2800" dirty="0">
                <a:latin typeface="+mn-ea"/>
              </a:rPr>
              <a:t>、</a:t>
            </a:r>
            <a:r>
              <a:rPr lang="en-US" altLang="zh-TW" sz="2800" dirty="0">
                <a:latin typeface="+mn-ea"/>
              </a:rPr>
              <a:t>Decision Tree(</a:t>
            </a:r>
            <a:r>
              <a:rPr lang="zh-TW" altLang="en-US" sz="2800" dirty="0">
                <a:latin typeface="+mn-ea"/>
              </a:rPr>
              <a:t>樹結構</a:t>
            </a:r>
            <a:r>
              <a:rPr lang="en-US" altLang="zh-TW" sz="2800" dirty="0">
                <a:latin typeface="+mn-ea"/>
              </a:rPr>
              <a:t>)</a:t>
            </a:r>
            <a:r>
              <a:rPr lang="zh-TW" altLang="en-US" sz="2800" dirty="0">
                <a:latin typeface="+mn-ea"/>
              </a:rPr>
              <a:t>、</a:t>
            </a:r>
            <a:r>
              <a:rPr lang="en-US" altLang="zh-TW" sz="2800" dirty="0">
                <a:latin typeface="+mn-ea"/>
              </a:rPr>
              <a:t>Multilayer Perceptron(MLP</a:t>
            </a:r>
            <a:r>
              <a:rPr lang="zh-TW" altLang="en-US" sz="2800" dirty="0">
                <a:latin typeface="+mn-ea"/>
              </a:rPr>
              <a:t>，神經網路結構</a:t>
            </a:r>
            <a:r>
              <a:rPr lang="en-US" altLang="zh-TW" sz="2800" dirty="0">
                <a:latin typeface="+mn-ea"/>
              </a:rPr>
              <a:t>) </a:t>
            </a:r>
            <a:r>
              <a:rPr lang="zh-TW" altLang="en-US" sz="2800" dirty="0">
                <a:latin typeface="+mn-ea"/>
              </a:rPr>
              <a:t>分別訓練和驗證五次。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8997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4D1BD-99FF-D30C-3947-C521094C2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21DC6C-E11F-FE8E-EA68-5DDE38AC3F2E}"/>
              </a:ext>
            </a:extLst>
          </p:cNvPr>
          <p:cNvSpPr txBox="1">
            <a:spLocks/>
          </p:cNvSpPr>
          <p:nvPr/>
        </p:nvSpPr>
        <p:spPr>
          <a:xfrm>
            <a:off x="1178758" y="994294"/>
            <a:ext cx="9834484" cy="49684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latin typeface="+mn-ea"/>
            </a:endParaRPr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ADE715E4-9392-6CC1-CB2F-1C0DA03CED65}"/>
              </a:ext>
            </a:extLst>
          </p:cNvPr>
          <p:cNvSpPr txBox="1">
            <a:spLocks/>
          </p:cNvSpPr>
          <p:nvPr/>
        </p:nvSpPr>
        <p:spPr>
          <a:xfrm>
            <a:off x="1178757" y="-171509"/>
            <a:ext cx="8555447" cy="11715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作者為何挑選這些模型 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Ans: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多結構</a:t>
            </a:r>
          </a:p>
        </p:txBody>
      </p:sp>
      <p:sp>
        <p:nvSpPr>
          <p:cNvPr id="14" name="文字版面配置區 2">
            <a:extLst>
              <a:ext uri="{FF2B5EF4-FFF2-40B4-BE49-F238E27FC236}">
                <a16:creationId xmlns:a16="http://schemas.microsoft.com/office/drawing/2014/main" id="{8A7283C9-9CB3-FF18-7E6E-0D38F7CAC59A}"/>
              </a:ext>
            </a:extLst>
          </p:cNvPr>
          <p:cNvSpPr txBox="1">
            <a:spLocks/>
          </p:cNvSpPr>
          <p:nvPr/>
        </p:nvSpPr>
        <p:spPr>
          <a:xfrm>
            <a:off x="1178757" y="1119679"/>
            <a:ext cx="10151489" cy="5738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1.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樹結構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非線性、條件式。</a:t>
            </a:r>
            <a:endParaRPr lang="en-US" altLang="zh-TW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例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zh-TW" altLang="en-US" sz="2800" dirty="0">
                <a:latin typeface="+mn-ea"/>
              </a:rPr>
              <a:t>「如果三分命中率 </a:t>
            </a:r>
            <a:r>
              <a:rPr lang="en-US" altLang="zh-TW" sz="2800" dirty="0">
                <a:latin typeface="+mn-ea"/>
              </a:rPr>
              <a:t>&gt; 35% </a:t>
            </a:r>
            <a:r>
              <a:rPr lang="zh-TW" altLang="en-US" sz="2800" dirty="0">
                <a:latin typeface="+mn-ea"/>
              </a:rPr>
              <a:t>且 抄截數 </a:t>
            </a:r>
            <a:r>
              <a:rPr lang="en-US" altLang="zh-TW" sz="2800" dirty="0">
                <a:latin typeface="+mn-ea"/>
              </a:rPr>
              <a:t>&gt; 5 → </a:t>
            </a:r>
            <a:r>
              <a:rPr lang="zh-TW" altLang="en-US" sz="2800" dirty="0">
                <a:latin typeface="+mn-ea"/>
              </a:rPr>
              <a:t>勝率高」</a:t>
            </a:r>
            <a:endParaRPr lang="en-US" altLang="zh-TW" sz="2800" dirty="0">
              <a:latin typeface="+mn-ea"/>
            </a:endParaRPr>
          </a:p>
          <a:p>
            <a:pPr>
              <a:lnSpc>
                <a:spcPct val="100000"/>
              </a:lnSpc>
            </a:pP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zh-TW" sz="2800" b="1" dirty="0">
                <a:latin typeface="+mn-ea"/>
              </a:rPr>
              <a:t>2.</a:t>
            </a:r>
            <a:r>
              <a:rPr lang="zh-TW" altLang="en-US" sz="2800" b="1" dirty="0">
                <a:latin typeface="+mn-ea"/>
              </a:rPr>
              <a:t>線性結構</a:t>
            </a:r>
            <a:r>
              <a:rPr lang="en-US" altLang="zh-TW" sz="2800" b="1" dirty="0">
                <a:latin typeface="+mn-ea"/>
              </a:rPr>
              <a:t>:</a:t>
            </a:r>
            <a:r>
              <a:rPr lang="zh-TW" altLang="en-US" sz="2800" b="1" dirty="0">
                <a:latin typeface="+mn-ea"/>
              </a:rPr>
              <a:t> 線性關係。</a:t>
            </a:r>
            <a:endParaRPr lang="en-US" altLang="zh-TW" sz="2800" b="1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zh-TW" altLang="en-US" sz="2800" dirty="0">
                <a:latin typeface="+mn-ea"/>
              </a:rPr>
              <a:t>例</a:t>
            </a:r>
            <a:r>
              <a:rPr lang="en-US" altLang="zh-TW" sz="2800" dirty="0">
                <a:latin typeface="+mn-ea"/>
              </a:rPr>
              <a:t>:</a:t>
            </a:r>
            <a:r>
              <a:rPr lang="zh-TW" altLang="en-US" sz="2800" dirty="0">
                <a:latin typeface="+mn-ea"/>
              </a:rPr>
              <a:t> 「投籃次數增加 → 勝率可能提高」、「失誤次數增加 → 勝率可能下降」</a:t>
            </a:r>
            <a:endParaRPr lang="en-US" altLang="zh-TW" sz="2800" dirty="0">
              <a:latin typeface="+mn-ea"/>
            </a:endParaRPr>
          </a:p>
          <a:p>
            <a:pPr>
              <a:lnSpc>
                <a:spcPct val="100000"/>
              </a:lnSpc>
            </a:pPr>
            <a:endParaRPr lang="en-US" altLang="zh-TW" sz="2800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zh-TW" sz="2800" b="1" dirty="0">
                <a:latin typeface="+mn-ea"/>
              </a:rPr>
              <a:t>3.</a:t>
            </a:r>
            <a:r>
              <a:rPr lang="zh-TW" altLang="en-US" sz="2800" b="1" dirty="0">
                <a:latin typeface="+mn-ea"/>
              </a:rPr>
              <a:t>神經網路結構</a:t>
            </a:r>
            <a:r>
              <a:rPr lang="en-US" altLang="zh-TW" sz="2800" b="1" dirty="0">
                <a:latin typeface="+mn-ea"/>
              </a:rPr>
              <a:t>:</a:t>
            </a:r>
            <a:r>
              <a:rPr lang="zh-TW" altLang="en-US" sz="2800" b="1" dirty="0">
                <a:latin typeface="+mn-ea"/>
              </a:rPr>
              <a:t> 高維度、非線性、交互作用。</a:t>
            </a:r>
            <a:endParaRPr lang="en-US" altLang="zh-TW" sz="2800" b="1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zh-TW" altLang="en-US" sz="2800" dirty="0">
                <a:latin typeface="+mn-ea"/>
              </a:rPr>
              <a:t>例</a:t>
            </a:r>
            <a:r>
              <a:rPr lang="en-US" altLang="zh-TW" sz="2800" dirty="0">
                <a:latin typeface="+mn-ea"/>
              </a:rPr>
              <a:t>:</a:t>
            </a:r>
            <a:r>
              <a:rPr lang="zh-TW" altLang="en-US" sz="2800" dirty="0">
                <a:latin typeface="+mn-ea"/>
              </a:rPr>
              <a:t> 「當球員投籃命中率高 而且 對手防守效率低 → 勝率上升」</a:t>
            </a:r>
            <a:endParaRPr lang="en-US" altLang="zh-TW" sz="2800" dirty="0">
              <a:latin typeface="+mn-ea"/>
            </a:endParaRPr>
          </a:p>
          <a:p>
            <a:pPr>
              <a:lnSpc>
                <a:spcPct val="100000"/>
              </a:lnSpc>
            </a:pPr>
            <a:endParaRPr lang="en-US" altLang="zh-TW" sz="2800" dirty="0"/>
          </a:p>
          <a:p>
            <a:pPr>
              <a:lnSpc>
                <a:spcPct val="100000"/>
              </a:lnSpc>
            </a:pPr>
            <a:endParaRPr lang="en-US" altLang="zh-TW" sz="2800" b="1" dirty="0"/>
          </a:p>
          <a:p>
            <a:pPr>
              <a:lnSpc>
                <a:spcPct val="100000"/>
              </a:lnSpc>
            </a:pPr>
            <a:br>
              <a:rPr lang="zh-TW" altLang="en-US" sz="2800" dirty="0"/>
            </a:b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0454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7698</TotalTime>
  <Words>956</Words>
  <Application>Microsoft Office PowerPoint</Application>
  <PresentationFormat>寬螢幕</PresentationFormat>
  <Paragraphs>160</Paragraphs>
  <Slides>16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Arial</vt:lpstr>
      <vt:lpstr>Calibri</vt:lpstr>
      <vt:lpstr>Tw Cen MT</vt:lpstr>
      <vt:lpstr>Wingdings</vt:lpstr>
      <vt:lpstr>電路</vt:lpstr>
      <vt:lpstr>NBA賽事AI預測-流程介紹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參考文獻: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AI賽事預測-作法</dc:title>
  <dc:creator>博凱 徐</dc:creator>
  <cp:lastModifiedBy>博凱 徐</cp:lastModifiedBy>
  <cp:revision>22</cp:revision>
  <dcterms:created xsi:type="dcterms:W3CDTF">2025-07-02T01:22:36Z</dcterms:created>
  <dcterms:modified xsi:type="dcterms:W3CDTF">2025-10-19T12:04:33Z</dcterms:modified>
</cp:coreProperties>
</file>