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7" r:id="rId2"/>
    <p:sldId id="329" r:id="rId3"/>
    <p:sldId id="347" r:id="rId4"/>
    <p:sldId id="301" r:id="rId5"/>
    <p:sldId id="330" r:id="rId6"/>
    <p:sldId id="331" r:id="rId7"/>
    <p:sldId id="332" r:id="rId8"/>
    <p:sldId id="345" r:id="rId9"/>
    <p:sldId id="342" r:id="rId10"/>
    <p:sldId id="343" r:id="rId11"/>
    <p:sldId id="346" r:id="rId12"/>
    <p:sldId id="34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DFB32-D697-4E79-BCEA-13BD03C19907}" type="datetimeFigureOut">
              <a:rPr lang="zh-TW" altLang="en-US" smtClean="0"/>
              <a:t>2025/10/15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92C6F-8A17-424C-AE18-9528893F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6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20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00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81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3485B-EBBA-7815-AAD8-8451FE69A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7DB3E6B-2770-4378-B86A-D19218644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F1DD84B-45D0-C5C4-04D0-FE9733317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E77A7-43B4-B873-4CB7-F1BD6B53B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69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E86EE-7186-DF12-1BCC-2E0D9EF02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F62CDA2-FFBC-DD87-40D2-C1A222773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7939FE-27D9-B169-F252-53A4CF3E8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014994-AB67-6FCF-82DD-8C31A0B6E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44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4C37-2817-DDAC-7A65-E31B23C4C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D40E1E5-F8F9-0ADF-FCC8-CEF6D9E1A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DA56DA6-2E18-6D3D-01C7-F21F66DC2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EE599C-C8AE-AD9C-7FD4-F1EAB9BF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53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5-13657-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ketball-reference.com/boxscores/?month=1&amp;day=1&amp;year=2021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7288-6DAC-D823-8AD6-0E388AF6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0CB0D-B8A8-C1AB-71B1-8623BE4EF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663" y="2895402"/>
            <a:ext cx="9962674" cy="1067196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Autofit/>
          </a:bodyPr>
          <a:lstStyle/>
          <a:p>
            <a:pPr algn="dist">
              <a:lnSpc>
                <a:spcPct val="100000"/>
              </a:lnSpc>
            </a:pPr>
            <a:r>
              <a:rPr lang="en-US" altLang="zh-TW" sz="6000" spc="20" dirty="0">
                <a:latin typeface="+mj-ea"/>
              </a:rPr>
              <a:t>NBA</a:t>
            </a:r>
            <a:r>
              <a:rPr lang="zh-TW" altLang="en-US" sz="6000" spc="20" dirty="0">
                <a:latin typeface="+mj-ea"/>
              </a:rPr>
              <a:t>賽事</a:t>
            </a:r>
            <a:r>
              <a:rPr lang="en-US" altLang="zh-TW" sz="6000" spc="20" dirty="0">
                <a:latin typeface="+mj-ea"/>
              </a:rPr>
              <a:t>AI</a:t>
            </a:r>
            <a:r>
              <a:rPr lang="zh-TW" altLang="en-US" sz="6000" spc="20" dirty="0">
                <a:latin typeface="+mj-ea"/>
              </a:rPr>
              <a:t>預測</a:t>
            </a:r>
            <a:r>
              <a:rPr lang="en-US" altLang="zh-TW" sz="6000" spc="20" dirty="0">
                <a:latin typeface="+mj-ea"/>
              </a:rPr>
              <a:t>-</a:t>
            </a:r>
            <a:r>
              <a:rPr lang="zh-TW" altLang="en-US" sz="6000" spc="20" dirty="0">
                <a:latin typeface="+mj-ea"/>
              </a:rPr>
              <a:t>資料前處理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F299F7-CD32-62AF-91D2-55690F004EE1}"/>
              </a:ext>
            </a:extLst>
          </p:cNvPr>
          <p:cNvSpPr txBox="1"/>
          <p:nvPr/>
        </p:nvSpPr>
        <p:spPr>
          <a:xfrm>
            <a:off x="4125515" y="415497"/>
            <a:ext cx="3940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報告主題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9EB551-10C7-4259-9318-3BF7D9EE6B31}"/>
              </a:ext>
            </a:extLst>
          </p:cNvPr>
          <p:cNvSpPr txBox="1"/>
          <p:nvPr/>
        </p:nvSpPr>
        <p:spPr>
          <a:xfrm>
            <a:off x="7206554" y="5934670"/>
            <a:ext cx="5137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報告者</a:t>
            </a:r>
            <a:r>
              <a:rPr lang="en-US" altLang="zh-TW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徐博凱</a:t>
            </a:r>
          </a:p>
        </p:txBody>
      </p:sp>
    </p:spTree>
    <p:extLst>
      <p:ext uri="{BB962C8B-B14F-4D97-AF65-F5344CB8AC3E}">
        <p14:creationId xmlns:p14="http://schemas.microsoft.com/office/powerpoint/2010/main" val="131930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6FB43-BA7C-A308-4C8D-AF9F3B76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377B292-8BCC-899D-B869-0F181766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382" y="0"/>
            <a:ext cx="2842062" cy="14241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9C006FD-79EF-F33A-1AAC-C886392C5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786553" cy="50622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F0CC723-6D0B-0B11-5642-5B253B896275}"/>
              </a:ext>
            </a:extLst>
          </p:cNvPr>
          <p:cNvSpPr/>
          <p:nvPr/>
        </p:nvSpPr>
        <p:spPr>
          <a:xfrm>
            <a:off x="11200014" y="12990"/>
            <a:ext cx="1006430" cy="141111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F5BC25-6626-E0FC-7DD1-2FCC22E551A5}"/>
              </a:ext>
            </a:extLst>
          </p:cNvPr>
          <p:cNvSpPr/>
          <p:nvPr/>
        </p:nvSpPr>
        <p:spPr>
          <a:xfrm>
            <a:off x="0" y="12990"/>
            <a:ext cx="1654234" cy="3610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BB76C3B-12F3-2FE2-1F07-385E56BB2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4" y="5187662"/>
            <a:ext cx="12192000" cy="6168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29FDB06-93E3-6A36-193A-BFBA4245D674}"/>
              </a:ext>
            </a:extLst>
          </p:cNvPr>
          <p:cNvSpPr/>
          <p:nvPr/>
        </p:nvSpPr>
        <p:spPr>
          <a:xfrm>
            <a:off x="0" y="5594466"/>
            <a:ext cx="11629505" cy="210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2DAF60-9514-A009-D219-78B46B16AE5D}"/>
              </a:ext>
            </a:extLst>
          </p:cNvPr>
          <p:cNvSpPr/>
          <p:nvPr/>
        </p:nvSpPr>
        <p:spPr>
          <a:xfrm>
            <a:off x="2147455" y="4747201"/>
            <a:ext cx="5548745" cy="222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DAB320D-E519-E4F2-C286-41E80E3D1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44" y="6171301"/>
            <a:ext cx="12192000" cy="66189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9C563F3-7DA3-C7C7-607D-2E309BB5159D}"/>
              </a:ext>
            </a:extLst>
          </p:cNvPr>
          <p:cNvSpPr/>
          <p:nvPr/>
        </p:nvSpPr>
        <p:spPr>
          <a:xfrm>
            <a:off x="11643949" y="5594466"/>
            <a:ext cx="562495" cy="21005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730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4BB86-EECF-0EE9-3C9E-F9997EE08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CD63889-097D-8266-7396-2BDA9A986AC6}"/>
              </a:ext>
            </a:extLst>
          </p:cNvPr>
          <p:cNvSpPr txBox="1"/>
          <p:nvPr/>
        </p:nvSpPr>
        <p:spPr>
          <a:xfrm>
            <a:off x="4148286" y="2828835"/>
            <a:ext cx="3895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轉換向量</a:t>
            </a:r>
          </a:p>
        </p:txBody>
      </p:sp>
    </p:spTree>
    <p:extLst>
      <p:ext uri="{BB962C8B-B14F-4D97-AF65-F5344CB8AC3E}">
        <p14:creationId xmlns:p14="http://schemas.microsoft.com/office/powerpoint/2010/main" val="65480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83F19-6909-8CE3-A737-CB9EED448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DA258018-EA24-BD0C-C89F-61F90C578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77171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8B1571E-9AF2-0008-D9F9-D8A8DF924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3357"/>
            <a:ext cx="8287907" cy="1333686"/>
          </a:xfrm>
          <a:prstGeom prst="rect">
            <a:avLst/>
          </a:prstGeom>
        </p:spPr>
      </p:pic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C396F817-521D-CB83-0445-18E309702BB5}"/>
              </a:ext>
            </a:extLst>
          </p:cNvPr>
          <p:cNvSpPr txBox="1">
            <a:spLocks/>
          </p:cNvSpPr>
          <p:nvPr/>
        </p:nvSpPr>
        <p:spPr>
          <a:xfrm>
            <a:off x="0" y="3004522"/>
            <a:ext cx="3437055" cy="538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維陣列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特徵值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</p:txBody>
      </p:sp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A8589916-54E2-D13E-CB0E-16F8B2FE5692}"/>
              </a:ext>
            </a:extLst>
          </p:cNvPr>
          <p:cNvSpPr txBox="1">
            <a:spLocks/>
          </p:cNvSpPr>
          <p:nvPr/>
        </p:nvSpPr>
        <p:spPr>
          <a:xfrm>
            <a:off x="-1" y="4886568"/>
            <a:ext cx="3437055" cy="5388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維陣列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勝負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6A5A06C-D274-DEB7-B877-6DB64BB94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34928"/>
            <a:ext cx="10410825" cy="5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EBAC4-3E8B-8B6F-1557-E69EAC460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E06E45F-45EC-D4D5-B862-7D69C464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6" y="114300"/>
            <a:ext cx="1516019" cy="733425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參考文獻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3924CFEF-566D-FD46-8781-E554EF1B7553}"/>
              </a:ext>
            </a:extLst>
          </p:cNvPr>
          <p:cNvSpPr txBox="1">
            <a:spLocks/>
          </p:cNvSpPr>
          <p:nvPr/>
        </p:nvSpPr>
        <p:spPr>
          <a:xfrm>
            <a:off x="1179556" y="847725"/>
            <a:ext cx="9783719" cy="525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TW" sz="2400" cap="none" dirty="0"/>
              <a:t>He, G., Choi, H. S. (2025). Stacked ensemble model for NBA game outcome prediction analysis. Scientific Reports, 15, Article 29983. </a:t>
            </a:r>
            <a:r>
              <a:rPr lang="en-US" altLang="zh-TW" sz="2400" dirty="0">
                <a:hlinkClick r:id="rId2"/>
              </a:rPr>
              <a:t>Stacked ensemble model for NBA game outcome prediction analysis | Scientific Reports</a:t>
            </a: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58843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21223-EB9B-AE90-3035-2A2BF625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28BF61D1-75AE-416E-4DF8-8E2A62D44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6" y="114300"/>
            <a:ext cx="1970968" cy="733425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2400" dirty="0"/>
              <a:t>特徵資料來源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7702B19A-B39E-A6C7-90B7-86A9BAE5EED3}"/>
              </a:ext>
            </a:extLst>
          </p:cNvPr>
          <p:cNvSpPr txBox="1">
            <a:spLocks/>
          </p:cNvSpPr>
          <p:nvPr/>
        </p:nvSpPr>
        <p:spPr>
          <a:xfrm>
            <a:off x="1179556" y="847725"/>
            <a:ext cx="9783719" cy="525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hlinkClick r:id="rId2"/>
              </a:rPr>
              <a:t>NBA Games Played on January 1, 2021 | Basketball-Reference.com</a:t>
            </a:r>
            <a:endParaRPr lang="zh-TW" alt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70533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8053-D07D-DC00-5193-A10AA34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767D616E-74D0-599F-2EF0-778906768B15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特徵值介紹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3FFB16D-73FB-47C8-BA24-20052CA3B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451656"/>
              </p:ext>
            </p:extLst>
          </p:nvPr>
        </p:nvGraphicFramePr>
        <p:xfrm>
          <a:off x="1303449" y="933742"/>
          <a:ext cx="10091652" cy="55569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63884">
                  <a:extLst>
                    <a:ext uri="{9D8B030D-6E8A-4147-A177-3AD203B41FA5}">
                      <a16:colId xmlns:a16="http://schemas.microsoft.com/office/drawing/2014/main" val="899961161"/>
                    </a:ext>
                  </a:extLst>
                </a:gridCol>
                <a:gridCol w="3363884">
                  <a:extLst>
                    <a:ext uri="{9D8B030D-6E8A-4147-A177-3AD203B41FA5}">
                      <a16:colId xmlns:a16="http://schemas.microsoft.com/office/drawing/2014/main" val="495409378"/>
                    </a:ext>
                  </a:extLst>
                </a:gridCol>
                <a:gridCol w="3363884">
                  <a:extLst>
                    <a:ext uri="{9D8B030D-6E8A-4147-A177-3AD203B41FA5}">
                      <a16:colId xmlns:a16="http://schemas.microsoft.com/office/drawing/2014/main" val="3844391454"/>
                    </a:ext>
                  </a:extLst>
                </a:gridCol>
              </a:tblGrid>
              <a:tr h="61239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英文名稱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中文名稱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網站名稱變數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24332"/>
                  </a:ext>
                </a:extLst>
              </a:tr>
              <a:tr h="9299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FG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命中數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>
                          <a:solidFill>
                            <a:schemeClr val="bg1"/>
                          </a:solidFill>
                        </a:rPr>
                        <a:t>fg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27967"/>
                  </a:ext>
                </a:extLst>
              </a:tr>
              <a:tr h="9299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FGA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出手數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>
                          <a:solidFill>
                            <a:schemeClr val="bg1"/>
                          </a:solidFill>
                        </a:rPr>
                        <a:t>fga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23793"/>
                  </a:ext>
                </a:extLst>
              </a:tr>
              <a:tr h="612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FGP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命中率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>
                          <a:solidFill>
                            <a:schemeClr val="bg1"/>
                          </a:solidFill>
                        </a:rPr>
                        <a:t>fg_pct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18797"/>
                  </a:ext>
                </a:extLst>
              </a:tr>
              <a:tr h="9299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3P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三分命中數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fg3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028285"/>
                  </a:ext>
                </a:extLst>
              </a:tr>
              <a:tr h="9299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3PA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三分出手數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fg3a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401041"/>
                  </a:ext>
                </a:extLst>
              </a:tr>
              <a:tr h="61239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3PP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三分命中率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fg3_pct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8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83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8053-D07D-DC00-5193-A10AA34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767D616E-74D0-599F-2EF0-778906768B15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特徵值介紹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3FFB16D-73FB-47C8-BA24-20052CA3B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499613"/>
              </p:ext>
            </p:extLst>
          </p:nvPr>
        </p:nvGraphicFramePr>
        <p:xfrm>
          <a:off x="1325181" y="827241"/>
          <a:ext cx="9513147" cy="55825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1049">
                  <a:extLst>
                    <a:ext uri="{9D8B030D-6E8A-4147-A177-3AD203B41FA5}">
                      <a16:colId xmlns:a16="http://schemas.microsoft.com/office/drawing/2014/main" val="899961161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495409378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3844391454"/>
                    </a:ext>
                  </a:extLst>
                </a:gridCol>
              </a:tblGrid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英文名稱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中文名稱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網站名稱變數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24332"/>
                  </a:ext>
                </a:extLst>
              </a:tr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2P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兩分命中數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fg2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27967"/>
                  </a:ext>
                </a:extLst>
              </a:tr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2PA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兩分出手次數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fg2a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23793"/>
                  </a:ext>
                </a:extLst>
              </a:tr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2PP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命中率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rgbClr val="FF0000"/>
                          </a:solidFill>
                        </a:rPr>
                        <a:t>fg2_pct</a:t>
                      </a:r>
                      <a:endParaRPr lang="zh-TW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18797"/>
                  </a:ext>
                </a:extLst>
              </a:tr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FT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罰球命中數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ft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028285"/>
                  </a:ext>
                </a:extLst>
              </a:tr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FTA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罰球出手數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>
                          <a:solidFill>
                            <a:schemeClr val="bg1"/>
                          </a:solidFill>
                        </a:rPr>
                        <a:t>fta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401041"/>
                  </a:ext>
                </a:extLst>
              </a:tr>
              <a:tr h="797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FTP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三分命中率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>
                          <a:solidFill>
                            <a:schemeClr val="bg1"/>
                          </a:solidFill>
                        </a:rPr>
                        <a:t>ft_pct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8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26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8053-D07D-DC00-5193-A10AA34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767D616E-74D0-599F-2EF0-778906768B15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特徵值介紹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3FFB16D-73FB-47C8-BA24-20052CA3B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651196"/>
              </p:ext>
            </p:extLst>
          </p:nvPr>
        </p:nvGraphicFramePr>
        <p:xfrm>
          <a:off x="1325181" y="827241"/>
          <a:ext cx="9513147" cy="5743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1049">
                  <a:extLst>
                    <a:ext uri="{9D8B030D-6E8A-4147-A177-3AD203B41FA5}">
                      <a16:colId xmlns:a16="http://schemas.microsoft.com/office/drawing/2014/main" val="899961161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495409378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3844391454"/>
                    </a:ext>
                  </a:extLst>
                </a:gridCol>
              </a:tblGrid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英文名稱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中文名稱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網站名稱變數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24332"/>
                  </a:ext>
                </a:extLst>
              </a:tr>
              <a:tr h="968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ORB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進攻籃板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orb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27967"/>
                  </a:ext>
                </a:extLst>
              </a:tr>
              <a:tr h="968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DRB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防守籃板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err="1">
                          <a:solidFill>
                            <a:schemeClr val="bg1"/>
                          </a:solidFill>
                        </a:rPr>
                        <a:t>drb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23793"/>
                  </a:ext>
                </a:extLst>
              </a:tr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TRB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總籃板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>
                          <a:solidFill>
                            <a:schemeClr val="bg1"/>
                          </a:solidFill>
                        </a:rPr>
                        <a:t>trb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18797"/>
                  </a:ext>
                </a:extLst>
              </a:tr>
              <a:tr h="968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AST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助攻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>
                          <a:solidFill>
                            <a:schemeClr val="bg1"/>
                          </a:solidFill>
                        </a:rPr>
                        <a:t>ast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028285"/>
                  </a:ext>
                </a:extLst>
              </a:tr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STL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抄截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err="1">
                          <a:solidFill>
                            <a:schemeClr val="bg1"/>
                          </a:solidFill>
                        </a:rPr>
                        <a:t>stl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401041"/>
                  </a:ext>
                </a:extLst>
              </a:tr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BLK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阻攻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blk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18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94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8053-D07D-DC00-5193-A10AA34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767D616E-74D0-599F-2EF0-778906768B15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特徵值介紹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3FFB16D-73FB-47C8-BA24-20052CA3B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078255"/>
              </p:ext>
            </p:extLst>
          </p:nvPr>
        </p:nvGraphicFramePr>
        <p:xfrm>
          <a:off x="1325181" y="827241"/>
          <a:ext cx="9513147" cy="26468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71049">
                  <a:extLst>
                    <a:ext uri="{9D8B030D-6E8A-4147-A177-3AD203B41FA5}">
                      <a16:colId xmlns:a16="http://schemas.microsoft.com/office/drawing/2014/main" val="899961161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495409378"/>
                    </a:ext>
                  </a:extLst>
                </a:gridCol>
                <a:gridCol w="3171049">
                  <a:extLst>
                    <a:ext uri="{9D8B030D-6E8A-4147-A177-3AD203B41FA5}">
                      <a16:colId xmlns:a16="http://schemas.microsoft.com/office/drawing/2014/main" val="3844391454"/>
                    </a:ext>
                  </a:extLst>
                </a:gridCol>
              </a:tblGrid>
              <a:tr h="7094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英文名稱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中文名稱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>
                          <a:solidFill>
                            <a:schemeClr val="bg1"/>
                          </a:solidFill>
                        </a:rPr>
                        <a:t>功能說明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224332"/>
                  </a:ext>
                </a:extLst>
              </a:tr>
              <a:tr h="968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TOV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失誤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tov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27967"/>
                  </a:ext>
                </a:extLst>
              </a:tr>
              <a:tr h="968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PF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bg1"/>
                          </a:solidFill>
                        </a:rPr>
                        <a:t>犯規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/>
                          </a:solidFill>
                        </a:rPr>
                        <a:t>pf</a:t>
                      </a:r>
                      <a:endParaRPr lang="zh-TW" alt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23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3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7C810-2B9A-C7F5-D19D-9542E1A86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72A16B1-4B6E-A61B-64DB-C90DD1B73BF4}"/>
              </a:ext>
            </a:extLst>
          </p:cNvPr>
          <p:cNvSpPr txBox="1"/>
          <p:nvPr/>
        </p:nvSpPr>
        <p:spPr>
          <a:xfrm>
            <a:off x="3238797" y="2828835"/>
            <a:ext cx="57144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爬蟲抓取資料</a:t>
            </a:r>
          </a:p>
        </p:txBody>
      </p:sp>
    </p:spTree>
    <p:extLst>
      <p:ext uri="{BB962C8B-B14F-4D97-AF65-F5344CB8AC3E}">
        <p14:creationId xmlns:p14="http://schemas.microsoft.com/office/powerpoint/2010/main" val="13212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D0FE-960F-E051-E2FC-08C9357A8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541C9A5-BE96-DA8E-2F60-EB1B0378C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196" y="0"/>
            <a:ext cx="2738248" cy="14241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A45065-04E9-EFDB-E806-B76008CA0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364382" cy="506800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6C59DF6-4AA2-338B-9C43-8C27C1662545}"/>
              </a:ext>
            </a:extLst>
          </p:cNvPr>
          <p:cNvSpPr/>
          <p:nvPr/>
        </p:nvSpPr>
        <p:spPr>
          <a:xfrm>
            <a:off x="-1" y="12990"/>
            <a:ext cx="1837113" cy="36108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4FDFB2-24C3-7017-42F2-CFFD38E1F159}"/>
              </a:ext>
            </a:extLst>
          </p:cNvPr>
          <p:cNvSpPr/>
          <p:nvPr/>
        </p:nvSpPr>
        <p:spPr>
          <a:xfrm>
            <a:off x="9576262" y="12990"/>
            <a:ext cx="831274" cy="14241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1D682C3-9083-5DD6-316B-2C5C3E9AC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203768"/>
            <a:ext cx="12192000" cy="616857"/>
          </a:xfrm>
          <a:prstGeom prst="rect">
            <a:avLst/>
          </a:prstGeom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9CBBAA-4BB0-CA62-2186-11FBA951BA2E}"/>
              </a:ext>
            </a:extLst>
          </p:cNvPr>
          <p:cNvSpPr/>
          <p:nvPr/>
        </p:nvSpPr>
        <p:spPr>
          <a:xfrm>
            <a:off x="0" y="5424912"/>
            <a:ext cx="11620500" cy="174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34B52E-55AA-A48F-6B72-D554F07C611C}"/>
              </a:ext>
            </a:extLst>
          </p:cNvPr>
          <p:cNvSpPr/>
          <p:nvPr/>
        </p:nvSpPr>
        <p:spPr>
          <a:xfrm>
            <a:off x="1928552" y="4732720"/>
            <a:ext cx="6143105" cy="249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B104AA0-E358-BF1B-0220-86737278A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6156820"/>
            <a:ext cx="12192000" cy="66189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DC4FDE1-FB53-DE64-2234-E39EC407779F}"/>
              </a:ext>
            </a:extLst>
          </p:cNvPr>
          <p:cNvSpPr/>
          <p:nvPr/>
        </p:nvSpPr>
        <p:spPr>
          <a:xfrm>
            <a:off x="11620500" y="5424940"/>
            <a:ext cx="571499" cy="1745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8051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7784</TotalTime>
  <Words>225</Words>
  <Application>Microsoft Office PowerPoint</Application>
  <PresentationFormat>寬螢幕</PresentationFormat>
  <Paragraphs>94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電路</vt:lpstr>
      <vt:lpstr>NBA賽事AI預測-資料前處理</vt:lpstr>
      <vt:lpstr>參考文獻:</vt:lpstr>
      <vt:lpstr>特徵資料來源: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AI賽事預測-作法</dc:title>
  <dc:creator>博凱 徐</dc:creator>
  <cp:lastModifiedBy>博凱 徐</cp:lastModifiedBy>
  <cp:revision>24</cp:revision>
  <dcterms:created xsi:type="dcterms:W3CDTF">2025-07-02T01:22:36Z</dcterms:created>
  <dcterms:modified xsi:type="dcterms:W3CDTF">2025-10-15T15:49:54Z</dcterms:modified>
</cp:coreProperties>
</file>