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7" r:id="rId2"/>
    <p:sldId id="301" r:id="rId3"/>
    <p:sldId id="330" r:id="rId4"/>
    <p:sldId id="348" r:id="rId5"/>
    <p:sldId id="349" r:id="rId6"/>
    <p:sldId id="350" r:id="rId7"/>
    <p:sldId id="351" r:id="rId8"/>
    <p:sldId id="352" r:id="rId9"/>
    <p:sldId id="355" r:id="rId10"/>
    <p:sldId id="35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DFB32-D697-4E79-BCEA-13BD03C19907}" type="datetimeFigureOut">
              <a:rPr lang="zh-TW" altLang="en-US" smtClean="0"/>
              <a:t>2025/10/22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92C6F-8A17-424C-AE18-9528893F4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364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2C6F-8A17-424C-AE18-9528893F4C3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365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2C6F-8A17-424C-AE18-9528893F4C3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209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E58F9-DA21-EB3E-A871-4977495B8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3251C5A-714D-AE18-E44C-E1ADA8A48F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873F763-A6CB-CED1-9229-8B8F00A3A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8DAB25-69F1-26A3-D0BC-18D74790CC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2C6F-8A17-424C-AE18-9528893F4C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34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3C203-2899-7710-3A7F-92B0B1FAF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59E8D88-DF9E-26B4-3FC5-14B51CC0F9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40C5429-8370-9C7F-4623-36E87C0ECD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BF1D17-EBD6-7121-4A66-5C6738F0DC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2C6F-8A17-424C-AE18-9528893F4C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719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A9CE5-1E76-21F3-1E2D-4880BE60A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C80957E-95EF-94A9-DF89-5EB03FFF3F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C6CF83B-45C1-FE15-4472-E04635EC0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TPR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實際抓到的勝場 </a:t>
            </a:r>
            <a:r>
              <a:rPr lang="en-US" altLang="zh-TW" dirty="0"/>
              <a:t>/ </a:t>
            </a:r>
            <a:r>
              <a:rPr lang="zh-TW" altLang="en-US" dirty="0"/>
              <a:t>所有贏的場次。 在全部都贏的比賽中正確判斷了幾場勝場。</a:t>
            </a:r>
            <a:endParaRPr lang="en-US" altLang="zh-TW" dirty="0"/>
          </a:p>
          <a:p>
            <a:r>
              <a:rPr lang="en-US" altLang="zh-TW" dirty="0"/>
              <a:t>FPR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誤抓的勝場 </a:t>
            </a:r>
            <a:r>
              <a:rPr lang="en-US" altLang="zh-TW" dirty="0"/>
              <a:t>/</a:t>
            </a:r>
            <a:r>
              <a:rPr lang="zh-TW" altLang="en-US" dirty="0"/>
              <a:t>所有輸的場次。 在全部都為輸的比賽中有幾場被誤判成勝場。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F21C23-FF52-A5FC-DE08-BDD4E7CBBA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2C6F-8A17-424C-AE18-9528893F4C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425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DB6FA-FB5A-548C-20EF-795881263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1FD5AD8-3F69-F5F6-2AE7-5AF2B7D5CE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DA793F1-C395-E161-750B-3C9BC43A0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DDC6D0-0736-2FDA-EF7D-4989D70000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2C6F-8A17-424C-AE18-9528893F4C3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158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64391-08D2-EEB5-A378-B2083246E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A019CD7-2B88-4F77-1977-0043635799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F109ACC-8A3A-90E9-0DD3-BE3603D897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所有特徵的</a:t>
            </a:r>
            <a:r>
              <a:rPr lang="en-US" altLang="zh-TW" dirty="0"/>
              <a:t>SHAP</a:t>
            </a:r>
            <a:r>
              <a:rPr lang="zh-TW" altLang="en-US" dirty="0"/>
              <a:t>值加總後為每筆資料的預測分數。</a:t>
            </a:r>
            <a:endParaRPr lang="en-US" altLang="zh-TW" dirty="0"/>
          </a:p>
          <a:p>
            <a:r>
              <a:rPr lang="zh-TW" altLang="en-US" dirty="0"/>
              <a:t>預測分數經過</a:t>
            </a:r>
            <a:r>
              <a:rPr lang="en-US" altLang="zh-TW" dirty="0"/>
              <a:t>sigmoid</a:t>
            </a:r>
            <a:r>
              <a:rPr lang="zh-TW" altLang="en-US" dirty="0"/>
              <a:t>函數後會變成勝率。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517D82-0E76-4A18-57EB-1424148530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2C6F-8A17-424C-AE18-9528893F4C3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990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03623-22D2-6645-74D9-65B8B103D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8269914-C4D6-3FB5-E0AF-F6F494CA54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700512A-46CC-294B-9086-3E90EC32CF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90B60C-880C-02CA-D3A6-3B35EF7C26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2C6F-8A17-424C-AE18-9528893F4C3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465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4A299-FBAA-976E-0298-097CCF3B9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CC10D00-DEB0-E02D-042C-6E3181186B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40F776F-23D0-79AE-1FAD-94E8072B22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7FC907-18E4-BF47-0577-9867BA162E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2C6F-8A17-424C-AE18-9528893F4C3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841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B7288-6DAC-D823-8AD6-0E388AF61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00CB0D-B8A8-C1AB-71B1-8623BE4EF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4663" y="2895402"/>
            <a:ext cx="9962674" cy="1067196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Autofit/>
          </a:bodyPr>
          <a:lstStyle/>
          <a:p>
            <a:pPr algn="dist">
              <a:lnSpc>
                <a:spcPct val="100000"/>
              </a:lnSpc>
            </a:pPr>
            <a:r>
              <a:rPr lang="en-US" altLang="zh-TW" sz="6000" spc="20" dirty="0">
                <a:latin typeface="+mj-ea"/>
              </a:rPr>
              <a:t>NBA</a:t>
            </a:r>
            <a:r>
              <a:rPr lang="zh-TW" altLang="en-US" sz="6000" spc="20" dirty="0">
                <a:latin typeface="+mj-ea"/>
              </a:rPr>
              <a:t>賽事</a:t>
            </a:r>
            <a:r>
              <a:rPr lang="en-US" altLang="zh-TW" sz="6000" spc="20" dirty="0">
                <a:latin typeface="+mj-ea"/>
              </a:rPr>
              <a:t>AI</a:t>
            </a:r>
            <a:r>
              <a:rPr lang="zh-TW" altLang="en-US" sz="6000" spc="20" dirty="0">
                <a:latin typeface="+mj-ea"/>
              </a:rPr>
              <a:t>預測</a:t>
            </a:r>
            <a:r>
              <a:rPr lang="en-US" altLang="zh-TW" sz="6000" spc="20" dirty="0">
                <a:latin typeface="+mj-ea"/>
              </a:rPr>
              <a:t>-</a:t>
            </a:r>
            <a:r>
              <a:rPr lang="zh-TW" altLang="en-US" sz="6000" spc="20" dirty="0">
                <a:latin typeface="+mj-ea"/>
              </a:rPr>
              <a:t>模型訓練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BF299F7-CD32-62AF-91D2-55690F004EE1}"/>
              </a:ext>
            </a:extLst>
          </p:cNvPr>
          <p:cNvSpPr txBox="1"/>
          <p:nvPr/>
        </p:nvSpPr>
        <p:spPr>
          <a:xfrm>
            <a:off x="4125515" y="415497"/>
            <a:ext cx="39409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報告主題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69EB551-10C7-4259-9318-3BF7D9EE6B31}"/>
              </a:ext>
            </a:extLst>
          </p:cNvPr>
          <p:cNvSpPr txBox="1"/>
          <p:nvPr/>
        </p:nvSpPr>
        <p:spPr>
          <a:xfrm>
            <a:off x="7206554" y="5934670"/>
            <a:ext cx="51378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報告者</a:t>
            </a:r>
            <a:r>
              <a:rPr lang="en-US" altLang="zh-TW" sz="54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sz="54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徐博凱</a:t>
            </a:r>
          </a:p>
        </p:txBody>
      </p:sp>
    </p:spTree>
    <p:extLst>
      <p:ext uri="{BB962C8B-B14F-4D97-AF65-F5344CB8AC3E}">
        <p14:creationId xmlns:p14="http://schemas.microsoft.com/office/powerpoint/2010/main" val="1319307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9856E-7914-A17C-AEE6-F9DB2DB2A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C9BD71F4-023F-F9F5-36BA-3BF99BAB3EB3}"/>
              </a:ext>
            </a:extLst>
          </p:cNvPr>
          <p:cNvSpPr txBox="1">
            <a:spLocks/>
          </p:cNvSpPr>
          <p:nvPr/>
        </p:nvSpPr>
        <p:spPr>
          <a:xfrm>
            <a:off x="1178758" y="-171509"/>
            <a:ext cx="4267200" cy="1171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下週預計進度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821BAD-4CC1-9988-4672-F7795ED74137}"/>
              </a:ext>
            </a:extLst>
          </p:cNvPr>
          <p:cNvSpPr txBox="1">
            <a:spLocks/>
          </p:cNvSpPr>
          <p:nvPr/>
        </p:nvSpPr>
        <p:spPr>
          <a:xfrm>
            <a:off x="1351787" y="1161992"/>
            <a:ext cx="8188342" cy="41918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/>
              <a:t>Naive Bayes</a:t>
            </a:r>
            <a:r>
              <a:rPr lang="zh-TW" altLang="en-US" sz="2800" dirty="0"/>
              <a:t>（貝氏分類器）</a:t>
            </a:r>
            <a:endParaRPr lang="en-US" altLang="zh-TW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/>
              <a:t>AdaBoost</a:t>
            </a:r>
            <a:r>
              <a:rPr lang="zh-TW" altLang="en-US" sz="2800" dirty="0"/>
              <a:t>（自適應提升法）</a:t>
            </a:r>
            <a:endParaRPr lang="en-US" altLang="zh-TW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/>
              <a:t>K-Nearest Neighbors, KNN</a:t>
            </a:r>
            <a:r>
              <a:rPr lang="zh-TW" altLang="en-US" sz="2800" dirty="0"/>
              <a:t>（</a:t>
            </a:r>
            <a:r>
              <a:rPr lang="en-US" altLang="zh-TW" sz="2800" dirty="0"/>
              <a:t>K</a:t>
            </a:r>
            <a:r>
              <a:rPr lang="zh-TW" altLang="en-US" sz="2800" dirty="0"/>
              <a:t>近鄰演算法）</a:t>
            </a:r>
            <a:endParaRPr lang="en-US" altLang="zh-TW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/>
              <a:t>Decision Tree</a:t>
            </a:r>
            <a:r>
              <a:rPr lang="zh-TW" altLang="en-US" sz="2800" dirty="0"/>
              <a:t>（決策樹）</a:t>
            </a:r>
            <a:endParaRPr lang="en-US" altLang="zh-TW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/>
              <a:t>Logistic Regression</a:t>
            </a:r>
            <a:r>
              <a:rPr lang="zh-TW" altLang="en-US" sz="2800" dirty="0"/>
              <a:t>（邏輯斯迴歸）</a:t>
            </a:r>
            <a:endParaRPr lang="en-US" altLang="zh-TW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37505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E8053-D07D-DC00-5193-A10AA343C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767D616E-74D0-599F-2EF0-778906768B15}"/>
              </a:ext>
            </a:extLst>
          </p:cNvPr>
          <p:cNvSpPr txBox="1">
            <a:spLocks/>
          </p:cNvSpPr>
          <p:nvPr/>
        </p:nvSpPr>
        <p:spPr>
          <a:xfrm>
            <a:off x="1178758" y="-171509"/>
            <a:ext cx="4267200" cy="1171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上週預計進度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984277-45D5-BED6-3B76-7C60208E68D0}"/>
              </a:ext>
            </a:extLst>
          </p:cNvPr>
          <p:cNvSpPr txBox="1">
            <a:spLocks/>
          </p:cNvSpPr>
          <p:nvPr/>
        </p:nvSpPr>
        <p:spPr>
          <a:xfrm>
            <a:off x="1298558" y="2992466"/>
            <a:ext cx="8188342" cy="41918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/>
              <a:t>Naive Bayes</a:t>
            </a:r>
            <a:r>
              <a:rPr lang="zh-TW" altLang="en-US" sz="2800" dirty="0"/>
              <a:t>（貝氏分類器）</a:t>
            </a:r>
            <a:endParaRPr lang="en-US" altLang="zh-TW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/>
              <a:t>AdaBoost</a:t>
            </a:r>
            <a:r>
              <a:rPr lang="zh-TW" altLang="en-US" sz="2800" dirty="0"/>
              <a:t>（自適應提升法）</a:t>
            </a:r>
            <a:endParaRPr lang="en-US" altLang="zh-TW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/>
              <a:t>K-Nearest Neighbors, KNN</a:t>
            </a:r>
            <a:r>
              <a:rPr lang="zh-TW" altLang="en-US" sz="2800" dirty="0"/>
              <a:t>（</a:t>
            </a:r>
            <a:r>
              <a:rPr lang="en-US" altLang="zh-TW" sz="2800" dirty="0"/>
              <a:t>K</a:t>
            </a:r>
            <a:r>
              <a:rPr lang="zh-TW" altLang="en-US" sz="2800" dirty="0"/>
              <a:t>近鄰演算法）</a:t>
            </a:r>
            <a:endParaRPr lang="en-US" altLang="zh-TW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/>
              <a:t>Decision Tree</a:t>
            </a:r>
            <a:r>
              <a:rPr lang="zh-TW" altLang="en-US" sz="2800" dirty="0"/>
              <a:t>（決策樹）</a:t>
            </a:r>
            <a:endParaRPr lang="en-US" altLang="zh-TW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dirty="0"/>
              <a:t>Logistic Regression</a:t>
            </a:r>
            <a:r>
              <a:rPr lang="zh-TW" altLang="en-US" sz="2800" dirty="0"/>
              <a:t>（邏輯斯迴歸）</a:t>
            </a:r>
            <a:endParaRPr lang="en-US" altLang="zh-TW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dirty="0"/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47AB1C57-496C-CBD8-1932-0D3623F6F50D}"/>
              </a:ext>
            </a:extLst>
          </p:cNvPr>
          <p:cNvSpPr txBox="1">
            <a:spLocks/>
          </p:cNvSpPr>
          <p:nvPr/>
        </p:nvSpPr>
        <p:spPr>
          <a:xfrm>
            <a:off x="1298558" y="1489797"/>
            <a:ext cx="10302892" cy="7533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/>
              <a:t>抓取</a:t>
            </a:r>
            <a:r>
              <a:rPr lang="en-US" altLang="zh-TW" sz="2800" dirty="0"/>
              <a:t>2021-2024</a:t>
            </a:r>
            <a:r>
              <a:rPr lang="zh-TW" altLang="en-US" sz="2800" dirty="0"/>
              <a:t>完整資料、</a:t>
            </a:r>
            <a:r>
              <a:rPr lang="en-US" altLang="zh-TW" sz="2800" dirty="0" err="1"/>
              <a:t>XGBoost</a:t>
            </a:r>
            <a:r>
              <a:rPr lang="zh-TW" altLang="en-US" sz="2800" dirty="0"/>
              <a:t>（極端梯度提升樹）。</a:t>
            </a:r>
            <a:endParaRPr lang="en-US" altLang="zh-TW" sz="2800" dirty="0"/>
          </a:p>
        </p:txBody>
      </p:sp>
      <p:sp>
        <p:nvSpPr>
          <p:cNvPr id="5" name="文字版面配置區 2">
            <a:extLst>
              <a:ext uri="{FF2B5EF4-FFF2-40B4-BE49-F238E27FC236}">
                <a16:creationId xmlns:a16="http://schemas.microsoft.com/office/drawing/2014/main" id="{5E1B3235-64C4-1FF1-F27E-CDDA1311789C}"/>
              </a:ext>
            </a:extLst>
          </p:cNvPr>
          <p:cNvSpPr txBox="1">
            <a:spLocks/>
          </p:cNvSpPr>
          <p:nvPr/>
        </p:nvSpPr>
        <p:spPr>
          <a:xfrm>
            <a:off x="1298558" y="837334"/>
            <a:ext cx="2349517" cy="8866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dirty="0"/>
              <a:t>完成</a:t>
            </a:r>
            <a:r>
              <a:rPr lang="en-US" altLang="zh-TW" sz="2800" dirty="0"/>
              <a:t>:</a:t>
            </a:r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EBD6FE93-87A4-64EA-3948-98DEEF1FFF65}"/>
              </a:ext>
            </a:extLst>
          </p:cNvPr>
          <p:cNvSpPr txBox="1">
            <a:spLocks/>
          </p:cNvSpPr>
          <p:nvPr/>
        </p:nvSpPr>
        <p:spPr>
          <a:xfrm>
            <a:off x="1298558" y="2213756"/>
            <a:ext cx="2349517" cy="8866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dirty="0"/>
              <a:t>未完成</a:t>
            </a:r>
            <a:r>
              <a:rPr lang="en-US" altLang="zh-TW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2283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E8053-D07D-DC00-5193-A10AA343C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767D616E-74D0-599F-2EF0-778906768B15}"/>
              </a:ext>
            </a:extLst>
          </p:cNvPr>
          <p:cNvSpPr txBox="1">
            <a:spLocks/>
          </p:cNvSpPr>
          <p:nvPr/>
        </p:nvSpPr>
        <p:spPr>
          <a:xfrm>
            <a:off x="1178758" y="-171509"/>
            <a:ext cx="4267200" cy="1171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XGBoost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數值比較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7542D1-D3E1-79D6-19F0-5EE9FDDB55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42" t="5667" r="460" b="950"/>
          <a:stretch>
            <a:fillRect/>
          </a:stretch>
        </p:blipFill>
        <p:spPr>
          <a:xfrm>
            <a:off x="960499" y="2399203"/>
            <a:ext cx="11031474" cy="1001941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E53C1D0-3A9F-A271-DA5A-17AF90906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276935"/>
              </p:ext>
            </p:extLst>
          </p:nvPr>
        </p:nvGraphicFramePr>
        <p:xfrm>
          <a:off x="960499" y="5415453"/>
          <a:ext cx="11031474" cy="9429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38579">
                  <a:extLst>
                    <a:ext uri="{9D8B030D-6E8A-4147-A177-3AD203B41FA5}">
                      <a16:colId xmlns:a16="http://schemas.microsoft.com/office/drawing/2014/main" val="129427322"/>
                    </a:ext>
                  </a:extLst>
                </a:gridCol>
                <a:gridCol w="1838579">
                  <a:extLst>
                    <a:ext uri="{9D8B030D-6E8A-4147-A177-3AD203B41FA5}">
                      <a16:colId xmlns:a16="http://schemas.microsoft.com/office/drawing/2014/main" val="745204687"/>
                    </a:ext>
                  </a:extLst>
                </a:gridCol>
                <a:gridCol w="1838579">
                  <a:extLst>
                    <a:ext uri="{9D8B030D-6E8A-4147-A177-3AD203B41FA5}">
                      <a16:colId xmlns:a16="http://schemas.microsoft.com/office/drawing/2014/main" val="576308761"/>
                    </a:ext>
                  </a:extLst>
                </a:gridCol>
                <a:gridCol w="1838579">
                  <a:extLst>
                    <a:ext uri="{9D8B030D-6E8A-4147-A177-3AD203B41FA5}">
                      <a16:colId xmlns:a16="http://schemas.microsoft.com/office/drawing/2014/main" val="1001757285"/>
                    </a:ext>
                  </a:extLst>
                </a:gridCol>
                <a:gridCol w="1838579">
                  <a:extLst>
                    <a:ext uri="{9D8B030D-6E8A-4147-A177-3AD203B41FA5}">
                      <a16:colId xmlns:a16="http://schemas.microsoft.com/office/drawing/2014/main" val="684284384"/>
                    </a:ext>
                  </a:extLst>
                </a:gridCol>
                <a:gridCol w="1838579">
                  <a:extLst>
                    <a:ext uri="{9D8B030D-6E8A-4147-A177-3AD203B41FA5}">
                      <a16:colId xmlns:a16="http://schemas.microsoft.com/office/drawing/2014/main" val="424175212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Classic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Accuracy (%)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Precision (%)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Recall (%)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F1 Score (%)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AUC (%)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4741155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 err="1"/>
                        <a:t>XGBoost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83.4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82.87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82.87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82.87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dirty="0"/>
                        <a:t>91.89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6733255"/>
                  </a:ext>
                </a:extLst>
              </a:tr>
            </a:tbl>
          </a:graphicData>
        </a:graphic>
      </p:graphicFrame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4E601618-26C5-558C-DA05-AAAE043AD460}"/>
              </a:ext>
            </a:extLst>
          </p:cNvPr>
          <p:cNvSpPr txBox="1">
            <a:spLocks/>
          </p:cNvSpPr>
          <p:nvPr/>
        </p:nvSpPr>
        <p:spPr>
          <a:xfrm>
            <a:off x="849249" y="855662"/>
            <a:ext cx="11142724" cy="1430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/>
              <a:t>論文數值</a:t>
            </a:r>
            <a:r>
              <a:rPr lang="en-US" altLang="zh-TW" sz="3200" b="1" dirty="0"/>
              <a:t>:</a:t>
            </a:r>
          </a:p>
          <a:p>
            <a:r>
              <a:rPr lang="zh-TW" altLang="en-US" sz="3200" dirty="0"/>
              <a:t>資料</a:t>
            </a:r>
            <a:r>
              <a:rPr lang="en-US" altLang="zh-TW" sz="3200" dirty="0"/>
              <a:t>:2021-2024</a:t>
            </a:r>
            <a:r>
              <a:rPr lang="zh-TW" altLang="en-US" sz="3200" dirty="0"/>
              <a:t>的</a:t>
            </a:r>
            <a:r>
              <a:rPr lang="zh-TW" altLang="en-US" sz="3200" dirty="0">
                <a:solidFill>
                  <a:srgbClr val="FFFF00"/>
                </a:solidFill>
              </a:rPr>
              <a:t>例行賽</a:t>
            </a:r>
            <a:r>
              <a:rPr lang="zh-TW" altLang="en-US" sz="3200" dirty="0"/>
              <a:t>。共</a:t>
            </a:r>
            <a:r>
              <a:rPr lang="en-US" altLang="zh-TW" sz="3200" dirty="0">
                <a:solidFill>
                  <a:srgbClr val="FFFF00"/>
                </a:solidFill>
              </a:rPr>
              <a:t>7380</a:t>
            </a:r>
            <a:r>
              <a:rPr lang="zh-TW" altLang="en-US" sz="3200" dirty="0">
                <a:solidFill>
                  <a:srgbClr val="FFFF00"/>
                </a:solidFill>
              </a:rPr>
              <a:t>筆</a:t>
            </a:r>
            <a:r>
              <a:rPr lang="zh-TW" altLang="en-US" sz="3200" dirty="0"/>
              <a:t>。每筆資料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r>
              <a:rPr lang="en-US" altLang="zh-TW" sz="3200" dirty="0"/>
              <a:t>20</a:t>
            </a:r>
            <a:r>
              <a:rPr lang="zh-TW" altLang="en-US" sz="3200" dirty="0"/>
              <a:t>個特徵</a:t>
            </a:r>
            <a:endParaRPr lang="en-US" altLang="zh-TW" sz="3200" dirty="0"/>
          </a:p>
        </p:txBody>
      </p:sp>
      <p:sp>
        <p:nvSpPr>
          <p:cNvPr id="7" name="文字版面配置區 2">
            <a:extLst>
              <a:ext uri="{FF2B5EF4-FFF2-40B4-BE49-F238E27FC236}">
                <a16:creationId xmlns:a16="http://schemas.microsoft.com/office/drawing/2014/main" id="{695EF5A2-6F13-D44F-0DAA-6EB14712481C}"/>
              </a:ext>
            </a:extLst>
          </p:cNvPr>
          <p:cNvSpPr txBox="1">
            <a:spLocks/>
          </p:cNvSpPr>
          <p:nvPr/>
        </p:nvSpPr>
        <p:spPr>
          <a:xfrm>
            <a:off x="849250" y="3700085"/>
            <a:ext cx="11342750" cy="14303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b="1" dirty="0"/>
              <a:t>實作數值</a:t>
            </a:r>
            <a:r>
              <a:rPr lang="en-US" altLang="zh-TW" sz="3200" b="1" dirty="0"/>
              <a:t>:</a:t>
            </a:r>
          </a:p>
          <a:p>
            <a:r>
              <a:rPr lang="zh-TW" altLang="en-US" sz="3200" dirty="0"/>
              <a:t>資料</a:t>
            </a:r>
            <a:r>
              <a:rPr lang="en-US" altLang="zh-TW" sz="3200" dirty="0"/>
              <a:t>:2021-2024</a:t>
            </a:r>
            <a:r>
              <a:rPr lang="zh-TW" altLang="en-US" sz="3200" dirty="0"/>
              <a:t>的</a:t>
            </a:r>
            <a:r>
              <a:rPr lang="zh-TW" altLang="en-US" sz="3200" dirty="0">
                <a:solidFill>
                  <a:srgbClr val="FFFF00"/>
                </a:solidFill>
              </a:rPr>
              <a:t>所有賽事</a:t>
            </a:r>
            <a:r>
              <a:rPr lang="zh-TW" altLang="en-US" sz="3200" dirty="0"/>
              <a:t>。共</a:t>
            </a:r>
            <a:r>
              <a:rPr lang="en-US" altLang="zh-TW" sz="3200" dirty="0">
                <a:solidFill>
                  <a:srgbClr val="FFFF00"/>
                </a:solidFill>
              </a:rPr>
              <a:t>10131</a:t>
            </a:r>
            <a:r>
              <a:rPr lang="zh-TW" altLang="en-US" sz="3200" dirty="0">
                <a:solidFill>
                  <a:srgbClr val="FFFF00"/>
                </a:solidFill>
              </a:rPr>
              <a:t>筆</a:t>
            </a:r>
            <a:r>
              <a:rPr lang="zh-TW" altLang="en-US" sz="3200" dirty="0"/>
              <a:t>。每筆資料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r>
              <a:rPr lang="en-US" altLang="zh-TW" sz="3200" dirty="0"/>
              <a:t>20</a:t>
            </a:r>
            <a:r>
              <a:rPr lang="zh-TW" altLang="en-US" sz="3200" dirty="0"/>
              <a:t>個特徵</a:t>
            </a:r>
            <a:endParaRPr lang="en-US" altLang="zh-TW" sz="3200" dirty="0"/>
          </a:p>
          <a:p>
            <a:endParaRPr lang="en-US" altLang="zh-TW" sz="3200" b="1" dirty="0"/>
          </a:p>
        </p:txBody>
      </p:sp>
    </p:spTree>
    <p:extLst>
      <p:ext uri="{BB962C8B-B14F-4D97-AF65-F5344CB8AC3E}">
        <p14:creationId xmlns:p14="http://schemas.microsoft.com/office/powerpoint/2010/main" val="255526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16245-404F-1F09-869C-C727F0C31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40A81A55-04F8-4676-7588-D2363192F791}"/>
              </a:ext>
            </a:extLst>
          </p:cNvPr>
          <p:cNvSpPr txBox="1">
            <a:spLocks/>
          </p:cNvSpPr>
          <p:nvPr/>
        </p:nvSpPr>
        <p:spPr>
          <a:xfrm>
            <a:off x="1178758" y="-171509"/>
            <a:ext cx="6955592" cy="1171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混淆矩陣圖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(Confusion Matrix):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151ED60-9290-0D61-149B-05FBF3452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758" y="1000067"/>
            <a:ext cx="8431968" cy="5621313"/>
          </a:xfrm>
          <a:prstGeom prst="rect">
            <a:avLst/>
          </a:prstGeom>
        </p:spPr>
      </p:pic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E39F9A36-065C-AE4B-BBF6-7F15AF0FA544}"/>
              </a:ext>
            </a:extLst>
          </p:cNvPr>
          <p:cNvSpPr txBox="1">
            <a:spLocks/>
          </p:cNvSpPr>
          <p:nvPr/>
        </p:nvSpPr>
        <p:spPr>
          <a:xfrm>
            <a:off x="3169050" y="4971241"/>
            <a:ext cx="631425" cy="6294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solidFill>
                  <a:srgbClr val="FF0000"/>
                </a:solidFill>
              </a:rPr>
              <a:t>TN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9D8E3A3A-E2A0-68B7-3C68-8FAA85F026FA}"/>
              </a:ext>
            </a:extLst>
          </p:cNvPr>
          <p:cNvSpPr txBox="1">
            <a:spLocks/>
          </p:cNvSpPr>
          <p:nvPr/>
        </p:nvSpPr>
        <p:spPr>
          <a:xfrm>
            <a:off x="6181725" y="4971241"/>
            <a:ext cx="631425" cy="6294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solidFill>
                  <a:srgbClr val="FF0000"/>
                </a:solidFill>
              </a:rPr>
              <a:t>TP</a:t>
            </a:r>
          </a:p>
        </p:txBody>
      </p:sp>
      <p:sp>
        <p:nvSpPr>
          <p:cNvPr id="5" name="文字版面配置區 2">
            <a:extLst>
              <a:ext uri="{FF2B5EF4-FFF2-40B4-BE49-F238E27FC236}">
                <a16:creationId xmlns:a16="http://schemas.microsoft.com/office/drawing/2014/main" id="{4BE2E564-1CCE-C4BF-60FD-8A350F11B9B8}"/>
              </a:ext>
            </a:extLst>
          </p:cNvPr>
          <p:cNvSpPr txBox="1">
            <a:spLocks/>
          </p:cNvSpPr>
          <p:nvPr/>
        </p:nvSpPr>
        <p:spPr>
          <a:xfrm>
            <a:off x="3169050" y="2679640"/>
            <a:ext cx="631425" cy="6294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solidFill>
                  <a:srgbClr val="FF0000"/>
                </a:solidFill>
              </a:rPr>
              <a:t>FN</a:t>
            </a:r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A6230205-8FA7-13D2-5526-9D0A94FF5765}"/>
              </a:ext>
            </a:extLst>
          </p:cNvPr>
          <p:cNvSpPr txBox="1">
            <a:spLocks/>
          </p:cNvSpPr>
          <p:nvPr/>
        </p:nvSpPr>
        <p:spPr>
          <a:xfrm>
            <a:off x="6181725" y="2679640"/>
            <a:ext cx="631425" cy="6294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>
                <a:solidFill>
                  <a:srgbClr val="FF0000"/>
                </a:solidFill>
              </a:rPr>
              <a:t>FP</a:t>
            </a:r>
          </a:p>
        </p:txBody>
      </p:sp>
    </p:spTree>
    <p:extLst>
      <p:ext uri="{BB962C8B-B14F-4D97-AF65-F5344CB8AC3E}">
        <p14:creationId xmlns:p14="http://schemas.microsoft.com/office/powerpoint/2010/main" val="37403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7BD63-2769-884D-8A2B-DF2CECB8A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933CF331-D6B3-4812-964B-11A38B41B423}"/>
              </a:ext>
            </a:extLst>
          </p:cNvPr>
          <p:cNvSpPr txBox="1">
            <a:spLocks/>
          </p:cNvSpPr>
          <p:nvPr/>
        </p:nvSpPr>
        <p:spPr>
          <a:xfrm>
            <a:off x="1178758" y="-171509"/>
            <a:ext cx="9834484" cy="1171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五折交叉驗證圖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(5-Fold Cross-Validation):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C693B5C-D48C-8A53-42E2-79DA41E52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758" y="885976"/>
            <a:ext cx="8546267" cy="569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0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9A157-094F-A870-94BB-C331110FC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23B76942-F8ED-B96C-3656-6F65DB1680D3}"/>
              </a:ext>
            </a:extLst>
          </p:cNvPr>
          <p:cNvSpPr txBox="1">
            <a:spLocks/>
          </p:cNvSpPr>
          <p:nvPr/>
        </p:nvSpPr>
        <p:spPr>
          <a:xfrm>
            <a:off x="1178758" y="-171509"/>
            <a:ext cx="6955592" cy="1171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ROC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曲線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(ROC Curve):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14AA6B7-654B-A7AB-7DCE-99BFDB8C3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758" y="1000067"/>
            <a:ext cx="6288843" cy="524070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5771C38-AE34-569A-9312-C47BFC9DB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350" y="1000067"/>
            <a:ext cx="2763717" cy="117157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835E37C-055A-EF61-D8FA-878B33FF4E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4350" y="2387121"/>
            <a:ext cx="2763717" cy="1137072"/>
          </a:xfrm>
          <a:prstGeom prst="rect">
            <a:avLst/>
          </a:prstGeom>
        </p:spPr>
      </p:pic>
      <p:sp>
        <p:nvSpPr>
          <p:cNvPr id="7" name="文字版面配置區 2">
            <a:extLst>
              <a:ext uri="{FF2B5EF4-FFF2-40B4-BE49-F238E27FC236}">
                <a16:creationId xmlns:a16="http://schemas.microsoft.com/office/drawing/2014/main" id="{4F28AEDB-4F39-4957-6812-90A79BB70517}"/>
              </a:ext>
            </a:extLst>
          </p:cNvPr>
          <p:cNvSpPr txBox="1">
            <a:spLocks/>
          </p:cNvSpPr>
          <p:nvPr/>
        </p:nvSpPr>
        <p:spPr>
          <a:xfrm>
            <a:off x="7724775" y="3739671"/>
            <a:ext cx="4057650" cy="29183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dirty="0"/>
              <a:t>TP</a:t>
            </a:r>
            <a:r>
              <a:rPr lang="zh-TW" altLang="en-US" sz="2800" dirty="0"/>
              <a:t> </a:t>
            </a:r>
            <a:r>
              <a:rPr lang="en-US" altLang="zh-TW" sz="2800" dirty="0"/>
              <a:t>:</a:t>
            </a:r>
            <a:r>
              <a:rPr lang="zh-TW" altLang="en-US" sz="2800" dirty="0"/>
              <a:t> 預測贏實際結果贏 </a:t>
            </a:r>
            <a:br>
              <a:rPr lang="en-US" altLang="zh-TW" sz="2800" dirty="0"/>
            </a:br>
            <a:r>
              <a:rPr lang="en-US" altLang="zh-TW" sz="2800" dirty="0"/>
              <a:t>FN</a:t>
            </a:r>
            <a:r>
              <a:rPr lang="zh-TW" altLang="en-US" sz="2800" dirty="0"/>
              <a:t> </a:t>
            </a:r>
            <a:r>
              <a:rPr lang="en-US" altLang="zh-TW" sz="2800" dirty="0"/>
              <a:t>:</a:t>
            </a:r>
            <a:r>
              <a:rPr lang="zh-TW" altLang="en-US" sz="2800" dirty="0"/>
              <a:t> 預測輸實際結果贏</a:t>
            </a:r>
            <a:endParaRPr lang="en-US" altLang="zh-TW" sz="2800" dirty="0"/>
          </a:p>
          <a:p>
            <a:r>
              <a:rPr lang="en-US" altLang="zh-TW" sz="2800" dirty="0"/>
              <a:t>FP</a:t>
            </a:r>
            <a:r>
              <a:rPr lang="zh-TW" altLang="en-US" sz="2800" dirty="0"/>
              <a:t> </a:t>
            </a:r>
            <a:r>
              <a:rPr lang="en-US" altLang="zh-TW" sz="2800" dirty="0"/>
              <a:t>:</a:t>
            </a:r>
            <a:r>
              <a:rPr lang="zh-TW" altLang="en-US" sz="2800" dirty="0"/>
              <a:t> 預測贏實際結果輸</a:t>
            </a:r>
            <a:endParaRPr lang="en-US" altLang="zh-TW" sz="2800" dirty="0"/>
          </a:p>
          <a:p>
            <a:r>
              <a:rPr lang="en-US" altLang="zh-TW" sz="2800" dirty="0"/>
              <a:t>TN</a:t>
            </a:r>
            <a:r>
              <a:rPr lang="zh-TW" altLang="en-US" sz="2800" dirty="0"/>
              <a:t> </a:t>
            </a:r>
            <a:r>
              <a:rPr lang="en-US" altLang="zh-TW" sz="2800" dirty="0"/>
              <a:t>:</a:t>
            </a:r>
            <a:r>
              <a:rPr lang="zh-TW" altLang="en-US" sz="2800" dirty="0"/>
              <a:t> 預測輸實際結果輸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194361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A79BC-C7B5-1835-F7DF-01EE9D952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CBFBC7EB-F6AA-E60A-B669-2C5A0CAFEBEB}"/>
              </a:ext>
            </a:extLst>
          </p:cNvPr>
          <p:cNvSpPr txBox="1">
            <a:spLocks/>
          </p:cNvSpPr>
          <p:nvPr/>
        </p:nvSpPr>
        <p:spPr>
          <a:xfrm>
            <a:off x="1178758" y="-171509"/>
            <a:ext cx="8841542" cy="1171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全域特徵重要度圖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(Bar plot):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DE566CA-CD71-860D-DC91-1E882DA98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763" y="885825"/>
            <a:ext cx="4974887" cy="5924486"/>
          </a:xfrm>
          <a:prstGeom prst="rect">
            <a:avLst/>
          </a:prstGeom>
        </p:spPr>
      </p:pic>
      <p:sp>
        <p:nvSpPr>
          <p:cNvPr id="2" name="文字版面配置區 2">
            <a:extLst>
              <a:ext uri="{FF2B5EF4-FFF2-40B4-BE49-F238E27FC236}">
                <a16:creationId xmlns:a16="http://schemas.microsoft.com/office/drawing/2014/main" id="{75BB4D2F-0736-F1AD-4DF5-361248B1ACE3}"/>
              </a:ext>
            </a:extLst>
          </p:cNvPr>
          <p:cNvSpPr txBox="1">
            <a:spLocks/>
          </p:cNvSpPr>
          <p:nvPr/>
        </p:nvSpPr>
        <p:spPr>
          <a:xfrm>
            <a:off x="6533655" y="799234"/>
            <a:ext cx="5658345" cy="47062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800" dirty="0"/>
              <a:t>例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endParaRPr lang="en-US" altLang="zh-TW" sz="2800" dirty="0"/>
          </a:p>
          <a:p>
            <a:r>
              <a:rPr lang="en-US" altLang="zh-TW" sz="2800" dirty="0"/>
              <a:t>SHAP</a:t>
            </a:r>
            <a:r>
              <a:rPr lang="zh-TW" altLang="en-US" sz="2800" dirty="0"/>
              <a:t>值</a:t>
            </a:r>
            <a:r>
              <a:rPr lang="en-US" altLang="zh-TW" sz="2800" dirty="0"/>
              <a:t>:</a:t>
            </a:r>
          </a:p>
          <a:p>
            <a:r>
              <a:rPr lang="en-US" altLang="zh-TW" sz="2800" dirty="0"/>
              <a:t>fg3a</a:t>
            </a:r>
            <a:r>
              <a:rPr lang="zh-TW" altLang="en-US" sz="2800" dirty="0"/>
              <a:t> </a:t>
            </a:r>
            <a:r>
              <a:rPr lang="en-US" altLang="zh-TW" sz="2800" dirty="0"/>
              <a:t>​=</a:t>
            </a:r>
            <a:r>
              <a:rPr lang="zh-TW" altLang="en-US" sz="2800" dirty="0"/>
              <a:t> </a:t>
            </a:r>
            <a:r>
              <a:rPr lang="en-US" altLang="zh-TW" sz="2800" dirty="0"/>
              <a:t>[0.2,</a:t>
            </a:r>
            <a:r>
              <a:rPr lang="zh-TW" altLang="en-US" sz="2800" dirty="0"/>
              <a:t> </a:t>
            </a:r>
            <a:r>
              <a:rPr lang="en-US" altLang="zh-TW" sz="2800" dirty="0"/>
              <a:t>-0.3,</a:t>
            </a:r>
            <a:r>
              <a:rPr lang="zh-TW" altLang="en-US" sz="2800" dirty="0"/>
              <a:t> </a:t>
            </a:r>
            <a:r>
              <a:rPr lang="en-US" altLang="zh-TW" sz="2800" dirty="0"/>
              <a:t>0.1,</a:t>
            </a:r>
            <a:r>
              <a:rPr lang="zh-TW" altLang="en-US" sz="2800" dirty="0"/>
              <a:t> </a:t>
            </a:r>
            <a:r>
              <a:rPr lang="en-US" altLang="zh-TW" sz="2800" dirty="0"/>
              <a:t>-0.1…]</a:t>
            </a:r>
          </a:p>
          <a:p>
            <a:endParaRPr lang="en-US" altLang="zh-TW" sz="2800" dirty="0"/>
          </a:p>
          <a:p>
            <a:r>
              <a:rPr lang="zh-TW" altLang="en-US" sz="2800" dirty="0"/>
              <a:t>算法</a:t>
            </a:r>
            <a:r>
              <a:rPr lang="en-US" altLang="zh-TW" sz="2800" dirty="0"/>
              <a:t>:</a:t>
            </a:r>
          </a:p>
          <a:p>
            <a:r>
              <a:rPr lang="en-US" altLang="zh-TW" sz="2800" dirty="0"/>
              <a:t>∣0.2∣ + ∣-0.3∣ + ∣0.1∣ + ∣-0.1∣</a:t>
            </a:r>
            <a:r>
              <a:rPr lang="zh-TW" altLang="en-US" sz="2800" dirty="0"/>
              <a:t> </a:t>
            </a:r>
            <a:r>
              <a:rPr lang="en-US" altLang="zh-TW" sz="2800" dirty="0"/>
              <a:t>/ 4</a:t>
            </a:r>
          </a:p>
          <a:p>
            <a:r>
              <a:rPr lang="en-US" altLang="zh-TW" sz="2800" dirty="0"/>
              <a:t>= 0.175</a:t>
            </a:r>
          </a:p>
        </p:txBody>
      </p:sp>
    </p:spTree>
    <p:extLst>
      <p:ext uri="{BB962C8B-B14F-4D97-AF65-F5344CB8AC3E}">
        <p14:creationId xmlns:p14="http://schemas.microsoft.com/office/powerpoint/2010/main" val="13359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A7E69-B52F-4B4D-5112-958438DB4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53BB50B8-9DE5-66AC-0F59-1A1F89C9B7AA}"/>
              </a:ext>
            </a:extLst>
          </p:cNvPr>
          <p:cNvSpPr txBox="1">
            <a:spLocks/>
          </p:cNvSpPr>
          <p:nvPr/>
        </p:nvSpPr>
        <p:spPr>
          <a:xfrm>
            <a:off x="1178758" y="-171509"/>
            <a:ext cx="10784642" cy="1171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SHAP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特徵影響點狀圖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(SHAP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Dot Plot):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71B20DA-4D01-7AD1-7A5F-E05A86DAF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759" y="876300"/>
            <a:ext cx="4783892" cy="5944007"/>
          </a:xfrm>
          <a:prstGeom prst="rect">
            <a:avLst/>
          </a:prstGeom>
        </p:spPr>
      </p:pic>
      <p:sp>
        <p:nvSpPr>
          <p:cNvPr id="10" name="文字版面配置區 2">
            <a:extLst>
              <a:ext uri="{FF2B5EF4-FFF2-40B4-BE49-F238E27FC236}">
                <a16:creationId xmlns:a16="http://schemas.microsoft.com/office/drawing/2014/main" id="{4CA462E8-34A2-7B56-7726-9EE133D64968}"/>
              </a:ext>
            </a:extLst>
          </p:cNvPr>
          <p:cNvSpPr txBox="1">
            <a:spLocks/>
          </p:cNvSpPr>
          <p:nvPr/>
        </p:nvSpPr>
        <p:spPr>
          <a:xfrm>
            <a:off x="7023083" y="800070"/>
            <a:ext cx="3197242" cy="8858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dirty="0" err="1"/>
              <a:t>fg_pct</a:t>
            </a:r>
            <a:r>
              <a:rPr lang="en-US" altLang="zh-TW" sz="3600" dirty="0"/>
              <a:t>: </a:t>
            </a:r>
            <a:r>
              <a:rPr lang="zh-TW" altLang="en-US" sz="3600" dirty="0"/>
              <a:t>命中率</a:t>
            </a:r>
            <a:endParaRPr lang="en-US" altLang="zh-TW" sz="3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D724382-1E67-E0DC-7500-D928595B24A5}"/>
              </a:ext>
            </a:extLst>
          </p:cNvPr>
          <p:cNvSpPr/>
          <p:nvPr/>
        </p:nvSpPr>
        <p:spPr>
          <a:xfrm>
            <a:off x="1409700" y="1866900"/>
            <a:ext cx="4038600" cy="276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A019143-8978-EECD-7763-3CEF769B6DA3}"/>
              </a:ext>
            </a:extLst>
          </p:cNvPr>
          <p:cNvSpPr/>
          <p:nvPr/>
        </p:nvSpPr>
        <p:spPr>
          <a:xfrm>
            <a:off x="1285875" y="1104871"/>
            <a:ext cx="4162425" cy="276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版面配置區 2">
            <a:extLst>
              <a:ext uri="{FF2B5EF4-FFF2-40B4-BE49-F238E27FC236}">
                <a16:creationId xmlns:a16="http://schemas.microsoft.com/office/drawing/2014/main" id="{E7B2AB21-CBDB-E095-C203-AA0C94A6BEA7}"/>
              </a:ext>
            </a:extLst>
          </p:cNvPr>
          <p:cNvSpPr txBox="1">
            <a:spLocks/>
          </p:cNvSpPr>
          <p:nvPr/>
        </p:nvSpPr>
        <p:spPr>
          <a:xfrm>
            <a:off x="7023083" y="1866870"/>
            <a:ext cx="1939942" cy="8858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dirty="0"/>
              <a:t>tov: </a:t>
            </a:r>
            <a:r>
              <a:rPr lang="zh-TW" altLang="en-US" sz="3600" dirty="0"/>
              <a:t>失誤</a:t>
            </a:r>
            <a:endParaRPr lang="en-US" altLang="zh-TW" sz="3600" dirty="0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B9548164-6184-AC6F-A112-FB7C0760B112}"/>
              </a:ext>
            </a:extLst>
          </p:cNvPr>
          <p:cNvSpPr/>
          <p:nvPr/>
        </p:nvSpPr>
        <p:spPr>
          <a:xfrm>
            <a:off x="5448300" y="1104871"/>
            <a:ext cx="1574783" cy="276225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6167FC22-F434-C612-4663-6542E4B86F7D}"/>
              </a:ext>
            </a:extLst>
          </p:cNvPr>
          <p:cNvSpPr/>
          <p:nvPr/>
        </p:nvSpPr>
        <p:spPr>
          <a:xfrm rot="548141">
            <a:off x="5460241" y="1990135"/>
            <a:ext cx="1574783" cy="276225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240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17144-8957-D22D-F510-1D9341037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1AA4E90D-4D44-F55C-61D2-A60A2521E8A4}"/>
              </a:ext>
            </a:extLst>
          </p:cNvPr>
          <p:cNvSpPr txBox="1">
            <a:spLocks/>
          </p:cNvSpPr>
          <p:nvPr/>
        </p:nvSpPr>
        <p:spPr>
          <a:xfrm>
            <a:off x="988259" y="228541"/>
            <a:ext cx="4267200" cy="1171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r>
              <a:rPr lang="zh-TW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連結</a:t>
            </a: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zh-TW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字版面配置區 2">
            <a:extLst>
              <a:ext uri="{FF2B5EF4-FFF2-40B4-BE49-F238E27FC236}">
                <a16:creationId xmlns:a16="http://schemas.microsoft.com/office/drawing/2014/main" id="{2F4F1703-BF7C-4699-FEDD-81E0C127C0DD}"/>
              </a:ext>
            </a:extLst>
          </p:cNvPr>
          <p:cNvSpPr txBox="1">
            <a:spLocks/>
          </p:cNvSpPr>
          <p:nvPr/>
        </p:nvSpPr>
        <p:spPr>
          <a:xfrm>
            <a:off x="988259" y="1571567"/>
            <a:ext cx="11089442" cy="6763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200" dirty="0"/>
              <a:t>https://github.com/Bokai0620/NBA_AI_Predict_Project/tree/main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F187406-B705-575D-164B-0734457C7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259" y="2914708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15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8028</TotalTime>
  <Words>426</Words>
  <Application>Microsoft Office PowerPoint</Application>
  <PresentationFormat>寬螢幕</PresentationFormat>
  <Paragraphs>71</Paragraphs>
  <Slides>10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電路</vt:lpstr>
      <vt:lpstr>NBA賽事AI預測-模型訓練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AI賽事預測-作法</dc:title>
  <dc:creator>博凱 徐</dc:creator>
  <cp:lastModifiedBy>博凱 徐</cp:lastModifiedBy>
  <cp:revision>30</cp:revision>
  <dcterms:created xsi:type="dcterms:W3CDTF">2025-07-02T01:22:36Z</dcterms:created>
  <dcterms:modified xsi:type="dcterms:W3CDTF">2025-10-22T14:24:58Z</dcterms:modified>
</cp:coreProperties>
</file>