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sldIdLst>
    <p:sldId id="418" r:id="rId2"/>
    <p:sldId id="464" r:id="rId3"/>
    <p:sldId id="429" r:id="rId4"/>
    <p:sldId id="400" r:id="rId5"/>
    <p:sldId id="428" r:id="rId6"/>
    <p:sldId id="430" r:id="rId7"/>
    <p:sldId id="431" r:id="rId8"/>
    <p:sldId id="432" r:id="rId9"/>
    <p:sldId id="433" r:id="rId10"/>
    <p:sldId id="434" r:id="rId11"/>
    <p:sldId id="435" r:id="rId12"/>
    <p:sldId id="436" r:id="rId13"/>
    <p:sldId id="437" r:id="rId14"/>
    <p:sldId id="438" r:id="rId15"/>
    <p:sldId id="439" r:id="rId16"/>
    <p:sldId id="440" r:id="rId17"/>
    <p:sldId id="441" r:id="rId18"/>
    <p:sldId id="442" r:id="rId19"/>
    <p:sldId id="443" r:id="rId20"/>
    <p:sldId id="444" r:id="rId21"/>
    <p:sldId id="445" r:id="rId22"/>
    <p:sldId id="446" r:id="rId23"/>
    <p:sldId id="447" r:id="rId24"/>
    <p:sldId id="448" r:id="rId25"/>
    <p:sldId id="449" r:id="rId26"/>
    <p:sldId id="450" r:id="rId27"/>
    <p:sldId id="451" r:id="rId28"/>
    <p:sldId id="452" r:id="rId29"/>
    <p:sldId id="453" r:id="rId30"/>
    <p:sldId id="454" r:id="rId31"/>
    <p:sldId id="455" r:id="rId32"/>
    <p:sldId id="456" r:id="rId33"/>
    <p:sldId id="457" r:id="rId34"/>
    <p:sldId id="458" r:id="rId35"/>
    <p:sldId id="459" r:id="rId36"/>
    <p:sldId id="460" r:id="rId37"/>
    <p:sldId id="461" r:id="rId38"/>
    <p:sldId id="462" r:id="rId39"/>
    <p:sldId id="463" r:id="rId40"/>
    <p:sldId id="473" r:id="rId41"/>
    <p:sldId id="416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18"/>
            <p14:sldId id="464"/>
            <p14:sldId id="429"/>
            <p14:sldId id="400"/>
            <p14:sldId id="428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73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868A"/>
    <a:srgbClr val="6E6E6E"/>
    <a:srgbClr val="008000"/>
    <a:srgbClr val="D04E1D"/>
    <a:srgbClr val="6D6D6D"/>
    <a:srgbClr val="D1501F"/>
    <a:srgbClr val="0000FF"/>
    <a:srgbClr val="C45911"/>
    <a:srgbClr val="0099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5" autoAdjust="0"/>
    <p:restoredTop sz="95799" autoAdjust="0"/>
  </p:normalViewPr>
  <p:slideViewPr>
    <p:cSldViewPr>
      <p:cViewPr varScale="1">
        <p:scale>
          <a:sx n="94" d="100"/>
          <a:sy n="94" d="100"/>
        </p:scale>
        <p:origin x="90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40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91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00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90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69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35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90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20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73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94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51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464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151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774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31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223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660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211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358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024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39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564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988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742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081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553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314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86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824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657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977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52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756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444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8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35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11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11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61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05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12.08.2015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12.08.2015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12.08.2015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12.08.2015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12.08.2015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12.08.2015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12.08.2015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12.08.2015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12.08.2015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12.08.2015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12.08.2015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t>12.08.2015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xenianova.files.wordpress.com/2010/10/798orange.jpg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7.jpe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xenianova.files.wordpress.com/2010/10/watermelon.jpg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6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7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7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hyperlink" Target="TestProvider.com" TargetMode="Externa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7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xenianova.files.wordpress.com/2010/10/strawberry.jpg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xenianova.files.wordpress.com/2010/10/banana1.jpg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xenianova.files.wordpress.com/2010/10/the-peach.jpg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23804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458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249559" y="4480335"/>
            <a:ext cx="7284842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Машинная математика. Системы счисления.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244865" y="2489539"/>
            <a:ext cx="6781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D1501F"/>
                </a:solidFill>
                <a:latin typeface="Segoe UI Light" pitchFamily="34" charset="0"/>
              </a:rPr>
              <a:t>JAVA Starter</a:t>
            </a:r>
            <a:endParaRPr lang="en-US" sz="6000" dirty="0">
              <a:solidFill>
                <a:srgbClr val="D1501F"/>
              </a:solidFill>
              <a:latin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673" y="4535767"/>
            <a:ext cx="2849886" cy="20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6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143000" y="806669"/>
            <a:ext cx="990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Шестью битами можно представить 64 команды или 64 числа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Шесть бит</a:t>
            </a:r>
          </a:p>
        </p:txBody>
      </p:sp>
      <p:grpSp>
        <p:nvGrpSpPr>
          <p:cNvPr id="385" name="Группа 384"/>
          <p:cNvGrpSpPr/>
          <p:nvPr/>
        </p:nvGrpSpPr>
        <p:grpSpPr>
          <a:xfrm>
            <a:off x="3742470" y="1523708"/>
            <a:ext cx="501827" cy="936104"/>
            <a:chOff x="3923928" y="2060848"/>
            <a:chExt cx="2443814" cy="4408301"/>
          </a:xfrm>
        </p:grpSpPr>
        <p:pic>
          <p:nvPicPr>
            <p:cNvPr id="38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7" name="Овал 386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389" name="Группа 388"/>
          <p:cNvGrpSpPr/>
          <p:nvPr/>
        </p:nvGrpSpPr>
        <p:grpSpPr>
          <a:xfrm>
            <a:off x="4894598" y="2747844"/>
            <a:ext cx="501827" cy="936104"/>
            <a:chOff x="6376658" y="2060849"/>
            <a:chExt cx="2443814" cy="4408298"/>
          </a:xfrm>
        </p:grpSpPr>
        <p:pic>
          <p:nvPicPr>
            <p:cNvPr id="39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1" name="Овал 390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TextBox 391"/>
            <p:cNvSpPr txBox="1"/>
            <p:nvPr/>
          </p:nvSpPr>
          <p:spPr>
            <a:xfrm>
              <a:off x="6727325" y="5031236"/>
              <a:ext cx="792093" cy="143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sp>
        <p:nvSpPr>
          <p:cNvPr id="393" name="TextBox 392"/>
          <p:cNvSpPr txBox="1"/>
          <p:nvPr/>
        </p:nvSpPr>
        <p:spPr>
          <a:xfrm>
            <a:off x="5791200" y="1731021"/>
            <a:ext cx="4573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0 </a:t>
            </a:r>
            <a:r>
              <a:rPr lang="ru-RU" sz="3200" dirty="0" smtClean="0"/>
              <a:t>– Съесть яблоко</a:t>
            </a:r>
            <a:endParaRPr lang="en-US" sz="3200" dirty="0"/>
          </a:p>
        </p:txBody>
      </p:sp>
      <p:sp>
        <p:nvSpPr>
          <p:cNvPr id="394" name="TextBox 393"/>
          <p:cNvSpPr txBox="1"/>
          <p:nvPr/>
        </p:nvSpPr>
        <p:spPr>
          <a:xfrm>
            <a:off x="5791200" y="2883149"/>
            <a:ext cx="356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1 </a:t>
            </a:r>
            <a:r>
              <a:rPr lang="ru-RU" sz="3200" dirty="0"/>
              <a:t>– Съесть </a:t>
            </a:r>
            <a:r>
              <a:rPr lang="ru-RU" sz="3200" dirty="0" smtClean="0"/>
              <a:t>грушу</a:t>
            </a:r>
            <a:endParaRPr lang="en-US" sz="3200" b="1" dirty="0"/>
          </a:p>
        </p:txBody>
      </p:sp>
      <p:grpSp>
        <p:nvGrpSpPr>
          <p:cNvPr id="395" name="Группа 394"/>
          <p:cNvGrpSpPr/>
          <p:nvPr/>
        </p:nvGrpSpPr>
        <p:grpSpPr>
          <a:xfrm>
            <a:off x="4318534" y="1523708"/>
            <a:ext cx="501827" cy="936104"/>
            <a:chOff x="3923928" y="2060848"/>
            <a:chExt cx="2443814" cy="4408301"/>
          </a:xfrm>
        </p:grpSpPr>
        <p:pic>
          <p:nvPicPr>
            <p:cNvPr id="39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7" name="Овал 396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399" name="Группа 398"/>
          <p:cNvGrpSpPr/>
          <p:nvPr/>
        </p:nvGrpSpPr>
        <p:grpSpPr>
          <a:xfrm>
            <a:off x="3740241" y="2747844"/>
            <a:ext cx="501827" cy="936104"/>
            <a:chOff x="3923928" y="2060848"/>
            <a:chExt cx="2443814" cy="4408301"/>
          </a:xfrm>
        </p:grpSpPr>
        <p:pic>
          <p:nvPicPr>
            <p:cNvPr id="40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1" name="Овал 400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403" name="Группа 402"/>
          <p:cNvGrpSpPr/>
          <p:nvPr/>
        </p:nvGrpSpPr>
        <p:grpSpPr>
          <a:xfrm>
            <a:off x="3740241" y="4668216"/>
            <a:ext cx="501827" cy="936104"/>
            <a:chOff x="6376658" y="2060849"/>
            <a:chExt cx="2443814" cy="4408298"/>
          </a:xfrm>
        </p:grpSpPr>
        <p:pic>
          <p:nvPicPr>
            <p:cNvPr id="40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5" name="Овал 404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6727325" y="5031236"/>
              <a:ext cx="792093" cy="143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grpSp>
        <p:nvGrpSpPr>
          <p:cNvPr id="407" name="Группа 406"/>
          <p:cNvGrpSpPr/>
          <p:nvPr/>
        </p:nvGrpSpPr>
        <p:grpSpPr>
          <a:xfrm>
            <a:off x="4316305" y="4668216"/>
            <a:ext cx="501827" cy="936104"/>
            <a:chOff x="6376658" y="2060849"/>
            <a:chExt cx="2443814" cy="4408298"/>
          </a:xfrm>
        </p:grpSpPr>
        <p:pic>
          <p:nvPicPr>
            <p:cNvPr id="40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" name="Овал 408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6727325" y="5031236"/>
              <a:ext cx="792093" cy="143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sp>
        <p:nvSpPr>
          <p:cNvPr id="411" name="TextBox 410"/>
          <p:cNvSpPr txBox="1"/>
          <p:nvPr/>
        </p:nvSpPr>
        <p:spPr>
          <a:xfrm>
            <a:off x="5684457" y="4875529"/>
            <a:ext cx="3925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6</a:t>
            </a:r>
            <a:r>
              <a:rPr lang="en-US" sz="3200" b="1" dirty="0" smtClean="0"/>
              <a:t>3</a:t>
            </a:r>
            <a:r>
              <a:rPr lang="ru-RU" sz="3200" b="1" dirty="0" smtClean="0"/>
              <a:t> </a:t>
            </a:r>
            <a:r>
              <a:rPr lang="ru-RU" sz="3200" dirty="0" smtClean="0"/>
              <a:t>– </a:t>
            </a:r>
            <a:r>
              <a:rPr lang="ru-RU" sz="3200" dirty="0"/>
              <a:t>Съесть </a:t>
            </a:r>
            <a:r>
              <a:rPr lang="ru-RU" sz="3200" dirty="0" smtClean="0"/>
              <a:t>апельсин</a:t>
            </a:r>
            <a:endParaRPr lang="en-US" sz="3200" b="1" dirty="0"/>
          </a:p>
        </p:txBody>
      </p:sp>
      <p:pic>
        <p:nvPicPr>
          <p:cNvPr id="412" name="Picture 8" descr="http://www.recipesmasks.org/images/sampledata/0819/red_app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881" y="1379692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" name="Picture 3" descr="C:\Users\Alexander\Desktop\1264020356_grush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889" y="2531820"/>
            <a:ext cx="855362" cy="117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4" name="Группа 413"/>
          <p:cNvGrpSpPr/>
          <p:nvPr/>
        </p:nvGrpSpPr>
        <p:grpSpPr>
          <a:xfrm>
            <a:off x="3164177" y="1523708"/>
            <a:ext cx="501827" cy="936104"/>
            <a:chOff x="3923928" y="2060848"/>
            <a:chExt cx="2443814" cy="4408301"/>
          </a:xfrm>
        </p:grpSpPr>
        <p:pic>
          <p:nvPicPr>
            <p:cNvPr id="41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6" name="Овал 415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TextBox 416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418" name="Группа 417"/>
          <p:cNvGrpSpPr/>
          <p:nvPr/>
        </p:nvGrpSpPr>
        <p:grpSpPr>
          <a:xfrm>
            <a:off x="3164177" y="2747844"/>
            <a:ext cx="501827" cy="936104"/>
            <a:chOff x="3923928" y="2060848"/>
            <a:chExt cx="2443814" cy="4408301"/>
          </a:xfrm>
        </p:grpSpPr>
        <p:pic>
          <p:nvPicPr>
            <p:cNvPr id="41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0" name="Овал 419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TextBox 420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422" name="Группа 421"/>
          <p:cNvGrpSpPr/>
          <p:nvPr/>
        </p:nvGrpSpPr>
        <p:grpSpPr>
          <a:xfrm>
            <a:off x="3164177" y="4668216"/>
            <a:ext cx="501827" cy="936104"/>
            <a:chOff x="6376658" y="2060849"/>
            <a:chExt cx="2443814" cy="4408298"/>
          </a:xfrm>
        </p:grpSpPr>
        <p:pic>
          <p:nvPicPr>
            <p:cNvPr id="42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4" name="Овал 423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TextBox 424"/>
            <p:cNvSpPr txBox="1"/>
            <p:nvPr/>
          </p:nvSpPr>
          <p:spPr>
            <a:xfrm>
              <a:off x="6727325" y="5031236"/>
              <a:ext cx="792093" cy="143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sp>
        <p:nvSpPr>
          <p:cNvPr id="426" name="TextBox 425"/>
          <p:cNvSpPr txBox="1"/>
          <p:nvPr/>
        </p:nvSpPr>
        <p:spPr>
          <a:xfrm>
            <a:off x="3308193" y="3770020"/>
            <a:ext cx="873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. . .</a:t>
            </a:r>
            <a:endParaRPr lang="en-US" sz="4000" b="1" dirty="0"/>
          </a:p>
        </p:txBody>
      </p:sp>
      <p:sp>
        <p:nvSpPr>
          <p:cNvPr id="427" name="TextBox 426"/>
          <p:cNvSpPr txBox="1"/>
          <p:nvPr/>
        </p:nvSpPr>
        <p:spPr>
          <a:xfrm>
            <a:off x="6620561" y="3770020"/>
            <a:ext cx="873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. . .</a:t>
            </a:r>
            <a:endParaRPr lang="en-US" sz="4000" b="1" dirty="0"/>
          </a:p>
        </p:txBody>
      </p:sp>
      <p:sp>
        <p:nvSpPr>
          <p:cNvPr id="428" name="TextBox 427"/>
          <p:cNvSpPr txBox="1"/>
          <p:nvPr/>
        </p:nvSpPr>
        <p:spPr>
          <a:xfrm>
            <a:off x="9635579" y="3770020"/>
            <a:ext cx="873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. . .</a:t>
            </a:r>
            <a:endParaRPr lang="en-US" sz="4000" b="1" dirty="0"/>
          </a:p>
        </p:txBody>
      </p:sp>
      <p:grpSp>
        <p:nvGrpSpPr>
          <p:cNvPr id="429" name="Группа 428"/>
          <p:cNvGrpSpPr/>
          <p:nvPr/>
        </p:nvGrpSpPr>
        <p:grpSpPr>
          <a:xfrm>
            <a:off x="4894598" y="4668216"/>
            <a:ext cx="501827" cy="936104"/>
            <a:chOff x="6376658" y="2060849"/>
            <a:chExt cx="2443814" cy="4408298"/>
          </a:xfrm>
        </p:grpSpPr>
        <p:pic>
          <p:nvPicPr>
            <p:cNvPr id="43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1" name="Овал 430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6727325" y="5031236"/>
              <a:ext cx="792093" cy="143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grpSp>
        <p:nvGrpSpPr>
          <p:cNvPr id="433" name="Группа 432"/>
          <p:cNvGrpSpPr/>
          <p:nvPr/>
        </p:nvGrpSpPr>
        <p:grpSpPr>
          <a:xfrm>
            <a:off x="4894598" y="1523708"/>
            <a:ext cx="501827" cy="936104"/>
            <a:chOff x="3923928" y="2060848"/>
            <a:chExt cx="2443814" cy="4408301"/>
          </a:xfrm>
        </p:grpSpPr>
        <p:pic>
          <p:nvPicPr>
            <p:cNvPr id="43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5" name="Овал 434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TextBox 435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437" name="Группа 436"/>
          <p:cNvGrpSpPr/>
          <p:nvPr/>
        </p:nvGrpSpPr>
        <p:grpSpPr>
          <a:xfrm>
            <a:off x="4316305" y="2747844"/>
            <a:ext cx="501827" cy="936104"/>
            <a:chOff x="3923928" y="2060848"/>
            <a:chExt cx="2443814" cy="4408301"/>
          </a:xfrm>
        </p:grpSpPr>
        <p:pic>
          <p:nvPicPr>
            <p:cNvPr id="43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9" name="Овал 438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441" name="Группа 440"/>
          <p:cNvGrpSpPr/>
          <p:nvPr/>
        </p:nvGrpSpPr>
        <p:grpSpPr>
          <a:xfrm>
            <a:off x="2590342" y="1523708"/>
            <a:ext cx="501827" cy="936104"/>
            <a:chOff x="3923928" y="2060848"/>
            <a:chExt cx="2443814" cy="4408301"/>
          </a:xfrm>
        </p:grpSpPr>
        <p:pic>
          <p:nvPicPr>
            <p:cNvPr id="44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3" name="Овал 442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TextBox 443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445" name="Группа 444"/>
          <p:cNvGrpSpPr/>
          <p:nvPr/>
        </p:nvGrpSpPr>
        <p:grpSpPr>
          <a:xfrm>
            <a:off x="2588113" y="2747844"/>
            <a:ext cx="501827" cy="936104"/>
            <a:chOff x="3923928" y="2060848"/>
            <a:chExt cx="2443814" cy="4408301"/>
          </a:xfrm>
        </p:grpSpPr>
        <p:pic>
          <p:nvPicPr>
            <p:cNvPr id="44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7" name="Овал 446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449" name="Группа 448"/>
          <p:cNvGrpSpPr/>
          <p:nvPr/>
        </p:nvGrpSpPr>
        <p:grpSpPr>
          <a:xfrm>
            <a:off x="2588113" y="4668216"/>
            <a:ext cx="501827" cy="936104"/>
            <a:chOff x="6376658" y="2060849"/>
            <a:chExt cx="2443814" cy="4408298"/>
          </a:xfrm>
        </p:grpSpPr>
        <p:pic>
          <p:nvPicPr>
            <p:cNvPr id="45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1" name="Овал 450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TextBox 451"/>
            <p:cNvSpPr txBox="1"/>
            <p:nvPr/>
          </p:nvSpPr>
          <p:spPr>
            <a:xfrm>
              <a:off x="6727325" y="5031236"/>
              <a:ext cx="792093" cy="143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pic>
        <p:nvPicPr>
          <p:cNvPr id="453" name="Picture 2" descr="http://xenianova.files.wordpress.com/2010/10/798orange.jpg?w=174&amp;h=174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889" y="4634860"/>
            <a:ext cx="969459" cy="96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4" name="Группа 453"/>
          <p:cNvGrpSpPr/>
          <p:nvPr/>
        </p:nvGrpSpPr>
        <p:grpSpPr>
          <a:xfrm>
            <a:off x="2086286" y="1523708"/>
            <a:ext cx="501827" cy="936104"/>
            <a:chOff x="3923928" y="2060848"/>
            <a:chExt cx="2443814" cy="4408301"/>
          </a:xfrm>
        </p:grpSpPr>
        <p:pic>
          <p:nvPicPr>
            <p:cNvPr id="45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6" name="Овал 455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TextBox 456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458" name="Группа 457"/>
          <p:cNvGrpSpPr/>
          <p:nvPr/>
        </p:nvGrpSpPr>
        <p:grpSpPr>
          <a:xfrm>
            <a:off x="2084057" y="2747844"/>
            <a:ext cx="501827" cy="936104"/>
            <a:chOff x="3923928" y="2060848"/>
            <a:chExt cx="2443814" cy="4408301"/>
          </a:xfrm>
        </p:grpSpPr>
        <p:pic>
          <p:nvPicPr>
            <p:cNvPr id="45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0" name="Овал 459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TextBox 460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462" name="Группа 461"/>
          <p:cNvGrpSpPr/>
          <p:nvPr/>
        </p:nvGrpSpPr>
        <p:grpSpPr>
          <a:xfrm>
            <a:off x="2084057" y="4668216"/>
            <a:ext cx="501827" cy="936104"/>
            <a:chOff x="6376658" y="2060849"/>
            <a:chExt cx="2443814" cy="4408298"/>
          </a:xfrm>
        </p:grpSpPr>
        <p:pic>
          <p:nvPicPr>
            <p:cNvPr id="46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4" name="Овал 463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TextBox 464"/>
            <p:cNvSpPr txBox="1"/>
            <p:nvPr/>
          </p:nvSpPr>
          <p:spPr>
            <a:xfrm>
              <a:off x="6727325" y="5031236"/>
              <a:ext cx="792093" cy="143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pic>
        <p:nvPicPr>
          <p:cNvPr id="88" name="Рисунок 8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780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990600" y="797475"/>
            <a:ext cx="99441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Семью битами можно представить 128 команд или 128 чисел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Семь бит</a:t>
            </a:r>
          </a:p>
        </p:txBody>
      </p:sp>
      <p:grpSp>
        <p:nvGrpSpPr>
          <p:cNvPr id="92" name="Группа 91"/>
          <p:cNvGrpSpPr/>
          <p:nvPr/>
        </p:nvGrpSpPr>
        <p:grpSpPr>
          <a:xfrm>
            <a:off x="3961653" y="1480775"/>
            <a:ext cx="501827" cy="936104"/>
            <a:chOff x="3923928" y="2060848"/>
            <a:chExt cx="2443814" cy="4408301"/>
          </a:xfrm>
        </p:grpSpPr>
        <p:pic>
          <p:nvPicPr>
            <p:cNvPr id="9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Овал 93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96" name="Группа 95"/>
          <p:cNvGrpSpPr/>
          <p:nvPr/>
        </p:nvGrpSpPr>
        <p:grpSpPr>
          <a:xfrm>
            <a:off x="5113781" y="2704911"/>
            <a:ext cx="501827" cy="936104"/>
            <a:chOff x="6376658" y="2060849"/>
            <a:chExt cx="2443814" cy="4408298"/>
          </a:xfrm>
        </p:grpSpPr>
        <p:pic>
          <p:nvPicPr>
            <p:cNvPr id="9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Овал 97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727325" y="5031236"/>
              <a:ext cx="792093" cy="143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794359" y="1688088"/>
            <a:ext cx="334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0 </a:t>
            </a:r>
            <a:r>
              <a:rPr lang="ru-RU" sz="3200" dirty="0" smtClean="0"/>
              <a:t>– Съесть яблоко</a:t>
            </a:r>
            <a:endParaRPr lang="en-US" sz="3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794359" y="2840216"/>
            <a:ext cx="356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1 </a:t>
            </a:r>
            <a:r>
              <a:rPr lang="ru-RU" sz="3200" dirty="0"/>
              <a:t>– Съесть </a:t>
            </a:r>
            <a:r>
              <a:rPr lang="ru-RU" sz="3200" dirty="0" smtClean="0"/>
              <a:t>грушу</a:t>
            </a:r>
            <a:endParaRPr lang="en-US" sz="3200" b="1" dirty="0"/>
          </a:p>
        </p:txBody>
      </p:sp>
      <p:grpSp>
        <p:nvGrpSpPr>
          <p:cNvPr id="102" name="Группа 101"/>
          <p:cNvGrpSpPr/>
          <p:nvPr/>
        </p:nvGrpSpPr>
        <p:grpSpPr>
          <a:xfrm>
            <a:off x="4537717" y="1480775"/>
            <a:ext cx="501827" cy="936104"/>
            <a:chOff x="3923928" y="2060848"/>
            <a:chExt cx="2443814" cy="4408301"/>
          </a:xfrm>
        </p:grpSpPr>
        <p:pic>
          <p:nvPicPr>
            <p:cNvPr id="10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" name="Овал 103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106" name="Группа 105"/>
          <p:cNvGrpSpPr/>
          <p:nvPr/>
        </p:nvGrpSpPr>
        <p:grpSpPr>
          <a:xfrm>
            <a:off x="3959424" y="2704911"/>
            <a:ext cx="501827" cy="936104"/>
            <a:chOff x="3923928" y="2060848"/>
            <a:chExt cx="2443814" cy="4408301"/>
          </a:xfrm>
        </p:grpSpPr>
        <p:pic>
          <p:nvPicPr>
            <p:cNvPr id="10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Овал 107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110" name="Группа 109"/>
          <p:cNvGrpSpPr/>
          <p:nvPr/>
        </p:nvGrpSpPr>
        <p:grpSpPr>
          <a:xfrm>
            <a:off x="3959424" y="4937028"/>
            <a:ext cx="501827" cy="936104"/>
            <a:chOff x="6376658" y="2060849"/>
            <a:chExt cx="2443814" cy="4408298"/>
          </a:xfrm>
        </p:grpSpPr>
        <p:pic>
          <p:nvPicPr>
            <p:cNvPr id="11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Овал 111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727325" y="5031236"/>
              <a:ext cx="792093" cy="143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grpSp>
        <p:nvGrpSpPr>
          <p:cNvPr id="114" name="Группа 113"/>
          <p:cNvGrpSpPr/>
          <p:nvPr/>
        </p:nvGrpSpPr>
        <p:grpSpPr>
          <a:xfrm>
            <a:off x="4535488" y="4937028"/>
            <a:ext cx="501827" cy="936104"/>
            <a:chOff x="6376658" y="2060849"/>
            <a:chExt cx="2443814" cy="4408298"/>
          </a:xfrm>
        </p:grpSpPr>
        <p:pic>
          <p:nvPicPr>
            <p:cNvPr id="11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Овал 115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727325" y="5031236"/>
              <a:ext cx="792093" cy="143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5687616" y="5144341"/>
            <a:ext cx="3925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12</a:t>
            </a:r>
            <a:r>
              <a:rPr lang="en-US" sz="3200" b="1" dirty="0" smtClean="0"/>
              <a:t>7</a:t>
            </a:r>
            <a:r>
              <a:rPr lang="ru-RU" sz="3200" b="1" dirty="0" smtClean="0"/>
              <a:t> </a:t>
            </a:r>
            <a:r>
              <a:rPr lang="ru-RU" sz="3200" dirty="0" smtClean="0"/>
              <a:t>– </a:t>
            </a:r>
            <a:r>
              <a:rPr lang="ru-RU" sz="3200" dirty="0"/>
              <a:t>Съесть </a:t>
            </a:r>
            <a:r>
              <a:rPr lang="ru-RU" sz="3200" dirty="0" smtClean="0"/>
              <a:t>дыню</a:t>
            </a:r>
            <a:endParaRPr lang="en-US" sz="3200" b="1" dirty="0"/>
          </a:p>
        </p:txBody>
      </p:sp>
      <p:pic>
        <p:nvPicPr>
          <p:cNvPr id="119" name="Picture 8" descr="http://www.recipesmasks.org/images/sampledata/0819/red_app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40" y="1336759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3" descr="C:\Users\Alexander\Desktop\1264020356_grush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048" y="2488887"/>
            <a:ext cx="855362" cy="117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1" name="Группа 120"/>
          <p:cNvGrpSpPr/>
          <p:nvPr/>
        </p:nvGrpSpPr>
        <p:grpSpPr>
          <a:xfrm>
            <a:off x="3383360" y="1480775"/>
            <a:ext cx="501827" cy="936104"/>
            <a:chOff x="3923928" y="2060848"/>
            <a:chExt cx="2443814" cy="4408301"/>
          </a:xfrm>
        </p:grpSpPr>
        <p:pic>
          <p:nvPicPr>
            <p:cNvPr id="12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Овал 122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125" name="Группа 124"/>
          <p:cNvGrpSpPr/>
          <p:nvPr/>
        </p:nvGrpSpPr>
        <p:grpSpPr>
          <a:xfrm>
            <a:off x="3383360" y="2704911"/>
            <a:ext cx="501827" cy="936104"/>
            <a:chOff x="3923928" y="2060848"/>
            <a:chExt cx="2443814" cy="4408301"/>
          </a:xfrm>
        </p:grpSpPr>
        <p:pic>
          <p:nvPicPr>
            <p:cNvPr id="12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7" name="Овал 126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129" name="Группа 128"/>
          <p:cNvGrpSpPr/>
          <p:nvPr/>
        </p:nvGrpSpPr>
        <p:grpSpPr>
          <a:xfrm>
            <a:off x="3383360" y="4937028"/>
            <a:ext cx="501827" cy="936104"/>
            <a:chOff x="6376658" y="2060849"/>
            <a:chExt cx="2443814" cy="4408298"/>
          </a:xfrm>
        </p:grpSpPr>
        <p:pic>
          <p:nvPicPr>
            <p:cNvPr id="13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1" name="Овал 130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727325" y="5031236"/>
              <a:ext cx="792093" cy="143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3239344" y="3929047"/>
            <a:ext cx="873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. . .</a:t>
            </a:r>
            <a:endParaRPr lang="en-US" sz="40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6623720" y="3929047"/>
            <a:ext cx="873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. . .</a:t>
            </a:r>
            <a:endParaRPr lang="en-US" sz="40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9638738" y="3929047"/>
            <a:ext cx="873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. . .</a:t>
            </a:r>
            <a:endParaRPr lang="en-US" sz="4000" b="1" dirty="0"/>
          </a:p>
        </p:txBody>
      </p:sp>
      <p:grpSp>
        <p:nvGrpSpPr>
          <p:cNvPr id="136" name="Группа 135"/>
          <p:cNvGrpSpPr/>
          <p:nvPr/>
        </p:nvGrpSpPr>
        <p:grpSpPr>
          <a:xfrm>
            <a:off x="5113781" y="4937028"/>
            <a:ext cx="501827" cy="936104"/>
            <a:chOff x="6376658" y="2060849"/>
            <a:chExt cx="2443814" cy="4408298"/>
          </a:xfrm>
        </p:grpSpPr>
        <p:pic>
          <p:nvPicPr>
            <p:cNvPr id="13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Овал 137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727325" y="5031236"/>
              <a:ext cx="792093" cy="143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grpSp>
        <p:nvGrpSpPr>
          <p:cNvPr id="140" name="Группа 139"/>
          <p:cNvGrpSpPr/>
          <p:nvPr/>
        </p:nvGrpSpPr>
        <p:grpSpPr>
          <a:xfrm>
            <a:off x="5113781" y="1480775"/>
            <a:ext cx="501827" cy="936104"/>
            <a:chOff x="3923928" y="2060848"/>
            <a:chExt cx="2443814" cy="4408301"/>
          </a:xfrm>
        </p:grpSpPr>
        <p:pic>
          <p:nvPicPr>
            <p:cNvPr id="14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Овал 141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144" name="Группа 143"/>
          <p:cNvGrpSpPr/>
          <p:nvPr/>
        </p:nvGrpSpPr>
        <p:grpSpPr>
          <a:xfrm>
            <a:off x="4535488" y="2704911"/>
            <a:ext cx="501827" cy="936104"/>
            <a:chOff x="3923928" y="2060848"/>
            <a:chExt cx="2443814" cy="4408301"/>
          </a:xfrm>
        </p:grpSpPr>
        <p:pic>
          <p:nvPicPr>
            <p:cNvPr id="14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6" name="Овал 145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148" name="Группа 147"/>
          <p:cNvGrpSpPr/>
          <p:nvPr/>
        </p:nvGrpSpPr>
        <p:grpSpPr>
          <a:xfrm>
            <a:off x="2809525" y="1480775"/>
            <a:ext cx="501827" cy="936104"/>
            <a:chOff x="3923928" y="2060848"/>
            <a:chExt cx="2443814" cy="4408301"/>
          </a:xfrm>
        </p:grpSpPr>
        <p:pic>
          <p:nvPicPr>
            <p:cNvPr id="14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0" name="Овал 149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152" name="Группа 151"/>
          <p:cNvGrpSpPr/>
          <p:nvPr/>
        </p:nvGrpSpPr>
        <p:grpSpPr>
          <a:xfrm>
            <a:off x="2807296" y="2704911"/>
            <a:ext cx="501827" cy="936104"/>
            <a:chOff x="3923928" y="2060848"/>
            <a:chExt cx="2443814" cy="4408301"/>
          </a:xfrm>
        </p:grpSpPr>
        <p:pic>
          <p:nvPicPr>
            <p:cNvPr id="15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4" name="Овал 153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156" name="Группа 155"/>
          <p:cNvGrpSpPr/>
          <p:nvPr/>
        </p:nvGrpSpPr>
        <p:grpSpPr>
          <a:xfrm>
            <a:off x="2807296" y="4937028"/>
            <a:ext cx="501827" cy="936104"/>
            <a:chOff x="6376658" y="2060849"/>
            <a:chExt cx="2443814" cy="4408298"/>
          </a:xfrm>
        </p:grpSpPr>
        <p:pic>
          <p:nvPicPr>
            <p:cNvPr id="15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8" name="Овал 157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727325" y="5031236"/>
              <a:ext cx="792093" cy="143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grpSp>
        <p:nvGrpSpPr>
          <p:cNvPr id="160" name="Группа 159"/>
          <p:cNvGrpSpPr/>
          <p:nvPr/>
        </p:nvGrpSpPr>
        <p:grpSpPr>
          <a:xfrm>
            <a:off x="2305469" y="1480775"/>
            <a:ext cx="501827" cy="936104"/>
            <a:chOff x="3923928" y="2060848"/>
            <a:chExt cx="2443814" cy="4408301"/>
          </a:xfrm>
        </p:grpSpPr>
        <p:pic>
          <p:nvPicPr>
            <p:cNvPr id="16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Овал 161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164" name="Группа 163"/>
          <p:cNvGrpSpPr/>
          <p:nvPr/>
        </p:nvGrpSpPr>
        <p:grpSpPr>
          <a:xfrm>
            <a:off x="2303240" y="2704911"/>
            <a:ext cx="501827" cy="936104"/>
            <a:chOff x="3923928" y="2060848"/>
            <a:chExt cx="2443814" cy="4408301"/>
          </a:xfrm>
        </p:grpSpPr>
        <p:pic>
          <p:nvPicPr>
            <p:cNvPr id="16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6" name="Овал 165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168" name="Группа 167"/>
          <p:cNvGrpSpPr/>
          <p:nvPr/>
        </p:nvGrpSpPr>
        <p:grpSpPr>
          <a:xfrm>
            <a:off x="2303240" y="4937028"/>
            <a:ext cx="501827" cy="936104"/>
            <a:chOff x="6376658" y="2060849"/>
            <a:chExt cx="2443814" cy="4408298"/>
          </a:xfrm>
        </p:grpSpPr>
        <p:pic>
          <p:nvPicPr>
            <p:cNvPr id="16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Овал 169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727325" y="5031236"/>
              <a:ext cx="792093" cy="143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grpSp>
        <p:nvGrpSpPr>
          <p:cNvPr id="172" name="Группа 171"/>
          <p:cNvGrpSpPr/>
          <p:nvPr/>
        </p:nvGrpSpPr>
        <p:grpSpPr>
          <a:xfrm>
            <a:off x="1801413" y="1480775"/>
            <a:ext cx="501827" cy="936104"/>
            <a:chOff x="3923928" y="2060848"/>
            <a:chExt cx="2443814" cy="4408301"/>
          </a:xfrm>
        </p:grpSpPr>
        <p:pic>
          <p:nvPicPr>
            <p:cNvPr id="17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4" name="Овал 173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176" name="Группа 175"/>
          <p:cNvGrpSpPr/>
          <p:nvPr/>
        </p:nvGrpSpPr>
        <p:grpSpPr>
          <a:xfrm>
            <a:off x="1799184" y="2704911"/>
            <a:ext cx="501827" cy="936104"/>
            <a:chOff x="3923928" y="2060848"/>
            <a:chExt cx="2443814" cy="4408301"/>
          </a:xfrm>
        </p:grpSpPr>
        <p:pic>
          <p:nvPicPr>
            <p:cNvPr id="17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8" name="Овал 177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180" name="Группа 179"/>
          <p:cNvGrpSpPr/>
          <p:nvPr/>
        </p:nvGrpSpPr>
        <p:grpSpPr>
          <a:xfrm>
            <a:off x="1799184" y="4937028"/>
            <a:ext cx="501827" cy="936104"/>
            <a:chOff x="6376658" y="2060849"/>
            <a:chExt cx="2443814" cy="4408298"/>
          </a:xfrm>
        </p:grpSpPr>
        <p:pic>
          <p:nvPicPr>
            <p:cNvPr id="18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2" name="Овал 181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727325" y="5031236"/>
              <a:ext cx="792093" cy="143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pic>
        <p:nvPicPr>
          <p:cNvPr id="184" name="Picture 2" descr="http://www.calorizator.ru/sites/default/files/product/mel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721135"/>
            <a:ext cx="1512037" cy="151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Рисунок 18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780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984457" y="795436"/>
            <a:ext cx="10210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Восемью битами можно представить 256 команд или 256 чисел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Восемь бит</a:t>
            </a:r>
          </a:p>
        </p:txBody>
      </p:sp>
      <p:grpSp>
        <p:nvGrpSpPr>
          <p:cNvPr id="185" name="Группа 184"/>
          <p:cNvGrpSpPr/>
          <p:nvPr/>
        </p:nvGrpSpPr>
        <p:grpSpPr>
          <a:xfrm>
            <a:off x="4528829" y="1509266"/>
            <a:ext cx="501827" cy="936104"/>
            <a:chOff x="3923928" y="2060848"/>
            <a:chExt cx="2443814" cy="4408301"/>
          </a:xfrm>
        </p:grpSpPr>
        <p:pic>
          <p:nvPicPr>
            <p:cNvPr id="18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7" name="Овал 186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189" name="Группа 188"/>
          <p:cNvGrpSpPr/>
          <p:nvPr/>
        </p:nvGrpSpPr>
        <p:grpSpPr>
          <a:xfrm>
            <a:off x="5680957" y="2733402"/>
            <a:ext cx="501827" cy="936104"/>
            <a:chOff x="6376658" y="2060849"/>
            <a:chExt cx="2443814" cy="4408298"/>
          </a:xfrm>
        </p:grpSpPr>
        <p:pic>
          <p:nvPicPr>
            <p:cNvPr id="19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1" name="Овал 190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6727325" y="5031236"/>
              <a:ext cx="792093" cy="143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6289527" y="1716579"/>
            <a:ext cx="3340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0 </a:t>
            </a:r>
            <a:r>
              <a:rPr lang="ru-RU" sz="3200" dirty="0" smtClean="0"/>
              <a:t>– Съесть яблоко</a:t>
            </a:r>
            <a:endParaRPr lang="en-US" sz="3200" dirty="0"/>
          </a:p>
        </p:txBody>
      </p:sp>
      <p:sp>
        <p:nvSpPr>
          <p:cNvPr id="194" name="TextBox 193"/>
          <p:cNvSpPr txBox="1"/>
          <p:nvPr/>
        </p:nvSpPr>
        <p:spPr>
          <a:xfrm>
            <a:off x="6289527" y="2868707"/>
            <a:ext cx="356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1 </a:t>
            </a:r>
            <a:r>
              <a:rPr lang="ru-RU" sz="3200" dirty="0"/>
              <a:t>– Съесть </a:t>
            </a:r>
            <a:r>
              <a:rPr lang="ru-RU" sz="3200" dirty="0" smtClean="0"/>
              <a:t>грушу</a:t>
            </a:r>
            <a:endParaRPr lang="en-US" sz="3200" b="1" dirty="0"/>
          </a:p>
        </p:txBody>
      </p:sp>
      <p:grpSp>
        <p:nvGrpSpPr>
          <p:cNvPr id="195" name="Группа 194"/>
          <p:cNvGrpSpPr/>
          <p:nvPr/>
        </p:nvGrpSpPr>
        <p:grpSpPr>
          <a:xfrm>
            <a:off x="5104893" y="1509266"/>
            <a:ext cx="501827" cy="936104"/>
            <a:chOff x="3923928" y="2060848"/>
            <a:chExt cx="2443814" cy="4408301"/>
          </a:xfrm>
        </p:grpSpPr>
        <p:pic>
          <p:nvPicPr>
            <p:cNvPr id="19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7" name="Овал 196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199" name="Группа 198"/>
          <p:cNvGrpSpPr/>
          <p:nvPr/>
        </p:nvGrpSpPr>
        <p:grpSpPr>
          <a:xfrm>
            <a:off x="4526600" y="2733402"/>
            <a:ext cx="501827" cy="936104"/>
            <a:chOff x="3923928" y="2060848"/>
            <a:chExt cx="2443814" cy="4408301"/>
          </a:xfrm>
        </p:grpSpPr>
        <p:pic>
          <p:nvPicPr>
            <p:cNvPr id="20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1" name="Овал 200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203" name="Группа 202"/>
          <p:cNvGrpSpPr/>
          <p:nvPr/>
        </p:nvGrpSpPr>
        <p:grpSpPr>
          <a:xfrm>
            <a:off x="4526600" y="5016085"/>
            <a:ext cx="501827" cy="936104"/>
            <a:chOff x="6376658" y="2060849"/>
            <a:chExt cx="2443814" cy="4408298"/>
          </a:xfrm>
        </p:grpSpPr>
        <p:pic>
          <p:nvPicPr>
            <p:cNvPr id="20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" name="Овал 204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6727325" y="5031236"/>
              <a:ext cx="792093" cy="143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grpSp>
        <p:nvGrpSpPr>
          <p:cNvPr id="207" name="Группа 206"/>
          <p:cNvGrpSpPr/>
          <p:nvPr/>
        </p:nvGrpSpPr>
        <p:grpSpPr>
          <a:xfrm>
            <a:off x="5102664" y="5016085"/>
            <a:ext cx="501827" cy="936104"/>
            <a:chOff x="6376658" y="2060849"/>
            <a:chExt cx="2443814" cy="4408298"/>
          </a:xfrm>
        </p:grpSpPr>
        <p:pic>
          <p:nvPicPr>
            <p:cNvPr id="20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9" name="Овал 208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6727325" y="5031236"/>
              <a:ext cx="792093" cy="143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sp>
        <p:nvSpPr>
          <p:cNvPr id="211" name="TextBox 210"/>
          <p:cNvSpPr txBox="1"/>
          <p:nvPr/>
        </p:nvSpPr>
        <p:spPr>
          <a:xfrm>
            <a:off x="6217519" y="5151390"/>
            <a:ext cx="3925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255 </a:t>
            </a:r>
            <a:r>
              <a:rPr lang="ru-RU" sz="3200" dirty="0" smtClean="0"/>
              <a:t>– </a:t>
            </a:r>
            <a:r>
              <a:rPr lang="ru-RU" sz="3200" dirty="0"/>
              <a:t>Съесть </a:t>
            </a:r>
            <a:r>
              <a:rPr lang="ru-RU" sz="3200" dirty="0" smtClean="0"/>
              <a:t>арбуз</a:t>
            </a:r>
            <a:endParaRPr lang="en-US" sz="3200" b="1" dirty="0"/>
          </a:p>
        </p:txBody>
      </p:sp>
      <p:pic>
        <p:nvPicPr>
          <p:cNvPr id="212" name="Picture 8" descr="http://www.recipesmasks.org/images/sampledata/0819/red_app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76" y="1365250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3" descr="C:\Users\Alexander\Desktop\1264020356_grush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184" y="2517378"/>
            <a:ext cx="855362" cy="117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4" name="Группа 213"/>
          <p:cNvGrpSpPr/>
          <p:nvPr/>
        </p:nvGrpSpPr>
        <p:grpSpPr>
          <a:xfrm>
            <a:off x="3950536" y="1509266"/>
            <a:ext cx="501827" cy="936104"/>
            <a:chOff x="3923928" y="2060848"/>
            <a:chExt cx="2443814" cy="4408301"/>
          </a:xfrm>
        </p:grpSpPr>
        <p:pic>
          <p:nvPicPr>
            <p:cNvPr id="21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6" name="Овал 215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218" name="Группа 217"/>
          <p:cNvGrpSpPr/>
          <p:nvPr/>
        </p:nvGrpSpPr>
        <p:grpSpPr>
          <a:xfrm>
            <a:off x="3950536" y="2733402"/>
            <a:ext cx="501827" cy="936104"/>
            <a:chOff x="3923928" y="2060848"/>
            <a:chExt cx="2443814" cy="4408301"/>
          </a:xfrm>
        </p:grpSpPr>
        <p:pic>
          <p:nvPicPr>
            <p:cNvPr id="21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0" name="Овал 219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222" name="Группа 221"/>
          <p:cNvGrpSpPr/>
          <p:nvPr/>
        </p:nvGrpSpPr>
        <p:grpSpPr>
          <a:xfrm>
            <a:off x="3950536" y="5016085"/>
            <a:ext cx="501827" cy="936104"/>
            <a:chOff x="6376658" y="2060849"/>
            <a:chExt cx="2443814" cy="4408298"/>
          </a:xfrm>
        </p:grpSpPr>
        <p:pic>
          <p:nvPicPr>
            <p:cNvPr id="22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4" name="Овал 223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6727325" y="5031236"/>
              <a:ext cx="792093" cy="143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sp>
        <p:nvSpPr>
          <p:cNvPr id="226" name="TextBox 225"/>
          <p:cNvSpPr txBox="1"/>
          <p:nvPr/>
        </p:nvSpPr>
        <p:spPr>
          <a:xfrm>
            <a:off x="3446480" y="3894789"/>
            <a:ext cx="873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. . .</a:t>
            </a:r>
            <a:endParaRPr lang="en-US" sz="4000" b="1" dirty="0"/>
          </a:p>
        </p:txBody>
      </p:sp>
      <p:sp>
        <p:nvSpPr>
          <p:cNvPr id="227" name="TextBox 226"/>
          <p:cNvSpPr txBox="1"/>
          <p:nvPr/>
        </p:nvSpPr>
        <p:spPr>
          <a:xfrm>
            <a:off x="6902864" y="3894789"/>
            <a:ext cx="873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. . .</a:t>
            </a:r>
            <a:endParaRPr lang="en-US" sz="4000" b="1" dirty="0"/>
          </a:p>
        </p:txBody>
      </p:sp>
      <p:sp>
        <p:nvSpPr>
          <p:cNvPr id="228" name="TextBox 227"/>
          <p:cNvSpPr txBox="1"/>
          <p:nvPr/>
        </p:nvSpPr>
        <p:spPr>
          <a:xfrm>
            <a:off x="9845874" y="3894789"/>
            <a:ext cx="873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. . .</a:t>
            </a:r>
            <a:endParaRPr lang="en-US" sz="4000" b="1" dirty="0"/>
          </a:p>
        </p:txBody>
      </p:sp>
      <p:grpSp>
        <p:nvGrpSpPr>
          <p:cNvPr id="229" name="Группа 228"/>
          <p:cNvGrpSpPr/>
          <p:nvPr/>
        </p:nvGrpSpPr>
        <p:grpSpPr>
          <a:xfrm>
            <a:off x="5680957" y="5016085"/>
            <a:ext cx="501827" cy="936104"/>
            <a:chOff x="6376658" y="2060849"/>
            <a:chExt cx="2443814" cy="4408298"/>
          </a:xfrm>
        </p:grpSpPr>
        <p:pic>
          <p:nvPicPr>
            <p:cNvPr id="23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1" name="Овал 230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6727325" y="5031236"/>
              <a:ext cx="792093" cy="143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grpSp>
        <p:nvGrpSpPr>
          <p:cNvPr id="233" name="Группа 232"/>
          <p:cNvGrpSpPr/>
          <p:nvPr/>
        </p:nvGrpSpPr>
        <p:grpSpPr>
          <a:xfrm>
            <a:off x="5680957" y="1509266"/>
            <a:ext cx="501827" cy="936104"/>
            <a:chOff x="3923928" y="2060848"/>
            <a:chExt cx="2443814" cy="4408301"/>
          </a:xfrm>
        </p:grpSpPr>
        <p:pic>
          <p:nvPicPr>
            <p:cNvPr id="23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5" name="Овал 234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237" name="Группа 236"/>
          <p:cNvGrpSpPr/>
          <p:nvPr/>
        </p:nvGrpSpPr>
        <p:grpSpPr>
          <a:xfrm>
            <a:off x="5102664" y="2733402"/>
            <a:ext cx="501827" cy="936104"/>
            <a:chOff x="3923928" y="2060848"/>
            <a:chExt cx="2443814" cy="4408301"/>
          </a:xfrm>
        </p:grpSpPr>
        <p:pic>
          <p:nvPicPr>
            <p:cNvPr id="23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9" name="Овал 238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241" name="Группа 240"/>
          <p:cNvGrpSpPr/>
          <p:nvPr/>
        </p:nvGrpSpPr>
        <p:grpSpPr>
          <a:xfrm>
            <a:off x="3232685" y="1509266"/>
            <a:ext cx="501827" cy="936104"/>
            <a:chOff x="3923928" y="2060848"/>
            <a:chExt cx="2443814" cy="4408301"/>
          </a:xfrm>
        </p:grpSpPr>
        <p:pic>
          <p:nvPicPr>
            <p:cNvPr id="24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3" name="Овал 242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245" name="Группа 244"/>
          <p:cNvGrpSpPr/>
          <p:nvPr/>
        </p:nvGrpSpPr>
        <p:grpSpPr>
          <a:xfrm>
            <a:off x="3230456" y="2733402"/>
            <a:ext cx="501827" cy="936104"/>
            <a:chOff x="3923928" y="2060848"/>
            <a:chExt cx="2443814" cy="4408301"/>
          </a:xfrm>
        </p:grpSpPr>
        <p:pic>
          <p:nvPicPr>
            <p:cNvPr id="24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7" name="Овал 246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249" name="Группа 248"/>
          <p:cNvGrpSpPr/>
          <p:nvPr/>
        </p:nvGrpSpPr>
        <p:grpSpPr>
          <a:xfrm>
            <a:off x="3230456" y="5016085"/>
            <a:ext cx="501827" cy="936104"/>
            <a:chOff x="6376658" y="2060849"/>
            <a:chExt cx="2443814" cy="4408298"/>
          </a:xfrm>
        </p:grpSpPr>
        <p:pic>
          <p:nvPicPr>
            <p:cNvPr id="25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1" name="Овал 250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6727325" y="5031236"/>
              <a:ext cx="792093" cy="143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grpSp>
        <p:nvGrpSpPr>
          <p:cNvPr id="253" name="Группа 252"/>
          <p:cNvGrpSpPr/>
          <p:nvPr/>
        </p:nvGrpSpPr>
        <p:grpSpPr>
          <a:xfrm>
            <a:off x="2728629" y="1509266"/>
            <a:ext cx="501827" cy="936104"/>
            <a:chOff x="3923928" y="2060848"/>
            <a:chExt cx="2443814" cy="4408301"/>
          </a:xfrm>
        </p:grpSpPr>
        <p:pic>
          <p:nvPicPr>
            <p:cNvPr id="25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5" name="Овал 254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257" name="Группа 256"/>
          <p:cNvGrpSpPr/>
          <p:nvPr/>
        </p:nvGrpSpPr>
        <p:grpSpPr>
          <a:xfrm>
            <a:off x="2726400" y="2733402"/>
            <a:ext cx="501827" cy="936104"/>
            <a:chOff x="3923928" y="2060848"/>
            <a:chExt cx="2443814" cy="4408301"/>
          </a:xfrm>
        </p:grpSpPr>
        <p:pic>
          <p:nvPicPr>
            <p:cNvPr id="25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9" name="Овал 258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261" name="Группа 260"/>
          <p:cNvGrpSpPr/>
          <p:nvPr/>
        </p:nvGrpSpPr>
        <p:grpSpPr>
          <a:xfrm>
            <a:off x="2726400" y="5016085"/>
            <a:ext cx="501827" cy="936104"/>
            <a:chOff x="6376658" y="2060849"/>
            <a:chExt cx="2443814" cy="4408298"/>
          </a:xfrm>
        </p:grpSpPr>
        <p:pic>
          <p:nvPicPr>
            <p:cNvPr id="26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3" name="Овал 262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6727325" y="5031236"/>
              <a:ext cx="792093" cy="143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grpSp>
        <p:nvGrpSpPr>
          <p:cNvPr id="265" name="Группа 264"/>
          <p:cNvGrpSpPr/>
          <p:nvPr/>
        </p:nvGrpSpPr>
        <p:grpSpPr>
          <a:xfrm>
            <a:off x="2224573" y="1509266"/>
            <a:ext cx="501827" cy="936104"/>
            <a:chOff x="3923928" y="2060848"/>
            <a:chExt cx="2443814" cy="4408301"/>
          </a:xfrm>
        </p:grpSpPr>
        <p:pic>
          <p:nvPicPr>
            <p:cNvPr id="26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7" name="Овал 266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269" name="Группа 268"/>
          <p:cNvGrpSpPr/>
          <p:nvPr/>
        </p:nvGrpSpPr>
        <p:grpSpPr>
          <a:xfrm>
            <a:off x="2222344" y="2733402"/>
            <a:ext cx="501827" cy="936104"/>
            <a:chOff x="3923928" y="2060848"/>
            <a:chExt cx="2443814" cy="4408301"/>
          </a:xfrm>
        </p:grpSpPr>
        <p:pic>
          <p:nvPicPr>
            <p:cNvPr id="27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1" name="Овал 270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273" name="Группа 272"/>
          <p:cNvGrpSpPr/>
          <p:nvPr/>
        </p:nvGrpSpPr>
        <p:grpSpPr>
          <a:xfrm>
            <a:off x="2222344" y="5016085"/>
            <a:ext cx="501827" cy="936104"/>
            <a:chOff x="6376658" y="2060849"/>
            <a:chExt cx="2443814" cy="4408298"/>
          </a:xfrm>
        </p:grpSpPr>
        <p:pic>
          <p:nvPicPr>
            <p:cNvPr id="27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5" name="Овал 274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6727325" y="5031236"/>
              <a:ext cx="792093" cy="143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pic>
        <p:nvPicPr>
          <p:cNvPr id="277" name="Picture 2" descr="http://xenianova.files.wordpress.com/2010/10/watermelon.jpg?w=604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304" y="4821634"/>
            <a:ext cx="1160992" cy="113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8" name="Группа 277"/>
          <p:cNvGrpSpPr/>
          <p:nvPr/>
        </p:nvGrpSpPr>
        <p:grpSpPr>
          <a:xfrm>
            <a:off x="1720517" y="1509266"/>
            <a:ext cx="501827" cy="936104"/>
            <a:chOff x="3923928" y="2060848"/>
            <a:chExt cx="2443814" cy="4408301"/>
          </a:xfrm>
        </p:grpSpPr>
        <p:pic>
          <p:nvPicPr>
            <p:cNvPr id="27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0" name="Овал 279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282" name="Группа 281"/>
          <p:cNvGrpSpPr/>
          <p:nvPr/>
        </p:nvGrpSpPr>
        <p:grpSpPr>
          <a:xfrm>
            <a:off x="1718288" y="2733402"/>
            <a:ext cx="501827" cy="936104"/>
            <a:chOff x="3923928" y="2060848"/>
            <a:chExt cx="2443814" cy="4408301"/>
          </a:xfrm>
        </p:grpSpPr>
        <p:pic>
          <p:nvPicPr>
            <p:cNvPr id="28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4" name="Овал 283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286" name="Группа 285"/>
          <p:cNvGrpSpPr/>
          <p:nvPr/>
        </p:nvGrpSpPr>
        <p:grpSpPr>
          <a:xfrm>
            <a:off x="1718288" y="5016085"/>
            <a:ext cx="501827" cy="936104"/>
            <a:chOff x="6376658" y="2060849"/>
            <a:chExt cx="2443814" cy="4408298"/>
          </a:xfrm>
        </p:grpSpPr>
        <p:pic>
          <p:nvPicPr>
            <p:cNvPr id="28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8" name="Овал 287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727325" y="5031236"/>
              <a:ext cx="792093" cy="143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pic>
        <p:nvPicPr>
          <p:cNvPr id="112" name="Рисунок 1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093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 байт = 8 бит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Байт</a:t>
            </a:r>
          </a:p>
        </p:txBody>
      </p:sp>
      <p:pic>
        <p:nvPicPr>
          <p:cNvPr id="116" name="Picture 2" descr="http://3.bp.blogspot.com/-CIbS0ekSnlk/Th2dYAQYh4I/AAAAAAAAATc/0zUCodukSVA/s1600/normal+light+bul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640" y="1729860"/>
            <a:ext cx="792088" cy="105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http://3.bp.blogspot.com/-CIbS0ekSnlk/Th2dYAQYh4I/AAAAAAAAATc/0zUCodukSVA/s1600/normal+light+bul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720" y="1729859"/>
            <a:ext cx="792088" cy="105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 descr="http://3.bp.blogspot.com/-CIbS0ekSnlk/Th2dYAQYh4I/AAAAAAAAATc/0zUCodukSVA/s1600/normal+light+bul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00" y="1729859"/>
            <a:ext cx="792088" cy="105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" descr="http://3.bp.blogspot.com/-CIbS0ekSnlk/Th2dYAQYh4I/AAAAAAAAATc/0zUCodukSVA/s1600/normal+light+bul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880" y="1729859"/>
            <a:ext cx="792088" cy="105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 descr="http://3.bp.blogspot.com/-CIbS0ekSnlk/Th2dYAQYh4I/AAAAAAAAATc/0zUCodukSVA/s1600/normal+light+bul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016" y="1729859"/>
            <a:ext cx="792088" cy="105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 descr="http://3.bp.blogspot.com/-CIbS0ekSnlk/Th2dYAQYh4I/AAAAAAAAATc/0zUCodukSVA/s1600/normal+light+bul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096" y="1729859"/>
            <a:ext cx="792088" cy="105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2" descr="http://3.bp.blogspot.com/-CIbS0ekSnlk/Th2dYAQYh4I/AAAAAAAAATc/0zUCodukSVA/s1600/normal+light+bul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76" y="1729859"/>
            <a:ext cx="792088" cy="105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 descr="http://3.bp.blogspot.com/-CIbS0ekSnlk/Th2dYAQYh4I/AAAAAAAAATc/0zUCodukSVA/s1600/normal+light+bul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256" y="1729859"/>
            <a:ext cx="792088" cy="105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Прямоугольник с двумя вырезанными соседними углами 16"/>
          <p:cNvSpPr/>
          <p:nvPr/>
        </p:nvSpPr>
        <p:spPr>
          <a:xfrm>
            <a:off x="2514600" y="2521947"/>
            <a:ext cx="7128792" cy="1236137"/>
          </a:xfrm>
          <a:prstGeom prst="snip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8693634" y="2601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987208" y="2605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267128" y="2596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533394" y="2596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309258" y="2592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602832" y="2596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882752" y="2587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149018" y="2587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3" name="Полилиния 132"/>
          <p:cNvSpPr/>
          <p:nvPr/>
        </p:nvSpPr>
        <p:spPr>
          <a:xfrm>
            <a:off x="3261534" y="3800004"/>
            <a:ext cx="142923" cy="1164771"/>
          </a:xfrm>
          <a:custGeom>
            <a:avLst/>
            <a:gdLst>
              <a:gd name="connsiteX0" fmla="*/ 77609 w 142923"/>
              <a:gd name="connsiteY0" fmla="*/ 1164771 h 1164771"/>
              <a:gd name="connsiteX1" fmla="*/ 110266 w 142923"/>
              <a:gd name="connsiteY1" fmla="*/ 805543 h 1164771"/>
              <a:gd name="connsiteX2" fmla="*/ 132037 w 142923"/>
              <a:gd name="connsiteY2" fmla="*/ 772886 h 1164771"/>
              <a:gd name="connsiteX3" fmla="*/ 142923 w 142923"/>
              <a:gd name="connsiteY3" fmla="*/ 674914 h 1164771"/>
              <a:gd name="connsiteX4" fmla="*/ 132037 w 142923"/>
              <a:gd name="connsiteY4" fmla="*/ 457200 h 1164771"/>
              <a:gd name="connsiteX5" fmla="*/ 110266 w 142923"/>
              <a:gd name="connsiteY5" fmla="*/ 391886 h 1164771"/>
              <a:gd name="connsiteX6" fmla="*/ 88495 w 142923"/>
              <a:gd name="connsiteY6" fmla="*/ 370114 h 1164771"/>
              <a:gd name="connsiteX7" fmla="*/ 23180 w 142923"/>
              <a:gd name="connsiteY7" fmla="*/ 304800 h 1164771"/>
              <a:gd name="connsiteX8" fmla="*/ 12295 w 142923"/>
              <a:gd name="connsiteY8" fmla="*/ 261257 h 1164771"/>
              <a:gd name="connsiteX9" fmla="*/ 1409 w 142923"/>
              <a:gd name="connsiteY9" fmla="*/ 228600 h 1164771"/>
              <a:gd name="connsiteX10" fmla="*/ 1409 w 142923"/>
              <a:gd name="connsiteY10" fmla="*/ 0 h 11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2923" h="1164771">
                <a:moveTo>
                  <a:pt x="77609" y="1164771"/>
                </a:moveTo>
                <a:cubicBezTo>
                  <a:pt x="88495" y="1045028"/>
                  <a:pt x="93725" y="924636"/>
                  <a:pt x="110266" y="805543"/>
                </a:cubicBezTo>
                <a:cubicBezTo>
                  <a:pt x="112066" y="792585"/>
                  <a:pt x="128864" y="785578"/>
                  <a:pt x="132037" y="772886"/>
                </a:cubicBezTo>
                <a:cubicBezTo>
                  <a:pt x="140006" y="741009"/>
                  <a:pt x="139294" y="707571"/>
                  <a:pt x="142923" y="674914"/>
                </a:cubicBezTo>
                <a:cubicBezTo>
                  <a:pt x="139294" y="602343"/>
                  <a:pt x="140366" y="529383"/>
                  <a:pt x="132037" y="457200"/>
                </a:cubicBezTo>
                <a:cubicBezTo>
                  <a:pt x="129407" y="434402"/>
                  <a:pt x="126493" y="408114"/>
                  <a:pt x="110266" y="391886"/>
                </a:cubicBezTo>
                <a:cubicBezTo>
                  <a:pt x="103009" y="384629"/>
                  <a:pt x="94188" y="378654"/>
                  <a:pt x="88495" y="370114"/>
                </a:cubicBezTo>
                <a:cubicBezTo>
                  <a:pt x="44953" y="304801"/>
                  <a:pt x="95750" y="341084"/>
                  <a:pt x="23180" y="304800"/>
                </a:cubicBezTo>
                <a:cubicBezTo>
                  <a:pt x="19552" y="290286"/>
                  <a:pt x="16405" y="275642"/>
                  <a:pt x="12295" y="261257"/>
                </a:cubicBezTo>
                <a:cubicBezTo>
                  <a:pt x="9143" y="250224"/>
                  <a:pt x="1887" y="240065"/>
                  <a:pt x="1409" y="228600"/>
                </a:cubicBezTo>
                <a:cubicBezTo>
                  <a:pt x="-1763" y="152466"/>
                  <a:pt x="1409" y="76200"/>
                  <a:pt x="1409" y="0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Полилиния 133"/>
          <p:cNvSpPr/>
          <p:nvPr/>
        </p:nvSpPr>
        <p:spPr>
          <a:xfrm>
            <a:off x="4014057" y="3810890"/>
            <a:ext cx="185057" cy="1556657"/>
          </a:xfrm>
          <a:custGeom>
            <a:avLst/>
            <a:gdLst>
              <a:gd name="connsiteX0" fmla="*/ 185057 w 185057"/>
              <a:gd name="connsiteY0" fmla="*/ 1556657 h 1556657"/>
              <a:gd name="connsiteX1" fmla="*/ 163286 w 185057"/>
              <a:gd name="connsiteY1" fmla="*/ 707571 h 1556657"/>
              <a:gd name="connsiteX2" fmla="*/ 130629 w 185057"/>
              <a:gd name="connsiteY2" fmla="*/ 664028 h 1556657"/>
              <a:gd name="connsiteX3" fmla="*/ 108857 w 185057"/>
              <a:gd name="connsiteY3" fmla="*/ 598714 h 1556657"/>
              <a:gd name="connsiteX4" fmla="*/ 65314 w 185057"/>
              <a:gd name="connsiteY4" fmla="*/ 522514 h 1556657"/>
              <a:gd name="connsiteX5" fmla="*/ 32657 w 185057"/>
              <a:gd name="connsiteY5" fmla="*/ 457200 h 1556657"/>
              <a:gd name="connsiteX6" fmla="*/ 21772 w 185057"/>
              <a:gd name="connsiteY6" fmla="*/ 402771 h 1556657"/>
              <a:gd name="connsiteX7" fmla="*/ 0 w 185057"/>
              <a:gd name="connsiteY7" fmla="*/ 326571 h 1556657"/>
              <a:gd name="connsiteX8" fmla="*/ 21772 w 185057"/>
              <a:gd name="connsiteY8" fmla="*/ 43543 h 1556657"/>
              <a:gd name="connsiteX9" fmla="*/ 21772 w 185057"/>
              <a:gd name="connsiteY9" fmla="*/ 0 h 155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057" h="1556657">
                <a:moveTo>
                  <a:pt x="185057" y="1556657"/>
                </a:moveTo>
                <a:cubicBezTo>
                  <a:pt x="119288" y="1227787"/>
                  <a:pt x="216442" y="1730829"/>
                  <a:pt x="163286" y="707571"/>
                </a:cubicBezTo>
                <a:cubicBezTo>
                  <a:pt x="162345" y="689453"/>
                  <a:pt x="141515" y="678542"/>
                  <a:pt x="130629" y="664028"/>
                </a:cubicBezTo>
                <a:cubicBezTo>
                  <a:pt x="123372" y="642257"/>
                  <a:pt x="121587" y="617809"/>
                  <a:pt x="108857" y="598714"/>
                </a:cubicBezTo>
                <a:cubicBezTo>
                  <a:pt x="86994" y="565919"/>
                  <a:pt x="81886" y="561182"/>
                  <a:pt x="65314" y="522514"/>
                </a:cubicBezTo>
                <a:cubicBezTo>
                  <a:pt x="38272" y="459416"/>
                  <a:pt x="74499" y="519961"/>
                  <a:pt x="32657" y="457200"/>
                </a:cubicBezTo>
                <a:cubicBezTo>
                  <a:pt x="29029" y="439057"/>
                  <a:pt x="26259" y="420721"/>
                  <a:pt x="21772" y="402771"/>
                </a:cubicBezTo>
                <a:cubicBezTo>
                  <a:pt x="15365" y="377143"/>
                  <a:pt x="0" y="352987"/>
                  <a:pt x="0" y="326571"/>
                </a:cubicBezTo>
                <a:cubicBezTo>
                  <a:pt x="0" y="231950"/>
                  <a:pt x="15478" y="137955"/>
                  <a:pt x="21772" y="43543"/>
                </a:cubicBezTo>
                <a:cubicBezTo>
                  <a:pt x="22738" y="29061"/>
                  <a:pt x="21772" y="14514"/>
                  <a:pt x="21772" y="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Полилиния 134"/>
          <p:cNvSpPr/>
          <p:nvPr/>
        </p:nvSpPr>
        <p:spPr>
          <a:xfrm>
            <a:off x="4797829" y="3821775"/>
            <a:ext cx="163285" cy="1121229"/>
          </a:xfrm>
          <a:custGeom>
            <a:avLst/>
            <a:gdLst>
              <a:gd name="connsiteX0" fmla="*/ 0 w 163285"/>
              <a:gd name="connsiteY0" fmla="*/ 1121229 h 1121229"/>
              <a:gd name="connsiteX1" fmla="*/ 10885 w 163285"/>
              <a:gd name="connsiteY1" fmla="*/ 1001486 h 1121229"/>
              <a:gd name="connsiteX2" fmla="*/ 43542 w 163285"/>
              <a:gd name="connsiteY2" fmla="*/ 936172 h 1121229"/>
              <a:gd name="connsiteX3" fmla="*/ 97971 w 163285"/>
              <a:gd name="connsiteY3" fmla="*/ 816429 h 1121229"/>
              <a:gd name="connsiteX4" fmla="*/ 108857 w 163285"/>
              <a:gd name="connsiteY4" fmla="*/ 740229 h 1121229"/>
              <a:gd name="connsiteX5" fmla="*/ 152400 w 163285"/>
              <a:gd name="connsiteY5" fmla="*/ 609600 h 1121229"/>
              <a:gd name="connsiteX6" fmla="*/ 163285 w 163285"/>
              <a:gd name="connsiteY6" fmla="*/ 555172 h 1121229"/>
              <a:gd name="connsiteX7" fmla="*/ 152400 w 163285"/>
              <a:gd name="connsiteY7" fmla="*/ 217715 h 1121229"/>
              <a:gd name="connsiteX8" fmla="*/ 141514 w 163285"/>
              <a:gd name="connsiteY8" fmla="*/ 174172 h 1121229"/>
              <a:gd name="connsiteX9" fmla="*/ 119742 w 163285"/>
              <a:gd name="connsiteY9" fmla="*/ 152400 h 1121229"/>
              <a:gd name="connsiteX10" fmla="*/ 97971 w 163285"/>
              <a:gd name="connsiteY10" fmla="*/ 119743 h 1121229"/>
              <a:gd name="connsiteX11" fmla="*/ 76200 w 163285"/>
              <a:gd name="connsiteY11" fmla="*/ 76200 h 1121229"/>
              <a:gd name="connsiteX12" fmla="*/ 65314 w 163285"/>
              <a:gd name="connsiteY12" fmla="*/ 43543 h 1121229"/>
              <a:gd name="connsiteX13" fmla="*/ 32657 w 163285"/>
              <a:gd name="connsiteY13" fmla="*/ 0 h 112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3285" h="1121229">
                <a:moveTo>
                  <a:pt x="0" y="1121229"/>
                </a:moveTo>
                <a:cubicBezTo>
                  <a:pt x="3628" y="1081315"/>
                  <a:pt x="1706" y="1040500"/>
                  <a:pt x="10885" y="1001486"/>
                </a:cubicBezTo>
                <a:cubicBezTo>
                  <a:pt x="16460" y="977792"/>
                  <a:pt x="33470" y="958331"/>
                  <a:pt x="43542" y="936172"/>
                </a:cubicBezTo>
                <a:cubicBezTo>
                  <a:pt x="120571" y="766709"/>
                  <a:pt x="-996" y="1014362"/>
                  <a:pt x="97971" y="816429"/>
                </a:cubicBezTo>
                <a:cubicBezTo>
                  <a:pt x="101600" y="791029"/>
                  <a:pt x="102327" y="765042"/>
                  <a:pt x="108857" y="740229"/>
                </a:cubicBezTo>
                <a:cubicBezTo>
                  <a:pt x="120538" y="695842"/>
                  <a:pt x="143399" y="654607"/>
                  <a:pt x="152400" y="609600"/>
                </a:cubicBezTo>
                <a:lnTo>
                  <a:pt x="163285" y="555172"/>
                </a:lnTo>
                <a:cubicBezTo>
                  <a:pt x="159657" y="442686"/>
                  <a:pt x="158820" y="330076"/>
                  <a:pt x="152400" y="217715"/>
                </a:cubicBezTo>
                <a:cubicBezTo>
                  <a:pt x="151546" y="202778"/>
                  <a:pt x="148205" y="187554"/>
                  <a:pt x="141514" y="174172"/>
                </a:cubicBezTo>
                <a:cubicBezTo>
                  <a:pt x="136924" y="164992"/>
                  <a:pt x="126153" y="160414"/>
                  <a:pt x="119742" y="152400"/>
                </a:cubicBezTo>
                <a:cubicBezTo>
                  <a:pt x="111569" y="142184"/>
                  <a:pt x="104462" y="131102"/>
                  <a:pt x="97971" y="119743"/>
                </a:cubicBezTo>
                <a:cubicBezTo>
                  <a:pt x="89920" y="105654"/>
                  <a:pt x="82592" y="91115"/>
                  <a:pt x="76200" y="76200"/>
                </a:cubicBezTo>
                <a:cubicBezTo>
                  <a:pt x="71680" y="65653"/>
                  <a:pt x="73428" y="51657"/>
                  <a:pt x="65314" y="43543"/>
                </a:cubicBezTo>
                <a:cubicBezTo>
                  <a:pt x="22330" y="560"/>
                  <a:pt x="32657" y="71319"/>
                  <a:pt x="32657" y="0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Полилиния 135"/>
          <p:cNvSpPr/>
          <p:nvPr/>
        </p:nvSpPr>
        <p:spPr>
          <a:xfrm>
            <a:off x="5527171" y="3810890"/>
            <a:ext cx="130629" cy="1317171"/>
          </a:xfrm>
          <a:custGeom>
            <a:avLst/>
            <a:gdLst>
              <a:gd name="connsiteX0" fmla="*/ 130629 w 130629"/>
              <a:gd name="connsiteY0" fmla="*/ 1317171 h 1317171"/>
              <a:gd name="connsiteX1" fmla="*/ 108858 w 130629"/>
              <a:gd name="connsiteY1" fmla="*/ 696685 h 1317171"/>
              <a:gd name="connsiteX2" fmla="*/ 97972 w 130629"/>
              <a:gd name="connsiteY2" fmla="*/ 631371 h 1317171"/>
              <a:gd name="connsiteX3" fmla="*/ 87086 w 130629"/>
              <a:gd name="connsiteY3" fmla="*/ 555171 h 1317171"/>
              <a:gd name="connsiteX4" fmla="*/ 65315 w 130629"/>
              <a:gd name="connsiteY4" fmla="*/ 522514 h 1317171"/>
              <a:gd name="connsiteX5" fmla="*/ 54429 w 130629"/>
              <a:gd name="connsiteY5" fmla="*/ 489857 h 1317171"/>
              <a:gd name="connsiteX6" fmla="*/ 21772 w 130629"/>
              <a:gd name="connsiteY6" fmla="*/ 402771 h 1317171"/>
              <a:gd name="connsiteX7" fmla="*/ 10886 w 130629"/>
              <a:gd name="connsiteY7" fmla="*/ 337457 h 1317171"/>
              <a:gd name="connsiteX8" fmla="*/ 0 w 130629"/>
              <a:gd name="connsiteY8" fmla="*/ 0 h 131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629" h="1317171">
                <a:moveTo>
                  <a:pt x="130629" y="1317171"/>
                </a:moveTo>
                <a:cubicBezTo>
                  <a:pt x="123372" y="1110342"/>
                  <a:pt x="118702" y="903407"/>
                  <a:pt x="108858" y="696685"/>
                </a:cubicBezTo>
                <a:cubicBezTo>
                  <a:pt x="107808" y="674638"/>
                  <a:pt x="101328" y="653186"/>
                  <a:pt x="97972" y="631371"/>
                </a:cubicBezTo>
                <a:cubicBezTo>
                  <a:pt x="94070" y="606011"/>
                  <a:pt x="94459" y="579747"/>
                  <a:pt x="87086" y="555171"/>
                </a:cubicBezTo>
                <a:cubicBezTo>
                  <a:pt x="83327" y="542640"/>
                  <a:pt x="71166" y="534216"/>
                  <a:pt x="65315" y="522514"/>
                </a:cubicBezTo>
                <a:cubicBezTo>
                  <a:pt x="60183" y="512251"/>
                  <a:pt x="58458" y="500601"/>
                  <a:pt x="54429" y="489857"/>
                </a:cubicBezTo>
                <a:cubicBezTo>
                  <a:pt x="49809" y="477538"/>
                  <a:pt x="26263" y="422982"/>
                  <a:pt x="21772" y="402771"/>
                </a:cubicBezTo>
                <a:cubicBezTo>
                  <a:pt x="16984" y="381225"/>
                  <a:pt x="14515" y="359228"/>
                  <a:pt x="10886" y="337457"/>
                </a:cubicBezTo>
                <a:lnTo>
                  <a:pt x="0" y="0"/>
                </a:ln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Полилиния 136"/>
          <p:cNvSpPr/>
          <p:nvPr/>
        </p:nvSpPr>
        <p:spPr>
          <a:xfrm>
            <a:off x="6257693" y="3767347"/>
            <a:ext cx="336290" cy="1458686"/>
          </a:xfrm>
          <a:custGeom>
            <a:avLst/>
            <a:gdLst>
              <a:gd name="connsiteX0" fmla="*/ 292736 w 336290"/>
              <a:gd name="connsiteY0" fmla="*/ 1458686 h 1458686"/>
              <a:gd name="connsiteX1" fmla="*/ 205650 w 336290"/>
              <a:gd name="connsiteY1" fmla="*/ 1393371 h 1458686"/>
              <a:gd name="connsiteX2" fmla="*/ 162107 w 336290"/>
              <a:gd name="connsiteY2" fmla="*/ 1360714 h 1458686"/>
              <a:gd name="connsiteX3" fmla="*/ 118564 w 336290"/>
              <a:gd name="connsiteY3" fmla="*/ 1306286 h 1458686"/>
              <a:gd name="connsiteX4" fmla="*/ 85907 w 336290"/>
              <a:gd name="connsiteY4" fmla="*/ 1273628 h 1458686"/>
              <a:gd name="connsiteX5" fmla="*/ 75021 w 336290"/>
              <a:gd name="connsiteY5" fmla="*/ 1230086 h 1458686"/>
              <a:gd name="connsiteX6" fmla="*/ 42364 w 336290"/>
              <a:gd name="connsiteY6" fmla="*/ 1175657 h 1458686"/>
              <a:gd name="connsiteX7" fmla="*/ 20593 w 336290"/>
              <a:gd name="connsiteY7" fmla="*/ 1132114 h 1458686"/>
              <a:gd name="connsiteX8" fmla="*/ 20593 w 336290"/>
              <a:gd name="connsiteY8" fmla="*/ 805543 h 1458686"/>
              <a:gd name="connsiteX9" fmla="*/ 85907 w 336290"/>
              <a:gd name="connsiteY9" fmla="*/ 740228 h 1458686"/>
              <a:gd name="connsiteX10" fmla="*/ 129450 w 336290"/>
              <a:gd name="connsiteY10" fmla="*/ 696686 h 1458686"/>
              <a:gd name="connsiteX11" fmla="*/ 140336 w 336290"/>
              <a:gd name="connsiteY11" fmla="*/ 664028 h 1458686"/>
              <a:gd name="connsiteX12" fmla="*/ 183878 w 336290"/>
              <a:gd name="connsiteY12" fmla="*/ 620486 h 1458686"/>
              <a:gd name="connsiteX13" fmla="*/ 216536 w 336290"/>
              <a:gd name="connsiteY13" fmla="*/ 555171 h 1458686"/>
              <a:gd name="connsiteX14" fmla="*/ 260078 w 336290"/>
              <a:gd name="connsiteY14" fmla="*/ 478971 h 1458686"/>
              <a:gd name="connsiteX15" fmla="*/ 303621 w 336290"/>
              <a:gd name="connsiteY15" fmla="*/ 326571 h 1458686"/>
              <a:gd name="connsiteX16" fmla="*/ 325393 w 336290"/>
              <a:gd name="connsiteY16" fmla="*/ 174171 h 1458686"/>
              <a:gd name="connsiteX17" fmla="*/ 336278 w 336290"/>
              <a:gd name="connsiteY17" fmla="*/ 0 h 145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6290" h="1458686">
                <a:moveTo>
                  <a:pt x="292736" y="1458686"/>
                </a:moveTo>
                <a:cubicBezTo>
                  <a:pt x="188744" y="1396290"/>
                  <a:pt x="279725" y="1456864"/>
                  <a:pt x="205650" y="1393371"/>
                </a:cubicBezTo>
                <a:cubicBezTo>
                  <a:pt x="191875" y="1381564"/>
                  <a:pt x="174936" y="1373543"/>
                  <a:pt x="162107" y="1360714"/>
                </a:cubicBezTo>
                <a:cubicBezTo>
                  <a:pt x="145678" y="1344285"/>
                  <a:pt x="133864" y="1323771"/>
                  <a:pt x="118564" y="1306286"/>
                </a:cubicBezTo>
                <a:cubicBezTo>
                  <a:pt x="108426" y="1294700"/>
                  <a:pt x="96793" y="1284514"/>
                  <a:pt x="85907" y="1273628"/>
                </a:cubicBezTo>
                <a:cubicBezTo>
                  <a:pt x="82278" y="1259114"/>
                  <a:pt x="81097" y="1243757"/>
                  <a:pt x="75021" y="1230086"/>
                </a:cubicBezTo>
                <a:cubicBezTo>
                  <a:pt x="66428" y="1210751"/>
                  <a:pt x="52639" y="1194153"/>
                  <a:pt x="42364" y="1175657"/>
                </a:cubicBezTo>
                <a:cubicBezTo>
                  <a:pt x="34483" y="1161472"/>
                  <a:pt x="27850" y="1146628"/>
                  <a:pt x="20593" y="1132114"/>
                </a:cubicBezTo>
                <a:cubicBezTo>
                  <a:pt x="1107" y="1015200"/>
                  <a:pt x="-13838" y="953103"/>
                  <a:pt x="20593" y="805543"/>
                </a:cubicBezTo>
                <a:cubicBezTo>
                  <a:pt x="27589" y="775559"/>
                  <a:pt x="85907" y="740228"/>
                  <a:pt x="85907" y="740228"/>
                </a:cubicBezTo>
                <a:cubicBezTo>
                  <a:pt x="114937" y="653140"/>
                  <a:pt x="71392" y="754744"/>
                  <a:pt x="129450" y="696686"/>
                </a:cubicBezTo>
                <a:cubicBezTo>
                  <a:pt x="137564" y="688572"/>
                  <a:pt x="133666" y="673366"/>
                  <a:pt x="140336" y="664028"/>
                </a:cubicBezTo>
                <a:cubicBezTo>
                  <a:pt x="152266" y="647325"/>
                  <a:pt x="169364" y="635000"/>
                  <a:pt x="183878" y="620486"/>
                </a:cubicBezTo>
                <a:cubicBezTo>
                  <a:pt x="211242" y="538395"/>
                  <a:pt x="174329" y="639585"/>
                  <a:pt x="216536" y="555171"/>
                </a:cubicBezTo>
                <a:cubicBezTo>
                  <a:pt x="258096" y="472051"/>
                  <a:pt x="181106" y="584268"/>
                  <a:pt x="260078" y="478971"/>
                </a:cubicBezTo>
                <a:cubicBezTo>
                  <a:pt x="275589" y="432440"/>
                  <a:pt x="296785" y="374419"/>
                  <a:pt x="303621" y="326571"/>
                </a:cubicBezTo>
                <a:cubicBezTo>
                  <a:pt x="310878" y="275771"/>
                  <a:pt x="319726" y="225173"/>
                  <a:pt x="325393" y="174171"/>
                </a:cubicBezTo>
                <a:cubicBezTo>
                  <a:pt x="337113" y="68692"/>
                  <a:pt x="336278" y="69179"/>
                  <a:pt x="336278" y="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Полилиния 137"/>
          <p:cNvSpPr/>
          <p:nvPr/>
        </p:nvSpPr>
        <p:spPr>
          <a:xfrm>
            <a:off x="7388629" y="3810890"/>
            <a:ext cx="250371" cy="1513114"/>
          </a:xfrm>
          <a:custGeom>
            <a:avLst/>
            <a:gdLst>
              <a:gd name="connsiteX0" fmla="*/ 152400 w 250371"/>
              <a:gd name="connsiteY0" fmla="*/ 1513114 h 1513114"/>
              <a:gd name="connsiteX1" fmla="*/ 174171 w 250371"/>
              <a:gd name="connsiteY1" fmla="*/ 1393371 h 1513114"/>
              <a:gd name="connsiteX2" fmla="*/ 195942 w 250371"/>
              <a:gd name="connsiteY2" fmla="*/ 1273628 h 1513114"/>
              <a:gd name="connsiteX3" fmla="*/ 217714 w 250371"/>
              <a:gd name="connsiteY3" fmla="*/ 1219200 h 1513114"/>
              <a:gd name="connsiteX4" fmla="*/ 250371 w 250371"/>
              <a:gd name="connsiteY4" fmla="*/ 1143000 h 1513114"/>
              <a:gd name="connsiteX5" fmla="*/ 228600 w 250371"/>
              <a:gd name="connsiteY5" fmla="*/ 914400 h 1513114"/>
              <a:gd name="connsiteX6" fmla="*/ 206828 w 250371"/>
              <a:gd name="connsiteY6" fmla="*/ 870857 h 1513114"/>
              <a:gd name="connsiteX7" fmla="*/ 174171 w 250371"/>
              <a:gd name="connsiteY7" fmla="*/ 859971 h 1513114"/>
              <a:gd name="connsiteX8" fmla="*/ 141514 w 250371"/>
              <a:gd name="connsiteY8" fmla="*/ 794657 h 1513114"/>
              <a:gd name="connsiteX9" fmla="*/ 87085 w 250371"/>
              <a:gd name="connsiteY9" fmla="*/ 718457 h 1513114"/>
              <a:gd name="connsiteX10" fmla="*/ 43542 w 250371"/>
              <a:gd name="connsiteY10" fmla="*/ 642257 h 1513114"/>
              <a:gd name="connsiteX11" fmla="*/ 10885 w 250371"/>
              <a:gd name="connsiteY11" fmla="*/ 566057 h 1513114"/>
              <a:gd name="connsiteX12" fmla="*/ 0 w 250371"/>
              <a:gd name="connsiteY12" fmla="*/ 511628 h 1513114"/>
              <a:gd name="connsiteX13" fmla="*/ 10885 w 250371"/>
              <a:gd name="connsiteY13" fmla="*/ 141514 h 1513114"/>
              <a:gd name="connsiteX14" fmla="*/ 21771 w 250371"/>
              <a:gd name="connsiteY14" fmla="*/ 65314 h 1513114"/>
              <a:gd name="connsiteX15" fmla="*/ 32657 w 250371"/>
              <a:gd name="connsiteY15" fmla="*/ 0 h 151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0371" h="1513114">
                <a:moveTo>
                  <a:pt x="152400" y="1513114"/>
                </a:moveTo>
                <a:cubicBezTo>
                  <a:pt x="159657" y="1473200"/>
                  <a:pt x="167502" y="1433388"/>
                  <a:pt x="174171" y="1393371"/>
                </a:cubicBezTo>
                <a:cubicBezTo>
                  <a:pt x="181723" y="1348056"/>
                  <a:pt x="182012" y="1315418"/>
                  <a:pt x="195942" y="1273628"/>
                </a:cubicBezTo>
                <a:cubicBezTo>
                  <a:pt x="202121" y="1255090"/>
                  <a:pt x="210853" y="1237496"/>
                  <a:pt x="217714" y="1219200"/>
                </a:cubicBezTo>
                <a:cubicBezTo>
                  <a:pt x="241742" y="1155127"/>
                  <a:pt x="212140" y="1219464"/>
                  <a:pt x="250371" y="1143000"/>
                </a:cubicBezTo>
                <a:cubicBezTo>
                  <a:pt x="243114" y="1066800"/>
                  <a:pt x="240693" y="989983"/>
                  <a:pt x="228600" y="914400"/>
                </a:cubicBezTo>
                <a:cubicBezTo>
                  <a:pt x="226036" y="898376"/>
                  <a:pt x="218303" y="882332"/>
                  <a:pt x="206828" y="870857"/>
                </a:cubicBezTo>
                <a:cubicBezTo>
                  <a:pt x="198714" y="862743"/>
                  <a:pt x="185057" y="863600"/>
                  <a:pt x="174171" y="859971"/>
                </a:cubicBezTo>
                <a:cubicBezTo>
                  <a:pt x="146809" y="777887"/>
                  <a:pt x="183718" y="879066"/>
                  <a:pt x="141514" y="794657"/>
                </a:cubicBezTo>
                <a:cubicBezTo>
                  <a:pt x="104897" y="721424"/>
                  <a:pt x="142686" y="755524"/>
                  <a:pt x="87085" y="718457"/>
                </a:cubicBezTo>
                <a:cubicBezTo>
                  <a:pt x="65700" y="654297"/>
                  <a:pt x="90616" y="717576"/>
                  <a:pt x="43542" y="642257"/>
                </a:cubicBezTo>
                <a:cubicBezTo>
                  <a:pt x="30564" y="621492"/>
                  <a:pt x="17057" y="590745"/>
                  <a:pt x="10885" y="566057"/>
                </a:cubicBezTo>
                <a:cubicBezTo>
                  <a:pt x="6398" y="548107"/>
                  <a:pt x="3628" y="529771"/>
                  <a:pt x="0" y="511628"/>
                </a:cubicBezTo>
                <a:cubicBezTo>
                  <a:pt x="3628" y="388257"/>
                  <a:pt x="4872" y="264792"/>
                  <a:pt x="10885" y="141514"/>
                </a:cubicBezTo>
                <a:cubicBezTo>
                  <a:pt x="12135" y="115887"/>
                  <a:pt x="17869" y="90674"/>
                  <a:pt x="21771" y="65314"/>
                </a:cubicBezTo>
                <a:cubicBezTo>
                  <a:pt x="25127" y="43499"/>
                  <a:pt x="32657" y="0"/>
                  <a:pt x="32657" y="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Полилиния 138"/>
          <p:cNvSpPr/>
          <p:nvPr/>
        </p:nvSpPr>
        <p:spPr>
          <a:xfrm>
            <a:off x="8137301" y="3810890"/>
            <a:ext cx="241928" cy="1186543"/>
          </a:xfrm>
          <a:custGeom>
            <a:avLst/>
            <a:gdLst>
              <a:gd name="connsiteX0" fmla="*/ 154842 w 241928"/>
              <a:gd name="connsiteY0" fmla="*/ 1186543 h 1186543"/>
              <a:gd name="connsiteX1" fmla="*/ 165728 w 241928"/>
              <a:gd name="connsiteY1" fmla="*/ 968828 h 1186543"/>
              <a:gd name="connsiteX2" fmla="*/ 198385 w 241928"/>
              <a:gd name="connsiteY2" fmla="*/ 870857 h 1186543"/>
              <a:gd name="connsiteX3" fmla="*/ 209270 w 241928"/>
              <a:gd name="connsiteY3" fmla="*/ 827314 h 1186543"/>
              <a:gd name="connsiteX4" fmla="*/ 241928 w 241928"/>
              <a:gd name="connsiteY4" fmla="*/ 685800 h 1186543"/>
              <a:gd name="connsiteX5" fmla="*/ 231042 w 241928"/>
              <a:gd name="connsiteY5" fmla="*/ 511628 h 1186543"/>
              <a:gd name="connsiteX6" fmla="*/ 165728 w 241928"/>
              <a:gd name="connsiteY6" fmla="*/ 446314 h 1186543"/>
              <a:gd name="connsiteX7" fmla="*/ 122185 w 241928"/>
              <a:gd name="connsiteY7" fmla="*/ 391885 h 1186543"/>
              <a:gd name="connsiteX8" fmla="*/ 89528 w 241928"/>
              <a:gd name="connsiteY8" fmla="*/ 370114 h 1186543"/>
              <a:gd name="connsiteX9" fmla="*/ 56870 w 241928"/>
              <a:gd name="connsiteY9" fmla="*/ 283028 h 1186543"/>
              <a:gd name="connsiteX10" fmla="*/ 24213 w 241928"/>
              <a:gd name="connsiteY10" fmla="*/ 250371 h 1186543"/>
              <a:gd name="connsiteX11" fmla="*/ 2442 w 241928"/>
              <a:gd name="connsiteY11" fmla="*/ 0 h 118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1928" h="1186543">
                <a:moveTo>
                  <a:pt x="154842" y="1186543"/>
                </a:moveTo>
                <a:cubicBezTo>
                  <a:pt x="158471" y="1113971"/>
                  <a:pt x="159694" y="1041239"/>
                  <a:pt x="165728" y="968828"/>
                </a:cubicBezTo>
                <a:cubicBezTo>
                  <a:pt x="168627" y="934039"/>
                  <a:pt x="187676" y="902983"/>
                  <a:pt x="198385" y="870857"/>
                </a:cubicBezTo>
                <a:cubicBezTo>
                  <a:pt x="203116" y="856664"/>
                  <a:pt x="205334" y="841748"/>
                  <a:pt x="209270" y="827314"/>
                </a:cubicBezTo>
                <a:cubicBezTo>
                  <a:pt x="239095" y="717953"/>
                  <a:pt x="225037" y="787146"/>
                  <a:pt x="241928" y="685800"/>
                </a:cubicBezTo>
                <a:cubicBezTo>
                  <a:pt x="238299" y="627743"/>
                  <a:pt x="248680" y="567060"/>
                  <a:pt x="231042" y="511628"/>
                </a:cubicBezTo>
                <a:cubicBezTo>
                  <a:pt x="221707" y="482288"/>
                  <a:pt x="182807" y="471932"/>
                  <a:pt x="165728" y="446314"/>
                </a:cubicBezTo>
                <a:cubicBezTo>
                  <a:pt x="149564" y="422069"/>
                  <a:pt x="144341" y="409610"/>
                  <a:pt x="122185" y="391885"/>
                </a:cubicBezTo>
                <a:cubicBezTo>
                  <a:pt x="111969" y="383712"/>
                  <a:pt x="100414" y="377371"/>
                  <a:pt x="89528" y="370114"/>
                </a:cubicBezTo>
                <a:cubicBezTo>
                  <a:pt x="80762" y="335050"/>
                  <a:pt x="78765" y="313680"/>
                  <a:pt x="56870" y="283028"/>
                </a:cubicBezTo>
                <a:cubicBezTo>
                  <a:pt x="47922" y="270501"/>
                  <a:pt x="35099" y="261257"/>
                  <a:pt x="24213" y="250371"/>
                </a:cubicBezTo>
                <a:cubicBezTo>
                  <a:pt x="-10759" y="110482"/>
                  <a:pt x="2442" y="193207"/>
                  <a:pt x="2442" y="0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Полилиния 139"/>
          <p:cNvSpPr/>
          <p:nvPr/>
        </p:nvSpPr>
        <p:spPr>
          <a:xfrm>
            <a:off x="8920914" y="3810890"/>
            <a:ext cx="297162" cy="1055914"/>
          </a:xfrm>
          <a:custGeom>
            <a:avLst/>
            <a:gdLst>
              <a:gd name="connsiteX0" fmla="*/ 209429 w 297162"/>
              <a:gd name="connsiteY0" fmla="*/ 1055914 h 1055914"/>
              <a:gd name="connsiteX1" fmla="*/ 231200 w 297162"/>
              <a:gd name="connsiteY1" fmla="*/ 870857 h 1055914"/>
              <a:gd name="connsiteX2" fmla="*/ 242086 w 297162"/>
              <a:gd name="connsiteY2" fmla="*/ 794657 h 1055914"/>
              <a:gd name="connsiteX3" fmla="*/ 263857 w 297162"/>
              <a:gd name="connsiteY3" fmla="*/ 751114 h 1055914"/>
              <a:gd name="connsiteX4" fmla="*/ 274743 w 297162"/>
              <a:gd name="connsiteY4" fmla="*/ 696685 h 1055914"/>
              <a:gd name="connsiteX5" fmla="*/ 296515 w 297162"/>
              <a:gd name="connsiteY5" fmla="*/ 653143 h 1055914"/>
              <a:gd name="connsiteX6" fmla="*/ 285629 w 297162"/>
              <a:gd name="connsiteY6" fmla="*/ 468085 h 1055914"/>
              <a:gd name="connsiteX7" fmla="*/ 274743 w 297162"/>
              <a:gd name="connsiteY7" fmla="*/ 435428 h 1055914"/>
              <a:gd name="connsiteX8" fmla="*/ 242086 w 297162"/>
              <a:gd name="connsiteY8" fmla="*/ 402771 h 1055914"/>
              <a:gd name="connsiteX9" fmla="*/ 209429 w 297162"/>
              <a:gd name="connsiteY9" fmla="*/ 391885 h 1055914"/>
              <a:gd name="connsiteX10" fmla="*/ 176772 w 297162"/>
              <a:gd name="connsiteY10" fmla="*/ 359228 h 1055914"/>
              <a:gd name="connsiteX11" fmla="*/ 144115 w 297162"/>
              <a:gd name="connsiteY11" fmla="*/ 337457 h 1055914"/>
              <a:gd name="connsiteX12" fmla="*/ 89686 w 297162"/>
              <a:gd name="connsiteY12" fmla="*/ 283028 h 1055914"/>
              <a:gd name="connsiteX13" fmla="*/ 35257 w 297162"/>
              <a:gd name="connsiteY13" fmla="*/ 217714 h 1055914"/>
              <a:gd name="connsiteX14" fmla="*/ 13486 w 297162"/>
              <a:gd name="connsiteY14" fmla="*/ 174171 h 1055914"/>
              <a:gd name="connsiteX15" fmla="*/ 2600 w 297162"/>
              <a:gd name="connsiteY15" fmla="*/ 0 h 105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7162" h="1055914">
                <a:moveTo>
                  <a:pt x="209429" y="1055914"/>
                </a:moveTo>
                <a:cubicBezTo>
                  <a:pt x="216686" y="994228"/>
                  <a:pt x="223496" y="932488"/>
                  <a:pt x="231200" y="870857"/>
                </a:cubicBezTo>
                <a:cubicBezTo>
                  <a:pt x="234382" y="845397"/>
                  <a:pt x="235335" y="819411"/>
                  <a:pt x="242086" y="794657"/>
                </a:cubicBezTo>
                <a:cubicBezTo>
                  <a:pt x="246356" y="779001"/>
                  <a:pt x="256600" y="765628"/>
                  <a:pt x="263857" y="751114"/>
                </a:cubicBezTo>
                <a:cubicBezTo>
                  <a:pt x="267486" y="732971"/>
                  <a:pt x="268892" y="714238"/>
                  <a:pt x="274743" y="696685"/>
                </a:cubicBezTo>
                <a:cubicBezTo>
                  <a:pt x="279875" y="681290"/>
                  <a:pt x="295743" y="669352"/>
                  <a:pt x="296515" y="653143"/>
                </a:cubicBezTo>
                <a:cubicBezTo>
                  <a:pt x="299454" y="591420"/>
                  <a:pt x="291778" y="529571"/>
                  <a:pt x="285629" y="468085"/>
                </a:cubicBezTo>
                <a:cubicBezTo>
                  <a:pt x="284487" y="456667"/>
                  <a:pt x="281108" y="444975"/>
                  <a:pt x="274743" y="435428"/>
                </a:cubicBezTo>
                <a:cubicBezTo>
                  <a:pt x="266204" y="422619"/>
                  <a:pt x="254895" y="411310"/>
                  <a:pt x="242086" y="402771"/>
                </a:cubicBezTo>
                <a:cubicBezTo>
                  <a:pt x="232539" y="396406"/>
                  <a:pt x="220315" y="395514"/>
                  <a:pt x="209429" y="391885"/>
                </a:cubicBezTo>
                <a:cubicBezTo>
                  <a:pt x="198543" y="380999"/>
                  <a:pt x="188599" y="369083"/>
                  <a:pt x="176772" y="359228"/>
                </a:cubicBezTo>
                <a:cubicBezTo>
                  <a:pt x="166721" y="350853"/>
                  <a:pt x="153961" y="346072"/>
                  <a:pt x="144115" y="337457"/>
                </a:cubicBezTo>
                <a:cubicBezTo>
                  <a:pt x="124805" y="320561"/>
                  <a:pt x="89686" y="283028"/>
                  <a:pt x="89686" y="283028"/>
                </a:cubicBezTo>
                <a:cubicBezTo>
                  <a:pt x="23897" y="151446"/>
                  <a:pt x="112189" y="310032"/>
                  <a:pt x="35257" y="217714"/>
                </a:cubicBezTo>
                <a:cubicBezTo>
                  <a:pt x="24868" y="205248"/>
                  <a:pt x="19184" y="189365"/>
                  <a:pt x="13486" y="174171"/>
                </a:cubicBezTo>
                <a:cubicBezTo>
                  <a:pt x="-7961" y="116979"/>
                  <a:pt x="2600" y="62371"/>
                  <a:pt x="2600" y="0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Полилиния 140"/>
          <p:cNvSpPr/>
          <p:nvPr/>
        </p:nvSpPr>
        <p:spPr>
          <a:xfrm>
            <a:off x="3099657" y="3810890"/>
            <a:ext cx="130629" cy="1164771"/>
          </a:xfrm>
          <a:custGeom>
            <a:avLst/>
            <a:gdLst>
              <a:gd name="connsiteX0" fmla="*/ 43543 w 130629"/>
              <a:gd name="connsiteY0" fmla="*/ 1164771 h 1164771"/>
              <a:gd name="connsiteX1" fmla="*/ 65314 w 130629"/>
              <a:gd name="connsiteY1" fmla="*/ 968828 h 1164771"/>
              <a:gd name="connsiteX2" fmla="*/ 87086 w 130629"/>
              <a:gd name="connsiteY2" fmla="*/ 936171 h 1164771"/>
              <a:gd name="connsiteX3" fmla="*/ 97972 w 130629"/>
              <a:gd name="connsiteY3" fmla="*/ 892628 h 1164771"/>
              <a:gd name="connsiteX4" fmla="*/ 119743 w 130629"/>
              <a:gd name="connsiteY4" fmla="*/ 859971 h 1164771"/>
              <a:gd name="connsiteX5" fmla="*/ 130629 w 130629"/>
              <a:gd name="connsiteY5" fmla="*/ 827314 h 1164771"/>
              <a:gd name="connsiteX6" fmla="*/ 108857 w 130629"/>
              <a:gd name="connsiteY6" fmla="*/ 609600 h 1164771"/>
              <a:gd name="connsiteX7" fmla="*/ 97972 w 130629"/>
              <a:gd name="connsiteY7" fmla="*/ 555171 h 1164771"/>
              <a:gd name="connsiteX8" fmla="*/ 0 w 130629"/>
              <a:gd name="connsiteY8" fmla="*/ 239485 h 1164771"/>
              <a:gd name="connsiteX9" fmla="*/ 10886 w 130629"/>
              <a:gd name="connsiteY9" fmla="*/ 0 h 11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629" h="1164771">
                <a:moveTo>
                  <a:pt x="43543" y="1164771"/>
                </a:moveTo>
                <a:cubicBezTo>
                  <a:pt x="44204" y="1156177"/>
                  <a:pt x="49705" y="1010452"/>
                  <a:pt x="65314" y="968828"/>
                </a:cubicBezTo>
                <a:cubicBezTo>
                  <a:pt x="69908" y="956578"/>
                  <a:pt x="79829" y="947057"/>
                  <a:pt x="87086" y="936171"/>
                </a:cubicBezTo>
                <a:cubicBezTo>
                  <a:pt x="90715" y="921657"/>
                  <a:pt x="92079" y="906379"/>
                  <a:pt x="97972" y="892628"/>
                </a:cubicBezTo>
                <a:cubicBezTo>
                  <a:pt x="103126" y="880603"/>
                  <a:pt x="113892" y="871673"/>
                  <a:pt x="119743" y="859971"/>
                </a:cubicBezTo>
                <a:cubicBezTo>
                  <a:pt x="124875" y="849708"/>
                  <a:pt x="127000" y="838200"/>
                  <a:pt x="130629" y="827314"/>
                </a:cubicBezTo>
                <a:cubicBezTo>
                  <a:pt x="123372" y="754743"/>
                  <a:pt x="117547" y="682014"/>
                  <a:pt x="108857" y="609600"/>
                </a:cubicBezTo>
                <a:cubicBezTo>
                  <a:pt x="106653" y="591230"/>
                  <a:pt x="103193" y="572921"/>
                  <a:pt x="97972" y="555171"/>
                </a:cubicBezTo>
                <a:cubicBezTo>
                  <a:pt x="66883" y="449468"/>
                  <a:pt x="32657" y="344714"/>
                  <a:pt x="0" y="239485"/>
                </a:cubicBezTo>
                <a:cubicBezTo>
                  <a:pt x="11248" y="14523"/>
                  <a:pt x="10886" y="94433"/>
                  <a:pt x="10886" y="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Полилиния 141"/>
          <p:cNvSpPr/>
          <p:nvPr/>
        </p:nvSpPr>
        <p:spPr>
          <a:xfrm>
            <a:off x="4144227" y="3778233"/>
            <a:ext cx="207287" cy="1175657"/>
          </a:xfrm>
          <a:custGeom>
            <a:avLst/>
            <a:gdLst>
              <a:gd name="connsiteX0" fmla="*/ 207287 w 207287"/>
              <a:gd name="connsiteY0" fmla="*/ 1175657 h 1175657"/>
              <a:gd name="connsiteX1" fmla="*/ 196402 w 207287"/>
              <a:gd name="connsiteY1" fmla="*/ 555171 h 1175657"/>
              <a:gd name="connsiteX2" fmla="*/ 185516 w 207287"/>
              <a:gd name="connsiteY2" fmla="*/ 522514 h 1175657"/>
              <a:gd name="connsiteX3" fmla="*/ 163744 w 207287"/>
              <a:gd name="connsiteY3" fmla="*/ 489857 h 1175657"/>
              <a:gd name="connsiteX4" fmla="*/ 120202 w 207287"/>
              <a:gd name="connsiteY4" fmla="*/ 413657 h 1175657"/>
              <a:gd name="connsiteX5" fmla="*/ 109316 w 207287"/>
              <a:gd name="connsiteY5" fmla="*/ 370114 h 1175657"/>
              <a:gd name="connsiteX6" fmla="*/ 98430 w 207287"/>
              <a:gd name="connsiteY6" fmla="*/ 337457 h 1175657"/>
              <a:gd name="connsiteX7" fmla="*/ 76659 w 207287"/>
              <a:gd name="connsiteY7" fmla="*/ 304800 h 1175657"/>
              <a:gd name="connsiteX8" fmla="*/ 54887 w 207287"/>
              <a:gd name="connsiteY8" fmla="*/ 239485 h 1175657"/>
              <a:gd name="connsiteX9" fmla="*/ 44002 w 207287"/>
              <a:gd name="connsiteY9" fmla="*/ 206828 h 1175657"/>
              <a:gd name="connsiteX10" fmla="*/ 33116 w 207287"/>
              <a:gd name="connsiteY10" fmla="*/ 163285 h 1175657"/>
              <a:gd name="connsiteX11" fmla="*/ 459 w 207287"/>
              <a:gd name="connsiteY11" fmla="*/ 0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7287" h="1175657">
                <a:moveTo>
                  <a:pt x="207287" y="1175657"/>
                </a:moveTo>
                <a:cubicBezTo>
                  <a:pt x="203659" y="968828"/>
                  <a:pt x="203293" y="761917"/>
                  <a:pt x="196402" y="555171"/>
                </a:cubicBezTo>
                <a:cubicBezTo>
                  <a:pt x="196020" y="543703"/>
                  <a:pt x="190648" y="532777"/>
                  <a:pt x="185516" y="522514"/>
                </a:cubicBezTo>
                <a:cubicBezTo>
                  <a:pt x="179665" y="510812"/>
                  <a:pt x="171001" y="500743"/>
                  <a:pt x="163744" y="489857"/>
                </a:cubicBezTo>
                <a:cubicBezTo>
                  <a:pt x="130453" y="389979"/>
                  <a:pt x="186099" y="545452"/>
                  <a:pt x="120202" y="413657"/>
                </a:cubicBezTo>
                <a:cubicBezTo>
                  <a:pt x="113511" y="400275"/>
                  <a:pt x="113426" y="384499"/>
                  <a:pt x="109316" y="370114"/>
                </a:cubicBezTo>
                <a:cubicBezTo>
                  <a:pt x="106164" y="359081"/>
                  <a:pt x="103562" y="347720"/>
                  <a:pt x="98430" y="337457"/>
                </a:cubicBezTo>
                <a:cubicBezTo>
                  <a:pt x="92579" y="325755"/>
                  <a:pt x="81972" y="316755"/>
                  <a:pt x="76659" y="304800"/>
                </a:cubicBezTo>
                <a:cubicBezTo>
                  <a:pt x="67338" y="283829"/>
                  <a:pt x="62144" y="261257"/>
                  <a:pt x="54887" y="239485"/>
                </a:cubicBezTo>
                <a:cubicBezTo>
                  <a:pt x="51258" y="228599"/>
                  <a:pt x="46785" y="217960"/>
                  <a:pt x="44002" y="206828"/>
                </a:cubicBezTo>
                <a:cubicBezTo>
                  <a:pt x="40373" y="192314"/>
                  <a:pt x="37516" y="177584"/>
                  <a:pt x="33116" y="163285"/>
                </a:cubicBezTo>
                <a:cubicBezTo>
                  <a:pt x="-6426" y="34775"/>
                  <a:pt x="459" y="105989"/>
                  <a:pt x="459" y="0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Полилиния 142"/>
          <p:cNvSpPr/>
          <p:nvPr/>
        </p:nvSpPr>
        <p:spPr>
          <a:xfrm>
            <a:off x="4633089" y="3783980"/>
            <a:ext cx="102275" cy="838200"/>
          </a:xfrm>
          <a:custGeom>
            <a:avLst/>
            <a:gdLst>
              <a:gd name="connsiteX0" fmla="*/ 88540 w 102275"/>
              <a:gd name="connsiteY0" fmla="*/ 838200 h 838200"/>
              <a:gd name="connsiteX1" fmla="*/ 88540 w 102275"/>
              <a:gd name="connsiteY1" fmla="*/ 478972 h 838200"/>
              <a:gd name="connsiteX2" fmla="*/ 66768 w 102275"/>
              <a:gd name="connsiteY2" fmla="*/ 413658 h 838200"/>
              <a:gd name="connsiteX3" fmla="*/ 34111 w 102275"/>
              <a:gd name="connsiteY3" fmla="*/ 370115 h 838200"/>
              <a:gd name="connsiteX4" fmla="*/ 23225 w 102275"/>
              <a:gd name="connsiteY4" fmla="*/ 315686 h 838200"/>
              <a:gd name="connsiteX5" fmla="*/ 12340 w 102275"/>
              <a:gd name="connsiteY5" fmla="*/ 283029 h 838200"/>
              <a:gd name="connsiteX6" fmla="*/ 1454 w 102275"/>
              <a:gd name="connsiteY6" fmla="*/ 239486 h 838200"/>
              <a:gd name="connsiteX7" fmla="*/ 23225 w 102275"/>
              <a:gd name="connsiteY7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275" h="838200">
                <a:moveTo>
                  <a:pt x="88540" y="838200"/>
                </a:moveTo>
                <a:cubicBezTo>
                  <a:pt x="104046" y="683130"/>
                  <a:pt x="109463" y="681228"/>
                  <a:pt x="88540" y="478972"/>
                </a:cubicBezTo>
                <a:cubicBezTo>
                  <a:pt x="86179" y="456145"/>
                  <a:pt x="80537" y="432017"/>
                  <a:pt x="66768" y="413658"/>
                </a:cubicBezTo>
                <a:lnTo>
                  <a:pt x="34111" y="370115"/>
                </a:lnTo>
                <a:cubicBezTo>
                  <a:pt x="30482" y="351972"/>
                  <a:pt x="27712" y="333636"/>
                  <a:pt x="23225" y="315686"/>
                </a:cubicBezTo>
                <a:cubicBezTo>
                  <a:pt x="20442" y="304554"/>
                  <a:pt x="15492" y="294062"/>
                  <a:pt x="12340" y="283029"/>
                </a:cubicBezTo>
                <a:cubicBezTo>
                  <a:pt x="8230" y="268644"/>
                  <a:pt x="5083" y="254000"/>
                  <a:pt x="1454" y="239486"/>
                </a:cubicBezTo>
                <a:cubicBezTo>
                  <a:pt x="12745" y="13668"/>
                  <a:pt x="-20153" y="86764"/>
                  <a:pt x="23225" y="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Полилиния 143"/>
          <p:cNvSpPr/>
          <p:nvPr/>
        </p:nvSpPr>
        <p:spPr>
          <a:xfrm>
            <a:off x="5331229" y="3821775"/>
            <a:ext cx="65314" cy="1066800"/>
          </a:xfrm>
          <a:custGeom>
            <a:avLst/>
            <a:gdLst>
              <a:gd name="connsiteX0" fmla="*/ 0 w 65314"/>
              <a:gd name="connsiteY0" fmla="*/ 1066800 h 1066800"/>
              <a:gd name="connsiteX1" fmla="*/ 32657 w 65314"/>
              <a:gd name="connsiteY1" fmla="*/ 849086 h 1066800"/>
              <a:gd name="connsiteX2" fmla="*/ 65314 w 65314"/>
              <a:gd name="connsiteY2" fmla="*/ 762000 h 1066800"/>
              <a:gd name="connsiteX3" fmla="*/ 54428 w 65314"/>
              <a:gd name="connsiteY3" fmla="*/ 391886 h 1066800"/>
              <a:gd name="connsiteX4" fmla="*/ 32657 w 65314"/>
              <a:gd name="connsiteY4" fmla="*/ 293915 h 1066800"/>
              <a:gd name="connsiteX5" fmla="*/ 32657 w 65314"/>
              <a:gd name="connsiteY5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314" h="1066800">
                <a:moveTo>
                  <a:pt x="0" y="1066800"/>
                </a:moveTo>
                <a:cubicBezTo>
                  <a:pt x="17943" y="815577"/>
                  <a:pt x="-7665" y="996931"/>
                  <a:pt x="32657" y="849086"/>
                </a:cubicBezTo>
                <a:cubicBezTo>
                  <a:pt x="54387" y="769410"/>
                  <a:pt x="27424" y="818834"/>
                  <a:pt x="65314" y="762000"/>
                </a:cubicBezTo>
                <a:cubicBezTo>
                  <a:pt x="61685" y="638629"/>
                  <a:pt x="60915" y="515140"/>
                  <a:pt x="54428" y="391886"/>
                </a:cubicBezTo>
                <a:cubicBezTo>
                  <a:pt x="44525" y="203735"/>
                  <a:pt x="39711" y="519649"/>
                  <a:pt x="32657" y="293915"/>
                </a:cubicBezTo>
                <a:cubicBezTo>
                  <a:pt x="29597" y="195991"/>
                  <a:pt x="32657" y="97972"/>
                  <a:pt x="32657" y="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Полилиния 144"/>
          <p:cNvSpPr/>
          <p:nvPr/>
        </p:nvSpPr>
        <p:spPr>
          <a:xfrm>
            <a:off x="6648400" y="3800004"/>
            <a:ext cx="163286" cy="1143000"/>
          </a:xfrm>
          <a:custGeom>
            <a:avLst/>
            <a:gdLst>
              <a:gd name="connsiteX0" fmla="*/ 130629 w 163286"/>
              <a:gd name="connsiteY0" fmla="*/ 1143000 h 1143000"/>
              <a:gd name="connsiteX1" fmla="*/ 54429 w 163286"/>
              <a:gd name="connsiteY1" fmla="*/ 1110343 h 1143000"/>
              <a:gd name="connsiteX2" fmla="*/ 21771 w 163286"/>
              <a:gd name="connsiteY2" fmla="*/ 1012371 h 1143000"/>
              <a:gd name="connsiteX3" fmla="*/ 0 w 163286"/>
              <a:gd name="connsiteY3" fmla="*/ 968829 h 1143000"/>
              <a:gd name="connsiteX4" fmla="*/ 10886 w 163286"/>
              <a:gd name="connsiteY4" fmla="*/ 772886 h 1143000"/>
              <a:gd name="connsiteX5" fmla="*/ 43543 w 163286"/>
              <a:gd name="connsiteY5" fmla="*/ 729343 h 1143000"/>
              <a:gd name="connsiteX6" fmla="*/ 54429 w 163286"/>
              <a:gd name="connsiteY6" fmla="*/ 696686 h 1143000"/>
              <a:gd name="connsiteX7" fmla="*/ 76200 w 163286"/>
              <a:gd name="connsiteY7" fmla="*/ 664029 h 1143000"/>
              <a:gd name="connsiteX8" fmla="*/ 119743 w 163286"/>
              <a:gd name="connsiteY8" fmla="*/ 566057 h 1143000"/>
              <a:gd name="connsiteX9" fmla="*/ 130629 w 163286"/>
              <a:gd name="connsiteY9" fmla="*/ 522514 h 1143000"/>
              <a:gd name="connsiteX10" fmla="*/ 152400 w 163286"/>
              <a:gd name="connsiteY10" fmla="*/ 489857 h 1143000"/>
              <a:gd name="connsiteX11" fmla="*/ 163286 w 163286"/>
              <a:gd name="connsiteY11" fmla="*/ 402771 h 1143000"/>
              <a:gd name="connsiteX12" fmla="*/ 141514 w 163286"/>
              <a:gd name="connsiteY12" fmla="*/ 174171 h 1143000"/>
              <a:gd name="connsiteX13" fmla="*/ 130629 w 163286"/>
              <a:gd name="connsiteY13" fmla="*/ 130629 h 1143000"/>
              <a:gd name="connsiteX14" fmla="*/ 108857 w 163286"/>
              <a:gd name="connsiteY14" fmla="*/ 108857 h 1143000"/>
              <a:gd name="connsiteX15" fmla="*/ 87086 w 163286"/>
              <a:gd name="connsiteY15" fmla="*/ 76200 h 1143000"/>
              <a:gd name="connsiteX16" fmla="*/ 76200 w 163286"/>
              <a:gd name="connsiteY16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3286" h="1143000">
                <a:moveTo>
                  <a:pt x="130629" y="1143000"/>
                </a:moveTo>
                <a:cubicBezTo>
                  <a:pt x="105229" y="1132114"/>
                  <a:pt x="76242" y="1127309"/>
                  <a:pt x="54429" y="1110343"/>
                </a:cubicBezTo>
                <a:cubicBezTo>
                  <a:pt x="29803" y="1091189"/>
                  <a:pt x="29659" y="1036035"/>
                  <a:pt x="21771" y="1012371"/>
                </a:cubicBezTo>
                <a:cubicBezTo>
                  <a:pt x="16640" y="996977"/>
                  <a:pt x="7257" y="983343"/>
                  <a:pt x="0" y="968829"/>
                </a:cubicBezTo>
                <a:cubicBezTo>
                  <a:pt x="3629" y="903515"/>
                  <a:pt x="-816" y="837246"/>
                  <a:pt x="10886" y="772886"/>
                </a:cubicBezTo>
                <a:cubicBezTo>
                  <a:pt x="14132" y="755036"/>
                  <a:pt x="34542" y="745095"/>
                  <a:pt x="43543" y="729343"/>
                </a:cubicBezTo>
                <a:cubicBezTo>
                  <a:pt x="49236" y="719380"/>
                  <a:pt x="49297" y="706949"/>
                  <a:pt x="54429" y="696686"/>
                </a:cubicBezTo>
                <a:cubicBezTo>
                  <a:pt x="60280" y="684984"/>
                  <a:pt x="70887" y="675984"/>
                  <a:pt x="76200" y="664029"/>
                </a:cubicBezTo>
                <a:cubicBezTo>
                  <a:pt x="128014" y="547445"/>
                  <a:pt x="70472" y="639961"/>
                  <a:pt x="119743" y="566057"/>
                </a:cubicBezTo>
                <a:cubicBezTo>
                  <a:pt x="123372" y="551543"/>
                  <a:pt x="124736" y="536265"/>
                  <a:pt x="130629" y="522514"/>
                </a:cubicBezTo>
                <a:cubicBezTo>
                  <a:pt x="135783" y="510489"/>
                  <a:pt x="148958" y="502479"/>
                  <a:pt x="152400" y="489857"/>
                </a:cubicBezTo>
                <a:cubicBezTo>
                  <a:pt x="160097" y="461633"/>
                  <a:pt x="159657" y="431800"/>
                  <a:pt x="163286" y="402771"/>
                </a:cubicBezTo>
                <a:cubicBezTo>
                  <a:pt x="145556" y="83642"/>
                  <a:pt x="174175" y="288486"/>
                  <a:pt x="141514" y="174171"/>
                </a:cubicBezTo>
                <a:cubicBezTo>
                  <a:pt x="137404" y="159786"/>
                  <a:pt x="137320" y="144010"/>
                  <a:pt x="130629" y="130629"/>
                </a:cubicBezTo>
                <a:cubicBezTo>
                  <a:pt x="126039" y="121449"/>
                  <a:pt x="115268" y="116871"/>
                  <a:pt x="108857" y="108857"/>
                </a:cubicBezTo>
                <a:cubicBezTo>
                  <a:pt x="100684" y="98641"/>
                  <a:pt x="94343" y="87086"/>
                  <a:pt x="87086" y="76200"/>
                </a:cubicBezTo>
                <a:cubicBezTo>
                  <a:pt x="74777" y="14655"/>
                  <a:pt x="76200" y="40273"/>
                  <a:pt x="76200" y="0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Полилиния 145"/>
          <p:cNvSpPr/>
          <p:nvPr/>
        </p:nvSpPr>
        <p:spPr>
          <a:xfrm>
            <a:off x="7477270" y="3800004"/>
            <a:ext cx="293914" cy="1273629"/>
          </a:xfrm>
          <a:custGeom>
            <a:avLst/>
            <a:gdLst>
              <a:gd name="connsiteX0" fmla="*/ 293914 w 293914"/>
              <a:gd name="connsiteY0" fmla="*/ 1273629 h 1273629"/>
              <a:gd name="connsiteX1" fmla="*/ 272143 w 293914"/>
              <a:gd name="connsiteY1" fmla="*/ 729343 h 1273629"/>
              <a:gd name="connsiteX2" fmla="*/ 261257 w 293914"/>
              <a:gd name="connsiteY2" fmla="*/ 685800 h 1273629"/>
              <a:gd name="connsiteX3" fmla="*/ 163286 w 293914"/>
              <a:gd name="connsiteY3" fmla="*/ 566057 h 1273629"/>
              <a:gd name="connsiteX4" fmla="*/ 119743 w 293914"/>
              <a:gd name="connsiteY4" fmla="*/ 489857 h 1273629"/>
              <a:gd name="connsiteX5" fmla="*/ 54429 w 293914"/>
              <a:gd name="connsiteY5" fmla="*/ 402771 h 1273629"/>
              <a:gd name="connsiteX6" fmla="*/ 0 w 293914"/>
              <a:gd name="connsiteY6" fmla="*/ 217714 h 1273629"/>
              <a:gd name="connsiteX7" fmla="*/ 0 w 293914"/>
              <a:gd name="connsiteY7" fmla="*/ 0 h 127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914" h="1273629">
                <a:moveTo>
                  <a:pt x="293914" y="1273629"/>
                </a:moveTo>
                <a:cubicBezTo>
                  <a:pt x="286657" y="1092200"/>
                  <a:pt x="282215" y="910637"/>
                  <a:pt x="272143" y="729343"/>
                </a:cubicBezTo>
                <a:cubicBezTo>
                  <a:pt x="271313" y="714405"/>
                  <a:pt x="268795" y="698723"/>
                  <a:pt x="261257" y="685800"/>
                </a:cubicBezTo>
                <a:cubicBezTo>
                  <a:pt x="226466" y="626158"/>
                  <a:pt x="204732" y="607503"/>
                  <a:pt x="163286" y="566057"/>
                </a:cubicBezTo>
                <a:cubicBezTo>
                  <a:pt x="141898" y="501896"/>
                  <a:pt x="166817" y="565177"/>
                  <a:pt x="119743" y="489857"/>
                </a:cubicBezTo>
                <a:cubicBezTo>
                  <a:pt x="68158" y="407320"/>
                  <a:pt x="135547" y="483889"/>
                  <a:pt x="54429" y="402771"/>
                </a:cubicBezTo>
                <a:cubicBezTo>
                  <a:pt x="46962" y="380371"/>
                  <a:pt x="0" y="247832"/>
                  <a:pt x="0" y="217714"/>
                </a:cubicBezTo>
                <a:lnTo>
                  <a:pt x="0" y="0"/>
                </a:ln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Полилиния 146"/>
          <p:cNvSpPr/>
          <p:nvPr/>
        </p:nvSpPr>
        <p:spPr>
          <a:xfrm>
            <a:off x="7965571" y="3830092"/>
            <a:ext cx="163286" cy="1209707"/>
          </a:xfrm>
          <a:custGeom>
            <a:avLst/>
            <a:gdLst>
              <a:gd name="connsiteX0" fmla="*/ 163286 w 163286"/>
              <a:gd name="connsiteY0" fmla="*/ 1209707 h 1209707"/>
              <a:gd name="connsiteX1" fmla="*/ 141515 w 163286"/>
              <a:gd name="connsiteY1" fmla="*/ 752507 h 1209707"/>
              <a:gd name="connsiteX2" fmla="*/ 87086 w 163286"/>
              <a:gd name="connsiteY2" fmla="*/ 643650 h 1209707"/>
              <a:gd name="connsiteX3" fmla="*/ 43543 w 163286"/>
              <a:gd name="connsiteY3" fmla="*/ 600107 h 1209707"/>
              <a:gd name="connsiteX4" fmla="*/ 21772 w 163286"/>
              <a:gd name="connsiteY4" fmla="*/ 523907 h 1209707"/>
              <a:gd name="connsiteX5" fmla="*/ 0 w 163286"/>
              <a:gd name="connsiteY5" fmla="*/ 447707 h 1209707"/>
              <a:gd name="connsiteX6" fmla="*/ 10886 w 163286"/>
              <a:gd name="connsiteY6" fmla="*/ 142907 h 1209707"/>
              <a:gd name="connsiteX7" fmla="*/ 32658 w 163286"/>
              <a:gd name="connsiteY7" fmla="*/ 1393 h 1209707"/>
              <a:gd name="connsiteX8" fmla="*/ 32658 w 163286"/>
              <a:gd name="connsiteY8" fmla="*/ 23164 h 120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286" h="1209707">
                <a:moveTo>
                  <a:pt x="163286" y="1209707"/>
                </a:moveTo>
                <a:cubicBezTo>
                  <a:pt x="157971" y="1018366"/>
                  <a:pt x="172838" y="909124"/>
                  <a:pt x="141515" y="752507"/>
                </a:cubicBezTo>
                <a:cubicBezTo>
                  <a:pt x="132297" y="706414"/>
                  <a:pt x="124912" y="681476"/>
                  <a:pt x="87086" y="643650"/>
                </a:cubicBezTo>
                <a:lnTo>
                  <a:pt x="43543" y="600107"/>
                </a:lnTo>
                <a:cubicBezTo>
                  <a:pt x="22683" y="537524"/>
                  <a:pt x="42278" y="599095"/>
                  <a:pt x="21772" y="523907"/>
                </a:cubicBezTo>
                <a:cubicBezTo>
                  <a:pt x="14821" y="498421"/>
                  <a:pt x="7257" y="473107"/>
                  <a:pt x="0" y="447707"/>
                </a:cubicBezTo>
                <a:cubicBezTo>
                  <a:pt x="3629" y="346107"/>
                  <a:pt x="5086" y="244406"/>
                  <a:pt x="10886" y="142907"/>
                </a:cubicBezTo>
                <a:cubicBezTo>
                  <a:pt x="11398" y="133955"/>
                  <a:pt x="29163" y="15371"/>
                  <a:pt x="32658" y="1393"/>
                </a:cubicBezTo>
                <a:cubicBezTo>
                  <a:pt x="34418" y="-5647"/>
                  <a:pt x="32658" y="15907"/>
                  <a:pt x="32658" y="23164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Полилиния 147"/>
          <p:cNvSpPr/>
          <p:nvPr/>
        </p:nvSpPr>
        <p:spPr>
          <a:xfrm>
            <a:off x="8735663" y="3830092"/>
            <a:ext cx="57223" cy="957943"/>
          </a:xfrm>
          <a:custGeom>
            <a:avLst/>
            <a:gdLst>
              <a:gd name="connsiteX0" fmla="*/ 35451 w 57223"/>
              <a:gd name="connsiteY0" fmla="*/ 957943 h 957943"/>
              <a:gd name="connsiteX1" fmla="*/ 35451 w 57223"/>
              <a:gd name="connsiteY1" fmla="*/ 478971 h 957943"/>
              <a:gd name="connsiteX2" fmla="*/ 13680 w 57223"/>
              <a:gd name="connsiteY2" fmla="*/ 424543 h 957943"/>
              <a:gd name="connsiteX3" fmla="*/ 24566 w 57223"/>
              <a:gd name="connsiteY3" fmla="*/ 130628 h 957943"/>
              <a:gd name="connsiteX4" fmla="*/ 46337 w 57223"/>
              <a:gd name="connsiteY4" fmla="*/ 43543 h 957943"/>
              <a:gd name="connsiteX5" fmla="*/ 57223 w 57223"/>
              <a:gd name="connsiteY5" fmla="*/ 0 h 95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223" h="957943">
                <a:moveTo>
                  <a:pt x="35451" y="957943"/>
                </a:moveTo>
                <a:cubicBezTo>
                  <a:pt x="62909" y="765745"/>
                  <a:pt x="59712" y="818623"/>
                  <a:pt x="35451" y="478971"/>
                </a:cubicBezTo>
                <a:cubicBezTo>
                  <a:pt x="34059" y="459480"/>
                  <a:pt x="20937" y="442686"/>
                  <a:pt x="13680" y="424543"/>
                </a:cubicBezTo>
                <a:cubicBezTo>
                  <a:pt x="-8930" y="288885"/>
                  <a:pt x="-2281" y="363305"/>
                  <a:pt x="24566" y="130628"/>
                </a:cubicBezTo>
                <a:cubicBezTo>
                  <a:pt x="30992" y="74937"/>
                  <a:pt x="33761" y="87558"/>
                  <a:pt x="46337" y="43543"/>
                </a:cubicBezTo>
                <a:cubicBezTo>
                  <a:pt x="50447" y="29158"/>
                  <a:pt x="57223" y="0"/>
                  <a:pt x="57223" y="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Прямоугольник 148"/>
          <p:cNvSpPr/>
          <p:nvPr/>
        </p:nvSpPr>
        <p:spPr>
          <a:xfrm>
            <a:off x="2398274" y="5539859"/>
            <a:ext cx="73614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1" dirty="0"/>
              <a:t>Байт </a:t>
            </a:r>
            <a:r>
              <a:rPr lang="ru-RU" i="1" dirty="0" smtClean="0"/>
              <a:t>(</a:t>
            </a:r>
            <a:r>
              <a:rPr lang="en-US" i="1" dirty="0" smtClean="0"/>
              <a:t>byte</a:t>
            </a:r>
            <a:r>
              <a:rPr lang="ru-RU" i="1" dirty="0" smtClean="0"/>
              <a:t>) </a:t>
            </a:r>
            <a:r>
              <a:rPr lang="ru-RU" dirty="0"/>
              <a:t>— единица хранения и обработки цифровой </a:t>
            </a:r>
            <a:r>
              <a:rPr lang="ru-RU" dirty="0" smtClean="0"/>
              <a:t>информации.</a:t>
            </a:r>
            <a:endParaRPr lang="ru-RU" dirty="0"/>
          </a:p>
        </p:txBody>
      </p:sp>
      <p:pic>
        <p:nvPicPr>
          <p:cNvPr id="41" name="Рисунок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207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Units of data measurement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219200" y="190500"/>
            <a:ext cx="9753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Единицы измерения количества информации</a:t>
            </a:r>
          </a:p>
        </p:txBody>
      </p:sp>
      <p:sp>
        <p:nvSpPr>
          <p:cNvPr id="45" name="Заголовок 1"/>
          <p:cNvSpPr>
            <a:spLocks noGrp="1"/>
          </p:cNvSpPr>
          <p:nvPr>
            <p:ph type="title"/>
          </p:nvPr>
        </p:nvSpPr>
        <p:spPr>
          <a:xfrm>
            <a:off x="1981200" y="1715294"/>
            <a:ext cx="8229600" cy="4056856"/>
          </a:xfrm>
        </p:spPr>
        <p:txBody>
          <a:bodyPr>
            <a:normAutofit/>
          </a:bodyPr>
          <a:lstStyle/>
          <a:p>
            <a:r>
              <a:rPr lang="ru-RU" sz="2800" dirty="0" smtClean="0"/>
              <a:t>1 Килобайт = 1024 Байта</a:t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1 Мегабайт = 1024 Килобайта</a:t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1 Гигабайт = 1024 Мегабайта</a:t>
            </a:r>
            <a:br>
              <a:rPr lang="ru-RU" sz="2800" dirty="0" smtClean="0"/>
            </a:b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>1 Терабайт = 1024 Гигабайта</a:t>
            </a:r>
            <a:endParaRPr lang="en-US" sz="2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19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Units of data measurement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447800" y="209550"/>
            <a:ext cx="92964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Единицы измерения количества информации</a:t>
            </a:r>
            <a:endParaRPr lang="ru-RU" sz="35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</a:t>
            </a:r>
            <a:endParaRPr lang="ru-RU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780" y="2438400"/>
            <a:ext cx="8532440" cy="202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721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Что внутри ОЗУ?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ОЗУ</a:t>
            </a:r>
          </a:p>
        </p:txBody>
      </p:sp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103" y="2347478"/>
            <a:ext cx="8399737" cy="1993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Овал 47"/>
          <p:cNvSpPr/>
          <p:nvPr/>
        </p:nvSpPr>
        <p:spPr>
          <a:xfrm>
            <a:off x="6599623" y="1195350"/>
            <a:ext cx="3615292" cy="3764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" descr="http://s59.radikal.ru/i166/0912/ae/f4cdb9bdaa3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095" y="1282417"/>
            <a:ext cx="8516105" cy="4734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Группа 49"/>
          <p:cNvGrpSpPr/>
          <p:nvPr/>
        </p:nvGrpSpPr>
        <p:grpSpPr>
          <a:xfrm>
            <a:off x="7265295" y="1988753"/>
            <a:ext cx="1229568" cy="348934"/>
            <a:chOff x="1010139" y="4165781"/>
            <a:chExt cx="7128792" cy="2028225"/>
          </a:xfrm>
        </p:grpSpPr>
        <p:pic>
          <p:nvPicPr>
            <p:cNvPr id="5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Прямоугольник с двумя вырезанными соседними углами 21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Группа 59"/>
          <p:cNvGrpSpPr/>
          <p:nvPr/>
        </p:nvGrpSpPr>
        <p:grpSpPr>
          <a:xfrm>
            <a:off x="8590991" y="1988753"/>
            <a:ext cx="1229568" cy="348934"/>
            <a:chOff x="1010139" y="4165781"/>
            <a:chExt cx="7128792" cy="2028225"/>
          </a:xfrm>
        </p:grpSpPr>
        <p:pic>
          <p:nvPicPr>
            <p:cNvPr id="6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Прямоугольник с двумя вырезанными соседними углами 31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Группа 69"/>
          <p:cNvGrpSpPr/>
          <p:nvPr/>
        </p:nvGrpSpPr>
        <p:grpSpPr>
          <a:xfrm>
            <a:off x="7265295" y="2477750"/>
            <a:ext cx="1229568" cy="348934"/>
            <a:chOff x="1010139" y="4165781"/>
            <a:chExt cx="7128792" cy="2028225"/>
          </a:xfrm>
        </p:grpSpPr>
        <p:pic>
          <p:nvPicPr>
            <p:cNvPr id="7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Прямоугольник с двумя вырезанными соседними углами 41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Группа 79"/>
          <p:cNvGrpSpPr/>
          <p:nvPr/>
        </p:nvGrpSpPr>
        <p:grpSpPr>
          <a:xfrm>
            <a:off x="8590991" y="2477750"/>
            <a:ext cx="1229568" cy="348934"/>
            <a:chOff x="1010139" y="4165781"/>
            <a:chExt cx="7128792" cy="2028225"/>
          </a:xfrm>
        </p:grpSpPr>
        <p:pic>
          <p:nvPicPr>
            <p:cNvPr id="8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Прямоугольник с двумя вырезанными соседними углами 51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Группа 89"/>
          <p:cNvGrpSpPr/>
          <p:nvPr/>
        </p:nvGrpSpPr>
        <p:grpSpPr>
          <a:xfrm>
            <a:off x="7247696" y="2966747"/>
            <a:ext cx="1229568" cy="348934"/>
            <a:chOff x="1010139" y="4165781"/>
            <a:chExt cx="7128792" cy="2028225"/>
          </a:xfrm>
        </p:grpSpPr>
        <p:pic>
          <p:nvPicPr>
            <p:cNvPr id="9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Прямоугольник с двумя вырезанными соседними углами 61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Группа 99"/>
          <p:cNvGrpSpPr/>
          <p:nvPr/>
        </p:nvGrpSpPr>
        <p:grpSpPr>
          <a:xfrm>
            <a:off x="8573392" y="2966747"/>
            <a:ext cx="1229568" cy="348934"/>
            <a:chOff x="1010139" y="4165781"/>
            <a:chExt cx="7128792" cy="2028225"/>
          </a:xfrm>
        </p:grpSpPr>
        <p:pic>
          <p:nvPicPr>
            <p:cNvPr id="10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Прямоугольник с двумя вырезанными соседними углами 71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Группа 109"/>
          <p:cNvGrpSpPr/>
          <p:nvPr/>
        </p:nvGrpSpPr>
        <p:grpSpPr>
          <a:xfrm>
            <a:off x="7265295" y="3470803"/>
            <a:ext cx="1229568" cy="348934"/>
            <a:chOff x="1010139" y="4165781"/>
            <a:chExt cx="7128792" cy="2028225"/>
          </a:xfrm>
        </p:grpSpPr>
        <p:pic>
          <p:nvPicPr>
            <p:cNvPr id="11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" name="Прямоугольник с двумя вырезанными соседними углами 81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Группа 153"/>
          <p:cNvGrpSpPr/>
          <p:nvPr/>
        </p:nvGrpSpPr>
        <p:grpSpPr>
          <a:xfrm>
            <a:off x="8590991" y="3470803"/>
            <a:ext cx="1229568" cy="348934"/>
            <a:chOff x="1010139" y="4165781"/>
            <a:chExt cx="7128792" cy="2028225"/>
          </a:xfrm>
        </p:grpSpPr>
        <p:pic>
          <p:nvPicPr>
            <p:cNvPr id="15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" name="Прямоугольник с двумя вырезанными соседними углами 91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Группа 163"/>
          <p:cNvGrpSpPr/>
          <p:nvPr/>
        </p:nvGrpSpPr>
        <p:grpSpPr>
          <a:xfrm>
            <a:off x="7265295" y="3931654"/>
            <a:ext cx="1229568" cy="348934"/>
            <a:chOff x="1010139" y="4165781"/>
            <a:chExt cx="7128792" cy="2028225"/>
          </a:xfrm>
        </p:grpSpPr>
        <p:pic>
          <p:nvPicPr>
            <p:cNvPr id="16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3" name="Прямоугольник с двумя вырезанными соседними углами 101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Группа 173"/>
          <p:cNvGrpSpPr/>
          <p:nvPr/>
        </p:nvGrpSpPr>
        <p:grpSpPr>
          <a:xfrm>
            <a:off x="8590991" y="3931654"/>
            <a:ext cx="1229568" cy="348934"/>
            <a:chOff x="1010139" y="4165781"/>
            <a:chExt cx="7128792" cy="2028225"/>
          </a:xfrm>
        </p:grpSpPr>
        <p:pic>
          <p:nvPicPr>
            <p:cNvPr id="17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3" name="Прямоугольник с двумя вырезанными соседними углами 111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4" name="TextBox 183"/>
          <p:cNvSpPr txBox="1"/>
          <p:nvPr/>
        </p:nvSpPr>
        <p:spPr>
          <a:xfrm>
            <a:off x="8174481" y="1282417"/>
            <a:ext cx="859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. . .</a:t>
            </a:r>
            <a:endParaRPr lang="en-US" sz="4000" b="1" dirty="0"/>
          </a:p>
        </p:txBody>
      </p:sp>
      <p:sp>
        <p:nvSpPr>
          <p:cNvPr id="185" name="TextBox 184"/>
          <p:cNvSpPr txBox="1"/>
          <p:nvPr/>
        </p:nvSpPr>
        <p:spPr>
          <a:xfrm>
            <a:off x="8255807" y="4087864"/>
            <a:ext cx="859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. . .</a:t>
            </a:r>
            <a:endParaRPr lang="en-US" sz="4000" b="1" dirty="0"/>
          </a:p>
        </p:txBody>
      </p:sp>
      <p:pic>
        <p:nvPicPr>
          <p:cNvPr id="116" name="Рисунок 1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939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723900" y="800100"/>
            <a:ext cx="10744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 smtClean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Если 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размер ОЗУ = 1 Гигабайт, то в нем имеется 1 073 741 824 Байта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ОЗУ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1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53972"/>
            <a:ext cx="8532440" cy="202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Прямоугольник 116"/>
          <p:cNvSpPr/>
          <p:nvPr/>
        </p:nvSpPr>
        <p:spPr>
          <a:xfrm>
            <a:off x="3512298" y="4720342"/>
            <a:ext cx="55983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1 GB = 1024 MB = </a:t>
            </a:r>
            <a:r>
              <a:rPr lang="en-US" sz="2000" dirty="0" smtClean="0"/>
              <a:t>1024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 </a:t>
            </a:r>
            <a:r>
              <a:rPr lang="en-US" sz="2000" dirty="0"/>
              <a:t>B = </a:t>
            </a:r>
            <a:r>
              <a:rPr lang="en-US" sz="2000" dirty="0" smtClean="0"/>
              <a:t>2</a:t>
            </a:r>
            <a:r>
              <a:rPr lang="en-US" sz="2000" baseline="30000" dirty="0" smtClean="0"/>
              <a:t>30</a:t>
            </a:r>
            <a:r>
              <a:rPr lang="en-US" sz="2000" dirty="0" smtClean="0"/>
              <a:t> B </a:t>
            </a:r>
            <a:r>
              <a:rPr lang="en-US" sz="2000" dirty="0"/>
              <a:t>= 1 073 741 824 B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080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Каждый байт в памяти имеет свой адрес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ОЗУ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1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53972"/>
            <a:ext cx="8532440" cy="202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Прямоугольник 116"/>
          <p:cNvSpPr/>
          <p:nvPr/>
        </p:nvSpPr>
        <p:spPr>
          <a:xfrm>
            <a:off x="3512298" y="4720342"/>
            <a:ext cx="55983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1 GB = 1024 MB = </a:t>
            </a:r>
            <a:r>
              <a:rPr lang="en-US" sz="2000" dirty="0" smtClean="0"/>
              <a:t>1024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 </a:t>
            </a:r>
            <a:r>
              <a:rPr lang="en-US" sz="2000" dirty="0"/>
              <a:t>B = </a:t>
            </a:r>
            <a:r>
              <a:rPr lang="en-US" sz="2000" dirty="0" smtClean="0"/>
              <a:t>2</a:t>
            </a:r>
            <a:r>
              <a:rPr lang="en-US" sz="2000" baseline="30000" dirty="0" smtClean="0"/>
              <a:t>30</a:t>
            </a:r>
            <a:r>
              <a:rPr lang="en-US" sz="2000" dirty="0" smtClean="0"/>
              <a:t> B </a:t>
            </a:r>
            <a:r>
              <a:rPr lang="en-US" sz="2000" dirty="0"/>
              <a:t>= 1 073 741 824 B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002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Процессор взаимодействует с памятью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CPU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взаимодействует с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RAM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921" y="4676041"/>
            <a:ext cx="5760640" cy="1367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 descr="C:\Users\Alexander\Desktop\intel_core_i7_2617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86745"/>
            <a:ext cx="2450777" cy="210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Двойная стрелка вверх/вниз 22"/>
          <p:cNvSpPr/>
          <p:nvPr/>
        </p:nvSpPr>
        <p:spPr>
          <a:xfrm>
            <a:off x="5635389" y="3447332"/>
            <a:ext cx="324036" cy="1224136"/>
          </a:xfrm>
          <a:prstGeom prst="upDownArrow">
            <a:avLst>
              <a:gd name="adj1" fmla="val 47480"/>
              <a:gd name="adj2" fmla="val 135246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953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933450" y="2936706"/>
            <a:ext cx="103251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Машинная математика. Системы счисления.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 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Starter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23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CPU имеет регистры подобные ячейкам памяти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CPU</a:t>
            </a:r>
          </a:p>
        </p:txBody>
      </p:sp>
      <p:pic>
        <p:nvPicPr>
          <p:cNvPr id="24" name="Picture 2" descr="C:\Users\Alexander\Desktop\intel_core_i7_2617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187" y="1347673"/>
            <a:ext cx="4525246" cy="389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Овал 24"/>
          <p:cNvSpPr/>
          <p:nvPr/>
        </p:nvSpPr>
        <p:spPr>
          <a:xfrm>
            <a:off x="6128964" y="1650764"/>
            <a:ext cx="3672408" cy="38175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4" descr="http://s59.radikal.ru/i166/0912/ae/f4cdb9bdaa3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50764"/>
            <a:ext cx="8350682" cy="4642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Группа 26"/>
          <p:cNvGrpSpPr/>
          <p:nvPr/>
        </p:nvGrpSpPr>
        <p:grpSpPr>
          <a:xfrm>
            <a:off x="6938651" y="2442852"/>
            <a:ext cx="1248993" cy="373784"/>
            <a:chOff x="1010139" y="4165781"/>
            <a:chExt cx="7128792" cy="2028225"/>
          </a:xfrm>
        </p:grpSpPr>
        <p:pic>
          <p:nvPicPr>
            <p:cNvPr id="2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Прямоугольник с двумя вырезанными соседними углами 109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8264347" y="2442852"/>
            <a:ext cx="1248993" cy="373784"/>
            <a:chOff x="1010139" y="4165781"/>
            <a:chExt cx="7128792" cy="2028225"/>
          </a:xfrm>
        </p:grpSpPr>
        <p:pic>
          <p:nvPicPr>
            <p:cNvPr id="3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с двумя вырезанными соседними углами 119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Группа 46"/>
          <p:cNvGrpSpPr/>
          <p:nvPr/>
        </p:nvGrpSpPr>
        <p:grpSpPr>
          <a:xfrm>
            <a:off x="6938651" y="2946908"/>
            <a:ext cx="1248993" cy="373784"/>
            <a:chOff x="1010139" y="4165781"/>
            <a:chExt cx="7128792" cy="2028225"/>
          </a:xfrm>
        </p:grpSpPr>
        <p:pic>
          <p:nvPicPr>
            <p:cNvPr id="4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Прямоугольник с двумя вырезанными соседними углами 129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Группа 56"/>
          <p:cNvGrpSpPr/>
          <p:nvPr/>
        </p:nvGrpSpPr>
        <p:grpSpPr>
          <a:xfrm>
            <a:off x="8264347" y="2946908"/>
            <a:ext cx="1248993" cy="373784"/>
            <a:chOff x="1010139" y="4165781"/>
            <a:chExt cx="7128792" cy="2028225"/>
          </a:xfrm>
        </p:grpSpPr>
        <p:pic>
          <p:nvPicPr>
            <p:cNvPr id="5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Прямоугольник с двумя вырезанными соседними углами 139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Группа 66"/>
          <p:cNvGrpSpPr/>
          <p:nvPr/>
        </p:nvGrpSpPr>
        <p:grpSpPr>
          <a:xfrm>
            <a:off x="6938651" y="3450964"/>
            <a:ext cx="1248993" cy="373784"/>
            <a:chOff x="1010139" y="4165781"/>
            <a:chExt cx="7128792" cy="2028225"/>
          </a:xfrm>
        </p:grpSpPr>
        <p:pic>
          <p:nvPicPr>
            <p:cNvPr id="6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Прямоугольник с двумя вырезанными соседними углами 149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Группа 76"/>
          <p:cNvGrpSpPr/>
          <p:nvPr/>
        </p:nvGrpSpPr>
        <p:grpSpPr>
          <a:xfrm>
            <a:off x="8264347" y="3450964"/>
            <a:ext cx="1248993" cy="373784"/>
            <a:chOff x="1010139" y="4165781"/>
            <a:chExt cx="7128792" cy="2028225"/>
          </a:xfrm>
        </p:grpSpPr>
        <p:pic>
          <p:nvPicPr>
            <p:cNvPr id="7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Прямоугольник с двумя вырезанными соседними углами 159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Группа 86"/>
          <p:cNvGrpSpPr/>
          <p:nvPr/>
        </p:nvGrpSpPr>
        <p:grpSpPr>
          <a:xfrm>
            <a:off x="6938651" y="3968764"/>
            <a:ext cx="1248993" cy="373784"/>
            <a:chOff x="1010139" y="4165781"/>
            <a:chExt cx="7128792" cy="2028225"/>
          </a:xfrm>
        </p:grpSpPr>
        <p:pic>
          <p:nvPicPr>
            <p:cNvPr id="8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Прямоугольник с двумя вырезанными соседними углами 169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Группа 96"/>
          <p:cNvGrpSpPr/>
          <p:nvPr/>
        </p:nvGrpSpPr>
        <p:grpSpPr>
          <a:xfrm>
            <a:off x="8264347" y="3968764"/>
            <a:ext cx="1248993" cy="373784"/>
            <a:chOff x="1010139" y="4165781"/>
            <a:chExt cx="7128792" cy="2028225"/>
          </a:xfrm>
        </p:grpSpPr>
        <p:pic>
          <p:nvPicPr>
            <p:cNvPr id="9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Прямоугольник с двумя вырезанными соседними углами 179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6569546" y="2540168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AX</a:t>
            </a:r>
            <a:endParaRPr lang="en-US" sz="16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6569546" y="3040402"/>
            <a:ext cx="408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BX</a:t>
            </a:r>
            <a:endParaRPr lang="en-US" sz="16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6561012" y="354445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</a:t>
            </a:r>
            <a:r>
              <a:rPr lang="en-US" sz="1600" b="1" dirty="0" smtClean="0"/>
              <a:t>X</a:t>
            </a:r>
            <a:endParaRPr lang="en-US" sz="16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6561012" y="4048514"/>
            <a:ext cx="42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</a:t>
            </a:r>
            <a:r>
              <a:rPr lang="en-US" sz="1600" b="1" dirty="0" smtClean="0"/>
              <a:t>X</a:t>
            </a:r>
            <a:endParaRPr lang="en-US" sz="16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3822" y="1650764"/>
            <a:ext cx="873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. . .</a:t>
            </a:r>
            <a:endParaRPr lang="en-US" sz="40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7785148" y="4255246"/>
            <a:ext cx="873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. . .</a:t>
            </a:r>
            <a:endParaRPr lang="en-US" sz="4000" b="1" dirty="0"/>
          </a:p>
        </p:txBody>
      </p:sp>
      <p:pic>
        <p:nvPicPr>
          <p:cNvPr id="113" name="Рисунок 1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857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Варианты хранения информации в ОЗУ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ОЗУ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13" name="Группа 112"/>
          <p:cNvGrpSpPr/>
          <p:nvPr/>
        </p:nvGrpSpPr>
        <p:grpSpPr>
          <a:xfrm>
            <a:off x="661842" y="2028314"/>
            <a:ext cx="869333" cy="235584"/>
            <a:chOff x="1010139" y="4165781"/>
            <a:chExt cx="7128792" cy="2028225"/>
          </a:xfrm>
        </p:grpSpPr>
        <p:pic>
          <p:nvPicPr>
            <p:cNvPr id="11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" name="Прямоугольник с двумя вырезанными соседними углами 1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Группа 122"/>
          <p:cNvGrpSpPr/>
          <p:nvPr/>
        </p:nvGrpSpPr>
        <p:grpSpPr>
          <a:xfrm>
            <a:off x="661842" y="3261742"/>
            <a:ext cx="869333" cy="235584"/>
            <a:chOff x="1010139" y="4165781"/>
            <a:chExt cx="7128792" cy="2028225"/>
          </a:xfrm>
        </p:grpSpPr>
        <p:pic>
          <p:nvPicPr>
            <p:cNvPr id="12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2" name="Прямоугольник с двумя вырезанными соседними углами 2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Группа 132"/>
          <p:cNvGrpSpPr/>
          <p:nvPr/>
        </p:nvGrpSpPr>
        <p:grpSpPr>
          <a:xfrm>
            <a:off x="1683575" y="3266621"/>
            <a:ext cx="869333" cy="235584"/>
            <a:chOff x="1010139" y="4165781"/>
            <a:chExt cx="7128792" cy="2028225"/>
          </a:xfrm>
        </p:grpSpPr>
        <p:pic>
          <p:nvPicPr>
            <p:cNvPr id="13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Прямоугольник с двумя вырезанными соседними углами 3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Группа 142"/>
          <p:cNvGrpSpPr/>
          <p:nvPr/>
        </p:nvGrpSpPr>
        <p:grpSpPr>
          <a:xfrm>
            <a:off x="661842" y="4413870"/>
            <a:ext cx="869333" cy="235584"/>
            <a:chOff x="1010139" y="4165781"/>
            <a:chExt cx="7128792" cy="2028225"/>
          </a:xfrm>
        </p:grpSpPr>
        <p:pic>
          <p:nvPicPr>
            <p:cNvPr id="14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Прямоугольник с двумя вырезанными соседними углами 4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Группа 152"/>
          <p:cNvGrpSpPr/>
          <p:nvPr/>
        </p:nvGrpSpPr>
        <p:grpSpPr>
          <a:xfrm>
            <a:off x="1683575" y="4418749"/>
            <a:ext cx="869333" cy="235584"/>
            <a:chOff x="1010139" y="4165781"/>
            <a:chExt cx="7128792" cy="2028225"/>
          </a:xfrm>
        </p:grpSpPr>
        <p:pic>
          <p:nvPicPr>
            <p:cNvPr id="15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Прямоугольник с двумя вырезанными соседними углами 5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Группа 162"/>
          <p:cNvGrpSpPr/>
          <p:nvPr/>
        </p:nvGrpSpPr>
        <p:grpSpPr>
          <a:xfrm>
            <a:off x="2788982" y="4413870"/>
            <a:ext cx="869333" cy="235584"/>
            <a:chOff x="1010139" y="4165781"/>
            <a:chExt cx="7128792" cy="2028225"/>
          </a:xfrm>
        </p:grpSpPr>
        <p:pic>
          <p:nvPicPr>
            <p:cNvPr id="16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2" name="Прямоугольник с двумя вырезанными соседними углами 6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Группа 172"/>
          <p:cNvGrpSpPr/>
          <p:nvPr/>
        </p:nvGrpSpPr>
        <p:grpSpPr>
          <a:xfrm>
            <a:off x="3810715" y="4418749"/>
            <a:ext cx="869333" cy="235584"/>
            <a:chOff x="1010139" y="4165781"/>
            <a:chExt cx="7128792" cy="2028225"/>
          </a:xfrm>
        </p:grpSpPr>
        <p:pic>
          <p:nvPicPr>
            <p:cNvPr id="17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2" name="Прямоугольник с двумя вырезанными соседними углами 7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Группа 182"/>
          <p:cNvGrpSpPr/>
          <p:nvPr/>
        </p:nvGrpSpPr>
        <p:grpSpPr>
          <a:xfrm>
            <a:off x="661842" y="5590577"/>
            <a:ext cx="869333" cy="235584"/>
            <a:chOff x="1010139" y="4165781"/>
            <a:chExt cx="7128792" cy="2028225"/>
          </a:xfrm>
        </p:grpSpPr>
        <p:pic>
          <p:nvPicPr>
            <p:cNvPr id="18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2" name="Прямоугольник с двумя вырезанными соседними углами 8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Группа 192"/>
          <p:cNvGrpSpPr/>
          <p:nvPr/>
        </p:nvGrpSpPr>
        <p:grpSpPr>
          <a:xfrm>
            <a:off x="1683575" y="5595456"/>
            <a:ext cx="869333" cy="235584"/>
            <a:chOff x="1010139" y="4165781"/>
            <a:chExt cx="7128792" cy="2028225"/>
          </a:xfrm>
        </p:grpSpPr>
        <p:pic>
          <p:nvPicPr>
            <p:cNvPr id="19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2" name="Прямоугольник с двумя вырезанными соседними углами 9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Группа 202"/>
          <p:cNvGrpSpPr/>
          <p:nvPr/>
        </p:nvGrpSpPr>
        <p:grpSpPr>
          <a:xfrm>
            <a:off x="2788982" y="5590577"/>
            <a:ext cx="869333" cy="235584"/>
            <a:chOff x="1010139" y="4165781"/>
            <a:chExt cx="7128792" cy="2028225"/>
          </a:xfrm>
        </p:grpSpPr>
        <p:pic>
          <p:nvPicPr>
            <p:cNvPr id="20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2" name="Прямоугольник с двумя вырезанными соседними углами 10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3" name="Группа 212"/>
          <p:cNvGrpSpPr/>
          <p:nvPr/>
        </p:nvGrpSpPr>
        <p:grpSpPr>
          <a:xfrm>
            <a:off x="3810715" y="5595456"/>
            <a:ext cx="869333" cy="235584"/>
            <a:chOff x="1010139" y="4165781"/>
            <a:chExt cx="7128792" cy="2028225"/>
          </a:xfrm>
        </p:grpSpPr>
        <p:pic>
          <p:nvPicPr>
            <p:cNvPr id="21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2" name="Прямоугольник с двумя вырезанными соседними углами 11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Группа 222"/>
          <p:cNvGrpSpPr/>
          <p:nvPr/>
        </p:nvGrpSpPr>
        <p:grpSpPr>
          <a:xfrm>
            <a:off x="4832448" y="5604275"/>
            <a:ext cx="869333" cy="235584"/>
            <a:chOff x="1010139" y="4165781"/>
            <a:chExt cx="7128792" cy="2028225"/>
          </a:xfrm>
        </p:grpSpPr>
        <p:pic>
          <p:nvPicPr>
            <p:cNvPr id="22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2" name="Прямоугольник с двумя вырезанными соседними углами 12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3" name="Группа 232"/>
          <p:cNvGrpSpPr/>
          <p:nvPr/>
        </p:nvGrpSpPr>
        <p:grpSpPr>
          <a:xfrm>
            <a:off x="5854181" y="5609154"/>
            <a:ext cx="869333" cy="235584"/>
            <a:chOff x="1010139" y="4165781"/>
            <a:chExt cx="7128792" cy="2028225"/>
          </a:xfrm>
        </p:grpSpPr>
        <p:pic>
          <p:nvPicPr>
            <p:cNvPr id="23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2" name="Прямоугольник с двумя вырезанными соседними углами 13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3" name="Группа 242"/>
          <p:cNvGrpSpPr/>
          <p:nvPr/>
        </p:nvGrpSpPr>
        <p:grpSpPr>
          <a:xfrm>
            <a:off x="6959588" y="5604275"/>
            <a:ext cx="869333" cy="235584"/>
            <a:chOff x="1010139" y="4165781"/>
            <a:chExt cx="7128792" cy="2028225"/>
          </a:xfrm>
        </p:grpSpPr>
        <p:pic>
          <p:nvPicPr>
            <p:cNvPr id="24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2" name="Прямоугольник с двумя вырезанными соседними углами 14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3" name="Группа 252"/>
          <p:cNvGrpSpPr/>
          <p:nvPr/>
        </p:nvGrpSpPr>
        <p:grpSpPr>
          <a:xfrm>
            <a:off x="7981321" y="5609154"/>
            <a:ext cx="869333" cy="235584"/>
            <a:chOff x="1010139" y="4165781"/>
            <a:chExt cx="7128792" cy="2028225"/>
          </a:xfrm>
        </p:grpSpPr>
        <p:pic>
          <p:nvPicPr>
            <p:cNvPr id="25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2" name="Прямоугольник с двумя вырезанными соседними углами 15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3" name="TextBox 262"/>
          <p:cNvSpPr txBox="1"/>
          <p:nvPr/>
        </p:nvSpPr>
        <p:spPr>
          <a:xfrm>
            <a:off x="589834" y="1586974"/>
            <a:ext cx="300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 байт = 8 бит</a:t>
            </a:r>
            <a:endParaRPr lang="en-US" dirty="0"/>
          </a:p>
        </p:txBody>
      </p:sp>
      <p:sp>
        <p:nvSpPr>
          <p:cNvPr id="264" name="TextBox 263"/>
          <p:cNvSpPr txBox="1"/>
          <p:nvPr/>
        </p:nvSpPr>
        <p:spPr>
          <a:xfrm>
            <a:off x="606360" y="2748394"/>
            <a:ext cx="466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  <a:r>
              <a:rPr lang="ru-RU" dirty="0" smtClean="0"/>
              <a:t> байта = 16 бит (Машинное слово)</a:t>
            </a:r>
            <a:endParaRPr lang="en-US" dirty="0"/>
          </a:p>
        </p:txBody>
      </p:sp>
      <p:sp>
        <p:nvSpPr>
          <p:cNvPr id="265" name="TextBox 264"/>
          <p:cNvSpPr txBox="1"/>
          <p:nvPr/>
        </p:nvSpPr>
        <p:spPr>
          <a:xfrm>
            <a:off x="609600" y="3972530"/>
            <a:ext cx="466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 байта = 32 бита (Двойное машинное слово)</a:t>
            </a:r>
            <a:endParaRPr lang="en-US" dirty="0"/>
          </a:p>
        </p:txBody>
      </p:sp>
      <p:sp>
        <p:nvSpPr>
          <p:cNvPr id="266" name="TextBox 265"/>
          <p:cNvSpPr txBox="1"/>
          <p:nvPr/>
        </p:nvSpPr>
        <p:spPr>
          <a:xfrm>
            <a:off x="609600" y="5187374"/>
            <a:ext cx="509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</a:t>
            </a:r>
            <a:r>
              <a:rPr lang="ru-RU" dirty="0" smtClean="0"/>
              <a:t> байт = 64 бита (Учетверённое машинное слово)</a:t>
            </a:r>
            <a:endParaRPr lang="en-US" dirty="0"/>
          </a:p>
        </p:txBody>
      </p:sp>
      <p:pic>
        <p:nvPicPr>
          <p:cNvPr id="267" name="Рисунок 2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225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Символический метод записи чисел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Система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счисления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67" name="Прямоугольник 266"/>
          <p:cNvSpPr/>
          <p:nvPr/>
        </p:nvSpPr>
        <p:spPr>
          <a:xfrm>
            <a:off x="5256408" y="1623161"/>
            <a:ext cx="2124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Система счисления </a:t>
            </a:r>
          </a:p>
        </p:txBody>
      </p:sp>
      <p:sp>
        <p:nvSpPr>
          <p:cNvPr id="268" name="Прямоугольник 267"/>
          <p:cNvSpPr/>
          <p:nvPr/>
        </p:nvSpPr>
        <p:spPr>
          <a:xfrm>
            <a:off x="3243484" y="2532747"/>
            <a:ext cx="1564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Позиционная </a:t>
            </a:r>
            <a:endParaRPr lang="ru-RU" dirty="0"/>
          </a:p>
        </p:txBody>
      </p:sp>
      <p:sp>
        <p:nvSpPr>
          <p:cNvPr id="269" name="Прямоугольник 268"/>
          <p:cNvSpPr/>
          <p:nvPr/>
        </p:nvSpPr>
        <p:spPr>
          <a:xfrm>
            <a:off x="7770157" y="2532747"/>
            <a:ext cx="1768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Непозиционная</a:t>
            </a:r>
          </a:p>
        </p:txBody>
      </p:sp>
      <p:cxnSp>
        <p:nvCxnSpPr>
          <p:cNvPr id="270" name="Прямая со стрелкой 269"/>
          <p:cNvCxnSpPr/>
          <p:nvPr/>
        </p:nvCxnSpPr>
        <p:spPr>
          <a:xfrm flipH="1">
            <a:off x="4968376" y="2169335"/>
            <a:ext cx="864096" cy="504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1" name="Прямая со стрелкой 270"/>
          <p:cNvCxnSpPr/>
          <p:nvPr/>
        </p:nvCxnSpPr>
        <p:spPr>
          <a:xfrm>
            <a:off x="6768576" y="2169335"/>
            <a:ext cx="792088" cy="504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600" y="3956248"/>
            <a:ext cx="224864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3" name="Прямоугольник 272"/>
          <p:cNvSpPr/>
          <p:nvPr/>
        </p:nvSpPr>
        <p:spPr>
          <a:xfrm>
            <a:off x="2481046" y="2906769"/>
            <a:ext cx="32074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/>
              <a:t>значение </a:t>
            </a:r>
            <a:r>
              <a:rPr lang="ru-RU" sz="1600" dirty="0"/>
              <a:t>каждого числового знака (цифры) в записи числа зависит от его позиции (разряда)</a:t>
            </a:r>
          </a:p>
        </p:txBody>
      </p:sp>
      <p:sp>
        <p:nvSpPr>
          <p:cNvPr id="274" name="Прямоугольник 273"/>
          <p:cNvSpPr/>
          <p:nvPr/>
        </p:nvSpPr>
        <p:spPr>
          <a:xfrm>
            <a:off x="7239000" y="2923460"/>
            <a:ext cx="3131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/>
              <a:t>з</a:t>
            </a:r>
            <a:r>
              <a:rPr lang="ru-RU" sz="1600" dirty="0" smtClean="0"/>
              <a:t>начение каждого </a:t>
            </a:r>
            <a:r>
              <a:rPr lang="ru-RU" sz="1600" dirty="0"/>
              <a:t>символа не зависит от того места, на котором он стоит</a:t>
            </a:r>
          </a:p>
        </p:txBody>
      </p:sp>
      <p:pic>
        <p:nvPicPr>
          <p:cNvPr id="275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68"/>
          <a:stretch/>
        </p:blipFill>
        <p:spPr bwMode="auto">
          <a:xfrm>
            <a:off x="2979536" y="4065314"/>
            <a:ext cx="1828800" cy="1427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72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799734" y="797137"/>
            <a:ext cx="8582972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это 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позиционная система счисления с основанием 10 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Десятичная система счисления</a:t>
            </a:r>
          </a:p>
        </p:txBody>
      </p:sp>
      <p:sp>
        <p:nvSpPr>
          <p:cNvPr id="23" name="Объект 2"/>
          <p:cNvSpPr>
            <a:spLocks noGrp="1"/>
          </p:cNvSpPr>
          <p:nvPr>
            <p:ph idx="1"/>
          </p:nvPr>
        </p:nvSpPr>
        <p:spPr>
          <a:xfrm>
            <a:off x="2334572" y="4778553"/>
            <a:ext cx="8229600" cy="604663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ru-RU" dirty="0" smtClean="0"/>
              <a:t>Для записи </a:t>
            </a:r>
            <a:r>
              <a:rPr lang="ru-RU" dirty="0"/>
              <a:t>числа используются </a:t>
            </a:r>
            <a:r>
              <a:rPr lang="ru-RU" dirty="0" smtClean="0"/>
              <a:t>цифры - 0123456789</a:t>
            </a:r>
            <a:endParaRPr lang="en-US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657600" y="5210601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Основание </a:t>
            </a:r>
            <a:r>
              <a:rPr lang="ru-RU" i="1" dirty="0"/>
              <a:t>системы </a:t>
            </a:r>
            <a:r>
              <a:rPr lang="ru-RU" i="1" dirty="0" smtClean="0"/>
              <a:t>счисления - это </a:t>
            </a:r>
            <a:r>
              <a:rPr lang="ru-RU" i="1" dirty="0"/>
              <a:t>число цифр в </a:t>
            </a:r>
            <a:r>
              <a:rPr lang="ru-RU" i="1" dirty="0" smtClean="0"/>
              <a:t>ней</a:t>
            </a:r>
            <a:endParaRPr lang="ru-RU" i="1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5219828" y="1538193"/>
            <a:ext cx="174278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i="1" dirty="0" smtClean="0"/>
              <a:t>2886</a:t>
            </a:r>
            <a:endParaRPr lang="ru-RU" sz="6000" i="1" dirty="0"/>
          </a:p>
        </p:txBody>
      </p:sp>
      <p:grpSp>
        <p:nvGrpSpPr>
          <p:cNvPr id="26" name="Группа 25"/>
          <p:cNvGrpSpPr/>
          <p:nvPr/>
        </p:nvGrpSpPr>
        <p:grpSpPr>
          <a:xfrm>
            <a:off x="5488785" y="2437036"/>
            <a:ext cx="1947060" cy="1584176"/>
            <a:chOff x="2771800" y="3140968"/>
            <a:chExt cx="1947060" cy="1584176"/>
          </a:xfrm>
        </p:grpSpPr>
        <p:cxnSp>
          <p:nvCxnSpPr>
            <p:cNvPr id="27" name="Прямая соединительная линия 26"/>
            <p:cNvCxnSpPr/>
            <p:nvPr/>
          </p:nvCxnSpPr>
          <p:spPr>
            <a:xfrm>
              <a:off x="2771800" y="3140968"/>
              <a:ext cx="0" cy="1584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>
              <a:off x="2771800" y="4725144"/>
              <a:ext cx="19470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Группа 28"/>
          <p:cNvGrpSpPr/>
          <p:nvPr/>
        </p:nvGrpSpPr>
        <p:grpSpPr>
          <a:xfrm>
            <a:off x="5879649" y="2437036"/>
            <a:ext cx="1556196" cy="1217916"/>
            <a:chOff x="2771800" y="3507228"/>
            <a:chExt cx="1556196" cy="1217916"/>
          </a:xfrm>
        </p:grpSpPr>
        <p:cxnSp>
          <p:nvCxnSpPr>
            <p:cNvPr id="30" name="Прямая соединительная линия 29"/>
            <p:cNvCxnSpPr/>
            <p:nvPr/>
          </p:nvCxnSpPr>
          <p:spPr>
            <a:xfrm>
              <a:off x="2771800" y="3507228"/>
              <a:ext cx="0" cy="1217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>
              <a:off x="2771800" y="4725144"/>
              <a:ext cx="15561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Группа 31"/>
          <p:cNvGrpSpPr/>
          <p:nvPr/>
        </p:nvGrpSpPr>
        <p:grpSpPr>
          <a:xfrm>
            <a:off x="6283717" y="2437036"/>
            <a:ext cx="1152128" cy="857876"/>
            <a:chOff x="2771800" y="3867268"/>
            <a:chExt cx="1152128" cy="857876"/>
          </a:xfrm>
        </p:grpSpPr>
        <p:cxnSp>
          <p:nvCxnSpPr>
            <p:cNvPr id="33" name="Прямая соединительная линия 32"/>
            <p:cNvCxnSpPr/>
            <p:nvPr/>
          </p:nvCxnSpPr>
          <p:spPr>
            <a:xfrm>
              <a:off x="2771800" y="3867268"/>
              <a:ext cx="0" cy="857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>
              <a:off x="2771800" y="4725144"/>
              <a:ext cx="11521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Прямоугольник 34"/>
          <p:cNvSpPr/>
          <p:nvPr/>
        </p:nvSpPr>
        <p:spPr>
          <a:xfrm>
            <a:off x="7687491" y="3836546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тысячи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7687491" y="3467214"/>
            <a:ext cx="79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сотни </a:t>
            </a:r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7687491" y="3110246"/>
            <a:ext cx="1008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десятки </a:t>
            </a:r>
            <a:endParaRPr lang="ru-RU" dirty="0"/>
          </a:p>
        </p:txBody>
      </p:sp>
      <p:grpSp>
        <p:nvGrpSpPr>
          <p:cNvPr id="38" name="Группа 37"/>
          <p:cNvGrpSpPr/>
          <p:nvPr/>
        </p:nvGrpSpPr>
        <p:grpSpPr>
          <a:xfrm>
            <a:off x="6646127" y="2437036"/>
            <a:ext cx="789718" cy="545758"/>
            <a:chOff x="2771800" y="4179386"/>
            <a:chExt cx="789718" cy="545758"/>
          </a:xfrm>
        </p:grpSpPr>
        <p:cxnSp>
          <p:nvCxnSpPr>
            <p:cNvPr id="39" name="Прямая соединительная линия 38"/>
            <p:cNvCxnSpPr/>
            <p:nvPr/>
          </p:nvCxnSpPr>
          <p:spPr>
            <a:xfrm flipH="1">
              <a:off x="2771800" y="4179386"/>
              <a:ext cx="11620" cy="545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>
              <a:off x="2771800" y="4725144"/>
              <a:ext cx="7897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Прямоугольник 40"/>
          <p:cNvSpPr/>
          <p:nvPr/>
        </p:nvSpPr>
        <p:spPr>
          <a:xfrm>
            <a:off x="7670651" y="2797076"/>
            <a:ext cx="1130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единицы </a:t>
            </a:r>
            <a:endParaRPr lang="ru-RU" dirty="0"/>
          </a:p>
        </p:txBody>
      </p:sp>
      <p:pic>
        <p:nvPicPr>
          <p:cNvPr id="42" name="Рисунок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29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871911" y="806477"/>
            <a:ext cx="8479296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это 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позиционная система счисления с основанием 5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Пятеричная система счисления</a:t>
            </a:r>
          </a:p>
        </p:txBody>
      </p:sp>
      <p:sp>
        <p:nvSpPr>
          <p:cNvPr id="42" name="Объект 2"/>
          <p:cNvSpPr>
            <a:spLocks noGrp="1"/>
          </p:cNvSpPr>
          <p:nvPr>
            <p:ph idx="1"/>
          </p:nvPr>
        </p:nvSpPr>
        <p:spPr>
          <a:xfrm>
            <a:off x="2088840" y="4885009"/>
            <a:ext cx="8229600" cy="6046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700" dirty="0" smtClean="0"/>
              <a:t>Для записи </a:t>
            </a:r>
            <a:r>
              <a:rPr lang="ru-RU" sz="2700" dirty="0"/>
              <a:t>числа используются </a:t>
            </a:r>
            <a:r>
              <a:rPr lang="ru-RU" sz="2700" dirty="0" smtClean="0"/>
              <a:t>цифры - 01234</a:t>
            </a:r>
            <a:endParaRPr lang="en-US" sz="2700" dirty="0"/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057" y="1639405"/>
            <a:ext cx="121099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504" y="1648925"/>
            <a:ext cx="121099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08" y="2935549"/>
            <a:ext cx="121099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453" y="2945069"/>
            <a:ext cx="121099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500" y="2287477"/>
            <a:ext cx="121099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631" y="1495389"/>
            <a:ext cx="908049" cy="99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832" y="1511061"/>
            <a:ext cx="908049" cy="99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881" y="1502417"/>
            <a:ext cx="908049" cy="99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499" y="2532009"/>
            <a:ext cx="908049" cy="99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600" y="2575509"/>
            <a:ext cx="908049" cy="99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801" y="2591181"/>
            <a:ext cx="908049" cy="99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850" y="2582537"/>
            <a:ext cx="908049" cy="99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559305"/>
            <a:ext cx="908049" cy="99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401" y="3574977"/>
            <a:ext cx="908049" cy="99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450" y="3566333"/>
            <a:ext cx="908049" cy="99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Прямоугольник 57"/>
          <p:cNvSpPr/>
          <p:nvPr/>
        </p:nvSpPr>
        <p:spPr>
          <a:xfrm>
            <a:off x="5878963" y="2467673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 smtClean="0">
                <a:solidFill>
                  <a:srgbClr val="FF0000"/>
                </a:solidFill>
              </a:rPr>
              <a:t>≠</a:t>
            </a:r>
            <a:endParaRPr lang="ru-RU" sz="4400" dirty="0">
              <a:solidFill>
                <a:srgbClr val="FF0000"/>
              </a:solidFill>
            </a:endParaRPr>
          </a:p>
        </p:txBody>
      </p:sp>
      <p:grpSp>
        <p:nvGrpSpPr>
          <p:cNvPr id="59" name="Группа 58"/>
          <p:cNvGrpSpPr/>
          <p:nvPr/>
        </p:nvGrpSpPr>
        <p:grpSpPr>
          <a:xfrm>
            <a:off x="4861949" y="1492140"/>
            <a:ext cx="2166433" cy="841449"/>
            <a:chOff x="2267744" y="5107831"/>
            <a:chExt cx="2166433" cy="841449"/>
          </a:xfrm>
        </p:grpSpPr>
        <p:sp>
          <p:nvSpPr>
            <p:cNvPr id="60" name="Прямоугольник 59"/>
            <p:cNvSpPr/>
            <p:nvPr/>
          </p:nvSpPr>
          <p:spPr>
            <a:xfrm>
              <a:off x="3563888" y="5116542"/>
              <a:ext cx="755335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4400" dirty="0" smtClean="0"/>
                <a:t>10</a:t>
              </a:r>
              <a:endParaRPr lang="ru-RU" sz="4400" dirty="0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4132491" y="5554489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 smtClean="0"/>
                <a:t>5</a:t>
              </a:r>
              <a:endParaRPr lang="ru-RU" dirty="0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267744" y="5107831"/>
              <a:ext cx="755335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4400" dirty="0" smtClean="0"/>
                <a:t>10</a:t>
              </a:r>
              <a:endParaRPr lang="ru-RU" sz="4400" dirty="0"/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2830154" y="5579948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 smtClean="0"/>
                <a:t>10</a:t>
              </a:r>
              <a:endParaRPr lang="ru-RU" dirty="0"/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3098696" y="5107831"/>
              <a:ext cx="46519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4400" dirty="0" smtClean="0">
                  <a:solidFill>
                    <a:srgbClr val="FF0000"/>
                  </a:solidFill>
                </a:rPr>
                <a:t>≠</a:t>
              </a:r>
              <a:endParaRPr lang="ru-RU" sz="4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5" name="Группа 64"/>
          <p:cNvGrpSpPr/>
          <p:nvPr/>
        </p:nvGrpSpPr>
        <p:grpSpPr>
          <a:xfrm>
            <a:off x="5027669" y="5282668"/>
            <a:ext cx="2041531" cy="841449"/>
            <a:chOff x="2267744" y="5107831"/>
            <a:chExt cx="2041531" cy="841449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3563888" y="5116542"/>
              <a:ext cx="470000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4400" dirty="0"/>
                <a:t>5</a:t>
              </a:r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3890571" y="5554489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10</a:t>
              </a:r>
              <a:endParaRPr lang="ru-RU" dirty="0"/>
            </a:p>
          </p:txBody>
        </p:sp>
        <p:sp>
          <p:nvSpPr>
            <p:cNvPr id="68" name="Прямоугольник 67"/>
            <p:cNvSpPr/>
            <p:nvPr/>
          </p:nvSpPr>
          <p:spPr>
            <a:xfrm>
              <a:off x="2267744" y="5107831"/>
              <a:ext cx="755335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4400" dirty="0" smtClean="0"/>
                <a:t>10</a:t>
              </a:r>
              <a:endParaRPr lang="ru-RU" sz="4400" dirty="0"/>
            </a:p>
          </p:txBody>
        </p:sp>
        <p:sp>
          <p:nvSpPr>
            <p:cNvPr id="69" name="Прямоугольник 68"/>
            <p:cNvSpPr/>
            <p:nvPr/>
          </p:nvSpPr>
          <p:spPr>
            <a:xfrm>
              <a:off x="2903085" y="557994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/>
                <a:t>5</a:t>
              </a:r>
            </a:p>
          </p:txBody>
        </p:sp>
        <p:sp>
          <p:nvSpPr>
            <p:cNvPr id="70" name="Прямоугольник 69"/>
            <p:cNvSpPr/>
            <p:nvPr/>
          </p:nvSpPr>
          <p:spPr>
            <a:xfrm>
              <a:off x="3098696" y="5107831"/>
              <a:ext cx="46519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4400" dirty="0"/>
                <a:t>=</a:t>
              </a:r>
            </a:p>
          </p:txBody>
        </p:sp>
      </p:grpSp>
      <p:pic>
        <p:nvPicPr>
          <p:cNvPr id="36" name="Рисунок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248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790135" y="808811"/>
            <a:ext cx="8610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это 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позиционная система счисления с основанием 12 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Двенадцатеричная система счисления</a:t>
            </a:r>
          </a:p>
        </p:txBody>
      </p:sp>
      <p:sp>
        <p:nvSpPr>
          <p:cNvPr id="41" name="Объект 2"/>
          <p:cNvSpPr>
            <a:spLocks noGrp="1"/>
          </p:cNvSpPr>
          <p:nvPr>
            <p:ph idx="1"/>
          </p:nvPr>
        </p:nvSpPr>
        <p:spPr>
          <a:xfrm>
            <a:off x="1686744" y="4717344"/>
            <a:ext cx="8229600" cy="60466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dirty="0" smtClean="0"/>
              <a:t>Для записи </a:t>
            </a:r>
            <a:r>
              <a:rPr lang="ru-RU" dirty="0"/>
              <a:t>числа используются </a:t>
            </a:r>
            <a:r>
              <a:rPr lang="ru-RU" dirty="0" smtClean="0"/>
              <a:t>цифры – 0123456789</a:t>
            </a:r>
            <a:r>
              <a:rPr lang="en-US" dirty="0" smtClean="0"/>
              <a:t>AB</a:t>
            </a:r>
            <a:endParaRPr lang="en-US" dirty="0"/>
          </a:p>
        </p:txBody>
      </p:sp>
      <p:pic>
        <p:nvPicPr>
          <p:cNvPr id="71" name="Picture 2" descr="D:\PHOTO\_ИКОНКИ\Vista Icons\Windows Vista 5270 PNG By Wizzard\Program\Windows Media Player 11\wmploc_dll\49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758798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Группа 71"/>
          <p:cNvGrpSpPr/>
          <p:nvPr/>
        </p:nvGrpSpPr>
        <p:grpSpPr>
          <a:xfrm>
            <a:off x="4625573" y="5115003"/>
            <a:ext cx="2362765" cy="841449"/>
            <a:chOff x="2267744" y="5107831"/>
            <a:chExt cx="2362765" cy="841449"/>
          </a:xfrm>
        </p:grpSpPr>
        <p:sp>
          <p:nvSpPr>
            <p:cNvPr id="73" name="Прямоугольник 72"/>
            <p:cNvSpPr/>
            <p:nvPr/>
          </p:nvSpPr>
          <p:spPr>
            <a:xfrm>
              <a:off x="3563888" y="5116542"/>
              <a:ext cx="755335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4400" dirty="0" smtClean="0"/>
                <a:t>1</a:t>
              </a:r>
              <a:r>
                <a:rPr lang="en-US" sz="4400" dirty="0" smtClean="0"/>
                <a:t>2</a:t>
              </a:r>
              <a:endParaRPr lang="ru-RU" sz="4400" dirty="0"/>
            </a:p>
          </p:txBody>
        </p:sp>
        <p:sp>
          <p:nvSpPr>
            <p:cNvPr id="74" name="Прямоугольник 73"/>
            <p:cNvSpPr/>
            <p:nvPr/>
          </p:nvSpPr>
          <p:spPr>
            <a:xfrm>
              <a:off x="4211805" y="5554489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10</a:t>
              </a:r>
              <a:endParaRPr lang="ru-RU" dirty="0"/>
            </a:p>
          </p:txBody>
        </p:sp>
        <p:sp>
          <p:nvSpPr>
            <p:cNvPr id="75" name="Прямоугольник 74"/>
            <p:cNvSpPr/>
            <p:nvPr/>
          </p:nvSpPr>
          <p:spPr>
            <a:xfrm>
              <a:off x="2267744" y="5107831"/>
              <a:ext cx="755335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4400" dirty="0" smtClean="0"/>
                <a:t>10</a:t>
              </a:r>
              <a:endParaRPr lang="ru-RU" sz="4400" dirty="0"/>
            </a:p>
          </p:txBody>
        </p:sp>
        <p:sp>
          <p:nvSpPr>
            <p:cNvPr id="76" name="Прямоугольник 75"/>
            <p:cNvSpPr/>
            <p:nvPr/>
          </p:nvSpPr>
          <p:spPr>
            <a:xfrm>
              <a:off x="2830154" y="5579948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 smtClean="0"/>
                <a:t>1</a:t>
              </a:r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77" name="Прямоугольник 76"/>
            <p:cNvSpPr/>
            <p:nvPr/>
          </p:nvSpPr>
          <p:spPr>
            <a:xfrm>
              <a:off x="3098696" y="5107831"/>
              <a:ext cx="46519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4400" dirty="0"/>
                <a:t>=</a:t>
              </a:r>
            </a:p>
          </p:txBody>
        </p:sp>
      </p:grpSp>
      <p:grpSp>
        <p:nvGrpSpPr>
          <p:cNvPr id="78" name="Группа 77"/>
          <p:cNvGrpSpPr/>
          <p:nvPr/>
        </p:nvGrpSpPr>
        <p:grpSpPr>
          <a:xfrm>
            <a:off x="6095435" y="1784924"/>
            <a:ext cx="3477382" cy="841449"/>
            <a:chOff x="2267744" y="5107831"/>
            <a:chExt cx="3477382" cy="841449"/>
          </a:xfrm>
        </p:grpSpPr>
        <p:sp>
          <p:nvSpPr>
            <p:cNvPr id="79" name="Прямоугольник 78"/>
            <p:cNvSpPr/>
            <p:nvPr/>
          </p:nvSpPr>
          <p:spPr>
            <a:xfrm>
              <a:off x="2267744" y="5107831"/>
              <a:ext cx="755335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4400" dirty="0" smtClean="0"/>
                <a:t>10</a:t>
              </a:r>
              <a:endParaRPr lang="ru-RU" sz="4400" dirty="0"/>
            </a:p>
          </p:txBody>
        </p:sp>
        <p:sp>
          <p:nvSpPr>
            <p:cNvPr id="80" name="Прямоугольник 79"/>
            <p:cNvSpPr/>
            <p:nvPr/>
          </p:nvSpPr>
          <p:spPr>
            <a:xfrm>
              <a:off x="2830154" y="5579948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 smtClean="0"/>
                <a:t>1</a:t>
              </a:r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81" name="Прямоугольник 80"/>
            <p:cNvSpPr/>
            <p:nvPr/>
          </p:nvSpPr>
          <p:spPr>
            <a:xfrm>
              <a:off x="3098696" y="5107831"/>
              <a:ext cx="2646430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/>
                <a:t> </a:t>
              </a:r>
              <a:r>
                <a:rPr lang="en-US" sz="4400" dirty="0" smtClean="0"/>
                <a:t>- </a:t>
              </a:r>
              <a:r>
                <a:rPr lang="ru-RU" sz="4400" dirty="0" smtClean="0"/>
                <a:t>Дюжина</a:t>
              </a:r>
              <a:endParaRPr lang="ru-RU" sz="4400" dirty="0"/>
            </a:p>
          </p:txBody>
        </p:sp>
      </p:grpSp>
      <p:grpSp>
        <p:nvGrpSpPr>
          <p:cNvPr id="82" name="Группа 81"/>
          <p:cNvGrpSpPr/>
          <p:nvPr/>
        </p:nvGrpSpPr>
        <p:grpSpPr>
          <a:xfrm>
            <a:off x="6096000" y="2851724"/>
            <a:ext cx="2717302" cy="841449"/>
            <a:chOff x="2267744" y="5107831"/>
            <a:chExt cx="2717302" cy="841449"/>
          </a:xfrm>
        </p:grpSpPr>
        <p:sp>
          <p:nvSpPr>
            <p:cNvPr id="83" name="Прямоугольник 82"/>
            <p:cNvSpPr/>
            <p:nvPr/>
          </p:nvSpPr>
          <p:spPr>
            <a:xfrm>
              <a:off x="2267744" y="5107831"/>
              <a:ext cx="1040670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4400" dirty="0" smtClean="0"/>
                <a:t>100</a:t>
              </a:r>
              <a:endParaRPr lang="ru-RU" sz="4400" dirty="0"/>
            </a:p>
          </p:txBody>
        </p:sp>
        <p:sp>
          <p:nvSpPr>
            <p:cNvPr id="84" name="Прямоугольник 83"/>
            <p:cNvSpPr/>
            <p:nvPr/>
          </p:nvSpPr>
          <p:spPr>
            <a:xfrm>
              <a:off x="3094931" y="5579948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 smtClean="0"/>
                <a:t>1</a:t>
              </a:r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3098696" y="5107831"/>
              <a:ext cx="1886350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/>
                <a:t> </a:t>
              </a:r>
              <a:r>
                <a:rPr lang="en-US" sz="4400" dirty="0" smtClean="0"/>
                <a:t>- </a:t>
              </a:r>
              <a:r>
                <a:rPr lang="ru-RU" sz="4400" dirty="0" smtClean="0"/>
                <a:t>Гросс</a:t>
              </a:r>
              <a:endParaRPr lang="ru-RU" sz="4400" dirty="0"/>
            </a:p>
          </p:txBody>
        </p:sp>
      </p:grpSp>
      <p:pic>
        <p:nvPicPr>
          <p:cNvPr id="23" name="Рисунок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810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879112" y="787428"/>
            <a:ext cx="8474207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это 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позиционная система счисления с основанием 2 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Двоичная система счисления</a:t>
            </a:r>
          </a:p>
        </p:txBody>
      </p:sp>
      <p:sp>
        <p:nvSpPr>
          <p:cNvPr id="28" name="Объект 2"/>
          <p:cNvSpPr>
            <a:spLocks noGrp="1"/>
          </p:cNvSpPr>
          <p:nvPr>
            <p:ph idx="1"/>
          </p:nvPr>
        </p:nvSpPr>
        <p:spPr>
          <a:xfrm>
            <a:off x="2001416" y="5072617"/>
            <a:ext cx="8229600" cy="6046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700" dirty="0" smtClean="0"/>
              <a:t>Для записи </a:t>
            </a:r>
            <a:r>
              <a:rPr lang="ru-RU" sz="2700" dirty="0"/>
              <a:t>числа используются </a:t>
            </a:r>
            <a:r>
              <a:rPr lang="ru-RU" sz="2700" dirty="0" smtClean="0"/>
              <a:t>цифры – 01</a:t>
            </a:r>
            <a:endParaRPr lang="en-US" sz="2700" dirty="0"/>
          </a:p>
        </p:txBody>
      </p:sp>
      <p:grpSp>
        <p:nvGrpSpPr>
          <p:cNvPr id="29" name="Группа 28"/>
          <p:cNvGrpSpPr/>
          <p:nvPr/>
        </p:nvGrpSpPr>
        <p:grpSpPr>
          <a:xfrm>
            <a:off x="4940245" y="5470276"/>
            <a:ext cx="2041531" cy="841449"/>
            <a:chOff x="2267744" y="5107831"/>
            <a:chExt cx="2041531" cy="841449"/>
          </a:xfrm>
        </p:grpSpPr>
        <p:sp>
          <p:nvSpPr>
            <p:cNvPr id="30" name="Прямоугольник 29"/>
            <p:cNvSpPr/>
            <p:nvPr/>
          </p:nvSpPr>
          <p:spPr>
            <a:xfrm>
              <a:off x="3563888" y="5116542"/>
              <a:ext cx="470000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 smtClean="0"/>
                <a:t>2</a:t>
              </a:r>
              <a:endParaRPr lang="ru-RU" sz="4400" dirty="0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3890571" y="5554489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10</a:t>
              </a:r>
              <a:endParaRPr lang="ru-RU" dirty="0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2267744" y="5107831"/>
              <a:ext cx="755335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4400" dirty="0" smtClean="0"/>
                <a:t>10</a:t>
              </a:r>
              <a:endParaRPr lang="ru-RU" sz="4400" dirty="0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2830154" y="557994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3098696" y="5107831"/>
              <a:ext cx="46519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4400" dirty="0"/>
                <a:t>=</a:t>
              </a:r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2120380" y="1389856"/>
            <a:ext cx="4891741" cy="3188790"/>
            <a:chOff x="1907703" y="2662496"/>
            <a:chExt cx="4891741" cy="3188790"/>
          </a:xfrm>
        </p:grpSpPr>
        <p:pic>
          <p:nvPicPr>
            <p:cNvPr id="3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3" y="2662496"/>
              <a:ext cx="3546527" cy="28195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864" y="3573016"/>
              <a:ext cx="3451580" cy="2278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Прямоугольник 37"/>
            <p:cNvSpPr/>
            <p:nvPr/>
          </p:nvSpPr>
          <p:spPr>
            <a:xfrm>
              <a:off x="5388894" y="3873822"/>
              <a:ext cx="127133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dirty="0" smtClean="0"/>
                <a:t>01 11 00 01 1011 0111</a:t>
              </a:r>
            </a:p>
            <a:p>
              <a:pPr algn="ctr"/>
              <a:r>
                <a:rPr lang="ru-RU" dirty="0" smtClean="0"/>
                <a:t>110110</a:t>
              </a:r>
              <a:endParaRPr lang="en-US" dirty="0"/>
            </a:p>
          </p:txBody>
        </p:sp>
      </p:grpSp>
      <p:graphicFrame>
        <p:nvGraphicFramePr>
          <p:cNvPr id="39" name="Таблица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767446"/>
              </p:ext>
            </p:extLst>
          </p:nvPr>
        </p:nvGraphicFramePr>
        <p:xfrm>
          <a:off x="7467600" y="1440277"/>
          <a:ext cx="2448272" cy="268112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116519"/>
                <a:gridCol w="1331753"/>
              </a:tblGrid>
              <a:tr h="26811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Двоичная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Десятичная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6811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 smtClean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811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 smtClean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811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 smtClean="0">
                          <a:effectLst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811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 smtClean="0">
                          <a:effectLst/>
                        </a:rPr>
                        <a:t>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811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 smtClean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811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811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811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811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0" name="Прямоугольник 39"/>
          <p:cNvSpPr/>
          <p:nvPr/>
        </p:nvSpPr>
        <p:spPr>
          <a:xfrm>
            <a:off x="3194680" y="4502397"/>
            <a:ext cx="65534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chemeClr val="accent1"/>
                </a:solidFill>
              </a:rPr>
              <a:t>Внутреннее </a:t>
            </a:r>
            <a:r>
              <a:rPr lang="ru-RU" sz="1400" dirty="0">
                <a:solidFill>
                  <a:schemeClr val="accent1"/>
                </a:solidFill>
              </a:rPr>
              <a:t>представление любой информации в компьютере является </a:t>
            </a:r>
            <a:r>
              <a:rPr lang="ru-RU" sz="1400" dirty="0" smtClean="0">
                <a:solidFill>
                  <a:schemeClr val="accent1"/>
                </a:solidFill>
              </a:rPr>
              <a:t>двоичным.</a:t>
            </a:r>
            <a:endParaRPr lang="ru-RU" sz="1400" dirty="0">
              <a:solidFill>
                <a:schemeClr val="accent1"/>
              </a:solidFill>
            </a:endParaRPr>
          </a:p>
        </p:txBody>
      </p:sp>
      <p:pic>
        <p:nvPicPr>
          <p:cNvPr id="42" name="Picture 2" descr="D:\PHOTO\_ИКОНКИ\Vista Icons\Windows Vista 5270 PNG By Wizzard\Alarm\Inf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38" y="4502397"/>
            <a:ext cx="339834" cy="33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787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728247" y="800100"/>
            <a:ext cx="8499835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это позиционная система счисления с основанием 16 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Шестнадцатеричная система счисления</a:t>
            </a:r>
          </a:p>
        </p:txBody>
      </p:sp>
      <p:sp>
        <p:nvSpPr>
          <p:cNvPr id="48" name="Объект 2"/>
          <p:cNvSpPr>
            <a:spLocks noGrp="1"/>
          </p:cNvSpPr>
          <p:nvPr>
            <p:ph idx="1"/>
          </p:nvPr>
        </p:nvSpPr>
        <p:spPr>
          <a:xfrm>
            <a:off x="1981200" y="5142220"/>
            <a:ext cx="8229600" cy="37204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ru-RU" dirty="0" smtClean="0"/>
              <a:t>Для записи </a:t>
            </a:r>
            <a:r>
              <a:rPr lang="ru-RU" dirty="0"/>
              <a:t>числа используются </a:t>
            </a:r>
            <a:r>
              <a:rPr lang="ru-RU" dirty="0" smtClean="0"/>
              <a:t>цифры – 0123456789</a:t>
            </a:r>
            <a:r>
              <a:rPr lang="en-US" dirty="0" smtClean="0"/>
              <a:t>ABCDEF</a:t>
            </a:r>
            <a:endParaRPr lang="en-US" dirty="0"/>
          </a:p>
        </p:txBody>
      </p:sp>
      <p:grpSp>
        <p:nvGrpSpPr>
          <p:cNvPr id="49" name="Группа 48"/>
          <p:cNvGrpSpPr/>
          <p:nvPr/>
        </p:nvGrpSpPr>
        <p:grpSpPr>
          <a:xfrm>
            <a:off x="4914617" y="5391723"/>
            <a:ext cx="2362765" cy="841449"/>
            <a:chOff x="2267744" y="5107831"/>
            <a:chExt cx="2362765" cy="841449"/>
          </a:xfrm>
        </p:grpSpPr>
        <p:sp>
          <p:nvSpPr>
            <p:cNvPr id="50" name="Прямоугольник 49"/>
            <p:cNvSpPr/>
            <p:nvPr/>
          </p:nvSpPr>
          <p:spPr>
            <a:xfrm>
              <a:off x="3563888" y="5116542"/>
              <a:ext cx="755335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4400" dirty="0" smtClean="0"/>
                <a:t>1</a:t>
              </a:r>
              <a:r>
                <a:rPr lang="en-US" sz="4400" dirty="0" smtClean="0"/>
                <a:t>6</a:t>
              </a:r>
              <a:endParaRPr lang="ru-RU" sz="4400" dirty="0"/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4211805" y="5554489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10</a:t>
              </a:r>
              <a:endParaRPr lang="ru-RU" dirty="0"/>
            </a:p>
          </p:txBody>
        </p:sp>
        <p:sp>
          <p:nvSpPr>
            <p:cNvPr id="52" name="Прямоугольник 51"/>
            <p:cNvSpPr/>
            <p:nvPr/>
          </p:nvSpPr>
          <p:spPr>
            <a:xfrm>
              <a:off x="2267744" y="5107831"/>
              <a:ext cx="755335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4400" dirty="0" smtClean="0"/>
                <a:t>10</a:t>
              </a:r>
              <a:endParaRPr lang="ru-RU" sz="4400" dirty="0"/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2830154" y="5579948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 smtClean="0"/>
                <a:t>1</a:t>
              </a:r>
              <a:r>
                <a:rPr lang="en-US" dirty="0" smtClean="0"/>
                <a:t>6</a:t>
              </a:r>
              <a:endParaRPr lang="ru-RU" dirty="0"/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3098696" y="5107831"/>
              <a:ext cx="46519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4400" dirty="0"/>
                <a:t>=</a:t>
              </a:r>
            </a:p>
          </p:txBody>
        </p:sp>
      </p:grpSp>
      <p:graphicFrame>
        <p:nvGraphicFramePr>
          <p:cNvPr id="55" name="Таблица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915111"/>
              </p:ext>
            </p:extLst>
          </p:nvPr>
        </p:nvGraphicFramePr>
        <p:xfrm>
          <a:off x="4387487" y="1447800"/>
          <a:ext cx="3124200" cy="358634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978523"/>
                <a:gridCol w="1167154"/>
                <a:gridCol w="978523"/>
              </a:tblGrid>
              <a:tr h="2121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Двоичная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Десятичная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</a:rPr>
                        <a:t>16-ричная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2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000</a:t>
                      </a:r>
                      <a:r>
                        <a:rPr lang="ru-RU" sz="1200" u="none" strike="noStrike" dirty="0" smtClean="0">
                          <a:effectLst/>
                        </a:rPr>
                        <a:t>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2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000</a:t>
                      </a:r>
                      <a:r>
                        <a:rPr lang="ru-RU" sz="1200" u="none" strike="noStrike" dirty="0" smtClean="0">
                          <a:effectLst/>
                        </a:rPr>
                        <a:t>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2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00</a:t>
                      </a:r>
                      <a:r>
                        <a:rPr lang="ru-RU" sz="1200" u="none" strike="noStrike" dirty="0" smtClean="0">
                          <a:effectLst/>
                        </a:rPr>
                        <a:t>10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2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2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2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00</a:t>
                      </a:r>
                      <a:r>
                        <a:rPr lang="ru-RU" sz="1200" u="none" strike="noStrike" dirty="0" smtClean="0">
                          <a:effectLst/>
                        </a:rPr>
                        <a:t>11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3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3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2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</a:t>
                      </a:r>
                      <a:r>
                        <a:rPr lang="ru-RU" sz="1200" u="none" strike="noStrike" dirty="0" smtClean="0">
                          <a:effectLst/>
                        </a:rPr>
                        <a:t>100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2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</a:t>
                      </a:r>
                      <a:r>
                        <a:rPr lang="ru-RU" sz="1200" u="none" strike="noStrike" dirty="0" smtClean="0">
                          <a:effectLst/>
                        </a:rPr>
                        <a:t>101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5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5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2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</a:t>
                      </a:r>
                      <a:r>
                        <a:rPr lang="ru-RU" sz="1200" u="none" strike="noStrike" dirty="0" smtClean="0">
                          <a:effectLst/>
                        </a:rPr>
                        <a:t>110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6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6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2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</a:t>
                      </a:r>
                      <a:r>
                        <a:rPr lang="ru-RU" sz="1200" u="none" strike="noStrike" dirty="0" smtClean="0">
                          <a:effectLst/>
                        </a:rPr>
                        <a:t>111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7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7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21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1000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8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8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21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1001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9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9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21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1010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10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21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1011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11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21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1100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12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21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1101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13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21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1110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745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1111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15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103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444500" y="868662"/>
            <a:ext cx="11303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Число в шестнадцатеричном формате можно представить в двоичном формате и наоборот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Связь между шестнадцатеричной и двоичной системами</a:t>
            </a:r>
          </a:p>
        </p:txBody>
      </p:sp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23036"/>
              </p:ext>
            </p:extLst>
          </p:nvPr>
        </p:nvGraphicFramePr>
        <p:xfrm>
          <a:off x="2423840" y="2046437"/>
          <a:ext cx="3240360" cy="367594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14905"/>
                <a:gridCol w="1210550"/>
                <a:gridCol w="1014905"/>
              </a:tblGrid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Двоичная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Десятичная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</a:rPr>
                        <a:t>16-ричная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000</a:t>
                      </a:r>
                      <a:r>
                        <a:rPr lang="ru-RU" sz="1200" u="none" strike="noStrike" dirty="0" smtClean="0">
                          <a:effectLst/>
                        </a:rPr>
                        <a:t>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000</a:t>
                      </a:r>
                      <a:r>
                        <a:rPr lang="ru-RU" sz="1200" u="none" strike="noStrike" dirty="0" smtClean="0">
                          <a:effectLst/>
                        </a:rPr>
                        <a:t>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00</a:t>
                      </a:r>
                      <a:r>
                        <a:rPr lang="ru-RU" sz="1200" u="none" strike="noStrike" dirty="0" smtClean="0">
                          <a:effectLst/>
                        </a:rPr>
                        <a:t>10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2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2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00</a:t>
                      </a:r>
                      <a:r>
                        <a:rPr lang="ru-RU" sz="1200" u="none" strike="noStrike" dirty="0" smtClean="0">
                          <a:effectLst/>
                        </a:rPr>
                        <a:t>11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3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3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</a:t>
                      </a:r>
                      <a:r>
                        <a:rPr lang="ru-RU" sz="1200" u="none" strike="noStrike" dirty="0" smtClean="0">
                          <a:effectLst/>
                        </a:rPr>
                        <a:t>100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</a:t>
                      </a:r>
                      <a:r>
                        <a:rPr lang="ru-RU" sz="1200" u="none" strike="noStrike" dirty="0" smtClean="0">
                          <a:effectLst/>
                        </a:rPr>
                        <a:t>101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5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5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</a:t>
                      </a:r>
                      <a:r>
                        <a:rPr lang="ru-RU" sz="1200" u="none" strike="noStrike" dirty="0" smtClean="0">
                          <a:effectLst/>
                        </a:rPr>
                        <a:t>110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6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6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</a:t>
                      </a:r>
                      <a:r>
                        <a:rPr lang="ru-RU" sz="1200" u="none" strike="noStrike" dirty="0" smtClean="0">
                          <a:effectLst/>
                        </a:rPr>
                        <a:t>111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7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7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1000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8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8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1001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9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9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1010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10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1011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11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1100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12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1101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13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1110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7406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1111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15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4" name="Прямоугольник 23"/>
          <p:cNvSpPr/>
          <p:nvPr/>
        </p:nvSpPr>
        <p:spPr>
          <a:xfrm>
            <a:off x="6009162" y="1894037"/>
            <a:ext cx="42270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/>
              <a:t>П</a:t>
            </a:r>
            <a:r>
              <a:rPr lang="ru-RU" sz="1600" dirty="0" smtClean="0"/>
              <a:t>редставьте каждый символ шестнадцатеричного числа в виде </a:t>
            </a:r>
            <a:r>
              <a:rPr lang="ru-RU" sz="1600" noProof="1" smtClean="0"/>
              <a:t>тетрады</a:t>
            </a:r>
            <a:r>
              <a:rPr lang="ru-RU" sz="1600" dirty="0" smtClean="0"/>
              <a:t> двоичных символов.</a:t>
            </a:r>
            <a:endParaRPr lang="ru-RU" sz="16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6707088" y="3788929"/>
            <a:ext cx="10853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0</a:t>
            </a:r>
            <a:r>
              <a:rPr lang="ru-RU" sz="2800" dirty="0" smtClean="0"/>
              <a:t>х</a:t>
            </a:r>
            <a:r>
              <a:rPr lang="en-US" sz="3600" dirty="0" smtClean="0"/>
              <a:t>AC</a:t>
            </a:r>
            <a:endParaRPr lang="ru-RU" sz="3600" dirty="0"/>
          </a:p>
        </p:txBody>
      </p:sp>
      <p:grpSp>
        <p:nvGrpSpPr>
          <p:cNvPr id="26" name="Группа 25"/>
          <p:cNvGrpSpPr/>
          <p:nvPr/>
        </p:nvGrpSpPr>
        <p:grpSpPr>
          <a:xfrm rot="10800000">
            <a:off x="6784337" y="3680917"/>
            <a:ext cx="397261" cy="216024"/>
            <a:chOff x="5796136" y="4221088"/>
            <a:chExt cx="397261" cy="216024"/>
          </a:xfrm>
        </p:grpSpPr>
        <p:cxnSp>
          <p:nvCxnSpPr>
            <p:cNvPr id="27" name="Прямая соединительная линия 26"/>
            <p:cNvCxnSpPr/>
            <p:nvPr/>
          </p:nvCxnSpPr>
          <p:spPr>
            <a:xfrm>
              <a:off x="5796136" y="4437112"/>
              <a:ext cx="397261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 flipV="1">
              <a:off x="5796136" y="4221088"/>
              <a:ext cx="0" cy="216024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flipV="1">
              <a:off x="6193397" y="4221088"/>
              <a:ext cx="0" cy="216024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0" name="Прямоугольник 29"/>
          <p:cNvSpPr/>
          <p:nvPr/>
        </p:nvSpPr>
        <p:spPr>
          <a:xfrm>
            <a:off x="7648434" y="2960837"/>
            <a:ext cx="2130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i="1" dirty="0" smtClean="0"/>
              <a:t>Префикс 0х - используется для записи чисел в 16-ричном формате в языке </a:t>
            </a:r>
            <a:r>
              <a:rPr lang="en-US" sz="1200" i="1" dirty="0" smtClean="0"/>
              <a:t>JAVA</a:t>
            </a:r>
            <a:endParaRPr lang="ru-RU" sz="1200" i="1" dirty="0"/>
          </a:p>
        </p:txBody>
      </p:sp>
      <p:cxnSp>
        <p:nvCxnSpPr>
          <p:cNvPr id="31" name="Прямая со стрелкой 30"/>
          <p:cNvCxnSpPr>
            <a:stCxn id="30" idx="1"/>
          </p:cNvCxnSpPr>
          <p:nvPr/>
        </p:nvCxnSpPr>
        <p:spPr>
          <a:xfrm flipH="1">
            <a:off x="7315702" y="3284003"/>
            <a:ext cx="332732" cy="323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32" name="Группа 31"/>
          <p:cNvGrpSpPr/>
          <p:nvPr/>
        </p:nvGrpSpPr>
        <p:grpSpPr>
          <a:xfrm>
            <a:off x="6350000" y="4833045"/>
            <a:ext cx="2286000" cy="646331"/>
            <a:chOff x="5258482" y="5517232"/>
            <a:chExt cx="2286000" cy="646331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5258482" y="5517232"/>
              <a:ext cx="11208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3600" dirty="0" smtClean="0"/>
                <a:t>1010</a:t>
              </a:r>
              <a:endParaRPr lang="ru-RU" sz="3600" dirty="0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6423662" y="5517232"/>
              <a:ext cx="11208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3600" dirty="0" smtClean="0"/>
                <a:t>1100</a:t>
              </a:r>
              <a:endParaRPr lang="ru-RU" sz="3600" dirty="0"/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7032091" y="4435260"/>
            <a:ext cx="339359" cy="720197"/>
            <a:chOff x="5988602" y="4975431"/>
            <a:chExt cx="339359" cy="720197"/>
          </a:xfrm>
        </p:grpSpPr>
        <p:cxnSp>
          <p:nvCxnSpPr>
            <p:cNvPr id="36" name="Прямая соединительная линия 35"/>
            <p:cNvCxnSpPr/>
            <p:nvPr/>
          </p:nvCxnSpPr>
          <p:spPr>
            <a:xfrm>
              <a:off x="6098814" y="4975431"/>
              <a:ext cx="21809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>
              <a:stCxn id="25" idx="2"/>
              <a:endCxn id="33" idx="0"/>
            </p:cNvCxnSpPr>
            <p:nvPr/>
          </p:nvCxnSpPr>
          <p:spPr>
            <a:xfrm flipH="1">
              <a:off x="5988602" y="5297843"/>
              <a:ext cx="339359" cy="3977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Группа 37"/>
          <p:cNvGrpSpPr/>
          <p:nvPr/>
        </p:nvGrpSpPr>
        <p:grpSpPr>
          <a:xfrm flipH="1">
            <a:off x="7504418" y="4435260"/>
            <a:ext cx="455019" cy="397785"/>
            <a:chOff x="5919256" y="4975431"/>
            <a:chExt cx="455019" cy="397785"/>
          </a:xfrm>
        </p:grpSpPr>
        <p:cxnSp>
          <p:nvCxnSpPr>
            <p:cNvPr id="39" name="Прямая соединительная линия 38"/>
            <p:cNvCxnSpPr/>
            <p:nvPr/>
          </p:nvCxnSpPr>
          <p:spPr>
            <a:xfrm>
              <a:off x="6156176" y="4975431"/>
              <a:ext cx="218099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H="1">
              <a:off x="5919256" y="4975431"/>
              <a:ext cx="342311" cy="3977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1" name="Прямоугольник 40"/>
          <p:cNvSpPr/>
          <p:nvPr/>
        </p:nvSpPr>
        <p:spPr>
          <a:xfrm>
            <a:off x="6505434" y="5394772"/>
            <a:ext cx="21305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i="1" dirty="0" smtClean="0"/>
              <a:t>Старшая                 Младшая</a:t>
            </a:r>
          </a:p>
          <a:p>
            <a:pPr algn="just"/>
            <a:r>
              <a:rPr lang="ru-RU" sz="1200" i="1" dirty="0" err="1" smtClean="0"/>
              <a:t>тетрада</a:t>
            </a:r>
            <a:r>
              <a:rPr lang="ru-RU" sz="1200" i="1" dirty="0" smtClean="0"/>
              <a:t>                 </a:t>
            </a:r>
            <a:r>
              <a:rPr lang="ru-RU" sz="1200" i="1" dirty="0" err="1" smtClean="0"/>
              <a:t>тетрада</a:t>
            </a:r>
            <a:endParaRPr lang="ru-RU" sz="1200" i="1" dirty="0"/>
          </a:p>
        </p:txBody>
      </p:sp>
      <p:pic>
        <p:nvPicPr>
          <p:cNvPr id="42" name="Рисунок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041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505340" y="878681"/>
            <a:ext cx="11181319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Число в шестнадцатеричном формате можно представить в двоичном формате и наоборот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Связь между шестнадцатеричной и двоичной системами</a:t>
            </a:r>
          </a:p>
        </p:txBody>
      </p:sp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416238"/>
              </p:ext>
            </p:extLst>
          </p:nvPr>
        </p:nvGraphicFramePr>
        <p:xfrm>
          <a:off x="2373040" y="2084239"/>
          <a:ext cx="3240360" cy="367594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14905"/>
                <a:gridCol w="1210550"/>
                <a:gridCol w="1014905"/>
              </a:tblGrid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Двоичная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Десятичная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</a:rPr>
                        <a:t>16-ричная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000</a:t>
                      </a:r>
                      <a:r>
                        <a:rPr lang="ru-RU" sz="1200" u="none" strike="noStrike" dirty="0" smtClean="0">
                          <a:effectLst/>
                        </a:rPr>
                        <a:t>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000</a:t>
                      </a:r>
                      <a:r>
                        <a:rPr lang="ru-RU" sz="1200" u="none" strike="noStrike" dirty="0" smtClean="0">
                          <a:effectLst/>
                        </a:rPr>
                        <a:t>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00</a:t>
                      </a:r>
                      <a:r>
                        <a:rPr lang="ru-RU" sz="1200" u="none" strike="noStrike" dirty="0" smtClean="0">
                          <a:effectLst/>
                        </a:rPr>
                        <a:t>10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2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2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00</a:t>
                      </a:r>
                      <a:r>
                        <a:rPr lang="ru-RU" sz="1200" u="none" strike="noStrike" dirty="0" smtClean="0">
                          <a:effectLst/>
                        </a:rPr>
                        <a:t>11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3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3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</a:t>
                      </a:r>
                      <a:r>
                        <a:rPr lang="ru-RU" sz="1200" u="none" strike="noStrike" dirty="0" smtClean="0">
                          <a:effectLst/>
                        </a:rPr>
                        <a:t>100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</a:t>
                      </a:r>
                      <a:r>
                        <a:rPr lang="ru-RU" sz="1200" u="none" strike="noStrike" dirty="0" smtClean="0">
                          <a:effectLst/>
                        </a:rPr>
                        <a:t>101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5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5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</a:t>
                      </a:r>
                      <a:r>
                        <a:rPr lang="ru-RU" sz="1200" u="none" strike="noStrike" dirty="0" smtClean="0">
                          <a:effectLst/>
                        </a:rPr>
                        <a:t>110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6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6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</a:t>
                      </a:r>
                      <a:r>
                        <a:rPr lang="ru-RU" sz="1200" u="none" strike="noStrike" dirty="0" smtClean="0">
                          <a:effectLst/>
                        </a:rPr>
                        <a:t>111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7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7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1000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8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8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1001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9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9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1010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10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1011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11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1100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12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1101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13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1110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7406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1111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15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4" name="Прямоугольник 23"/>
          <p:cNvSpPr/>
          <p:nvPr/>
        </p:nvSpPr>
        <p:spPr>
          <a:xfrm>
            <a:off x="5958362" y="1931839"/>
            <a:ext cx="42270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П</a:t>
            </a:r>
            <a:r>
              <a:rPr lang="ru-RU" sz="1400" dirty="0" smtClean="0"/>
              <a:t>редставьте каждый символ шестнадцатеричного числа в виде </a:t>
            </a:r>
            <a:r>
              <a:rPr lang="ru-RU" sz="1400" noProof="1" smtClean="0"/>
              <a:t>тетрады</a:t>
            </a:r>
            <a:r>
              <a:rPr lang="ru-RU" sz="1400" dirty="0" smtClean="0"/>
              <a:t> двоичных символов.</a:t>
            </a:r>
            <a:endParaRPr lang="ru-RU" sz="14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6656288" y="3826731"/>
            <a:ext cx="10853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0</a:t>
            </a:r>
            <a:r>
              <a:rPr lang="ru-RU" sz="2800" dirty="0" smtClean="0"/>
              <a:t>х</a:t>
            </a:r>
            <a:r>
              <a:rPr lang="en-US" sz="3600" dirty="0" smtClean="0"/>
              <a:t>AC</a:t>
            </a:r>
            <a:endParaRPr lang="ru-RU" sz="3600" dirty="0"/>
          </a:p>
        </p:txBody>
      </p:sp>
      <p:grpSp>
        <p:nvGrpSpPr>
          <p:cNvPr id="26" name="Группа 25"/>
          <p:cNvGrpSpPr/>
          <p:nvPr/>
        </p:nvGrpSpPr>
        <p:grpSpPr>
          <a:xfrm rot="10800000">
            <a:off x="6733537" y="3718719"/>
            <a:ext cx="397261" cy="216024"/>
            <a:chOff x="5796136" y="4221088"/>
            <a:chExt cx="397261" cy="216024"/>
          </a:xfrm>
        </p:grpSpPr>
        <p:cxnSp>
          <p:nvCxnSpPr>
            <p:cNvPr id="27" name="Прямая соединительная линия 26"/>
            <p:cNvCxnSpPr/>
            <p:nvPr/>
          </p:nvCxnSpPr>
          <p:spPr>
            <a:xfrm>
              <a:off x="5796136" y="4437112"/>
              <a:ext cx="397261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 flipV="1">
              <a:off x="5796136" y="4221088"/>
              <a:ext cx="0" cy="216024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flipV="1">
              <a:off x="6193397" y="4221088"/>
              <a:ext cx="0" cy="216024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0" name="Прямоугольник 29"/>
          <p:cNvSpPr/>
          <p:nvPr/>
        </p:nvSpPr>
        <p:spPr>
          <a:xfrm>
            <a:off x="7597634" y="2998639"/>
            <a:ext cx="2130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i="1" dirty="0" smtClean="0"/>
              <a:t>Префикс 0х - используется для записи чисел в 16-ричном формате в языке </a:t>
            </a:r>
            <a:r>
              <a:rPr lang="en-US" sz="1200" i="1" dirty="0" smtClean="0"/>
              <a:t>JAVA</a:t>
            </a:r>
            <a:endParaRPr lang="ru-RU" sz="1200" i="1" dirty="0"/>
          </a:p>
        </p:txBody>
      </p:sp>
      <p:cxnSp>
        <p:nvCxnSpPr>
          <p:cNvPr id="31" name="Прямая со стрелкой 30"/>
          <p:cNvCxnSpPr>
            <a:stCxn id="30" idx="1"/>
          </p:cNvCxnSpPr>
          <p:nvPr/>
        </p:nvCxnSpPr>
        <p:spPr>
          <a:xfrm flipH="1">
            <a:off x="7264902" y="3321805"/>
            <a:ext cx="332732" cy="323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32" name="Группа 31"/>
          <p:cNvGrpSpPr/>
          <p:nvPr/>
        </p:nvGrpSpPr>
        <p:grpSpPr>
          <a:xfrm>
            <a:off x="6299200" y="4870847"/>
            <a:ext cx="2286000" cy="646331"/>
            <a:chOff x="5258482" y="5517232"/>
            <a:chExt cx="2286000" cy="646331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5258482" y="5517232"/>
              <a:ext cx="11208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3600" dirty="0" smtClean="0"/>
                <a:t>1010</a:t>
              </a:r>
              <a:endParaRPr lang="ru-RU" sz="3600" dirty="0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6423662" y="5517232"/>
              <a:ext cx="11208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3600" dirty="0" smtClean="0"/>
                <a:t>1100</a:t>
              </a:r>
              <a:endParaRPr lang="ru-RU" sz="3600" dirty="0"/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6930491" y="4473062"/>
            <a:ext cx="379111" cy="757999"/>
            <a:chOff x="5937802" y="4975431"/>
            <a:chExt cx="379111" cy="757999"/>
          </a:xfrm>
        </p:grpSpPr>
        <p:cxnSp>
          <p:nvCxnSpPr>
            <p:cNvPr id="36" name="Прямая соединительная линия 35"/>
            <p:cNvCxnSpPr/>
            <p:nvPr/>
          </p:nvCxnSpPr>
          <p:spPr>
            <a:xfrm>
              <a:off x="6098814" y="4975431"/>
              <a:ext cx="21809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>
              <a:stCxn id="25" idx="2"/>
              <a:endCxn id="33" idx="0"/>
            </p:cNvCxnSpPr>
            <p:nvPr/>
          </p:nvCxnSpPr>
          <p:spPr>
            <a:xfrm flipH="1">
              <a:off x="5937802" y="5335645"/>
              <a:ext cx="339359" cy="3977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Группа 37"/>
          <p:cNvGrpSpPr/>
          <p:nvPr/>
        </p:nvGrpSpPr>
        <p:grpSpPr>
          <a:xfrm flipH="1">
            <a:off x="7453618" y="4473062"/>
            <a:ext cx="455019" cy="397785"/>
            <a:chOff x="5919256" y="4975431"/>
            <a:chExt cx="455019" cy="397785"/>
          </a:xfrm>
        </p:grpSpPr>
        <p:cxnSp>
          <p:nvCxnSpPr>
            <p:cNvPr id="39" name="Прямая соединительная линия 38"/>
            <p:cNvCxnSpPr/>
            <p:nvPr/>
          </p:nvCxnSpPr>
          <p:spPr>
            <a:xfrm>
              <a:off x="6156176" y="4975431"/>
              <a:ext cx="218099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H="1">
              <a:off x="5919256" y="4975431"/>
              <a:ext cx="342311" cy="3977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1" name="Прямоугольник 40"/>
          <p:cNvSpPr/>
          <p:nvPr/>
        </p:nvSpPr>
        <p:spPr>
          <a:xfrm>
            <a:off x="6454634" y="5432574"/>
            <a:ext cx="21305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i="1" dirty="0" smtClean="0"/>
              <a:t>Старшая                 Младшая</a:t>
            </a:r>
          </a:p>
          <a:p>
            <a:pPr algn="just"/>
            <a:r>
              <a:rPr lang="ru-RU" sz="1200" i="1" dirty="0" err="1" smtClean="0"/>
              <a:t>тетрада</a:t>
            </a:r>
            <a:r>
              <a:rPr lang="ru-RU" sz="1200" i="1" dirty="0" smtClean="0"/>
              <a:t>                 </a:t>
            </a:r>
            <a:r>
              <a:rPr lang="ru-RU" sz="1200" i="1" dirty="0" err="1" smtClean="0"/>
              <a:t>тетрада</a:t>
            </a:r>
            <a:endParaRPr lang="ru-RU" sz="1200" i="1" dirty="0"/>
          </a:p>
        </p:txBody>
      </p:sp>
      <p:pic>
        <p:nvPicPr>
          <p:cNvPr id="42" name="Рисунок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731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Bit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Бит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Picture 2" descr="http://3.bp.blogspot.com/-CIbS0ekSnlk/Th2dYAQYh4I/AAAAAAAAATc/0zUCodukSVA/s1600/normal+light+bul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093" y="1923615"/>
            <a:ext cx="2443814" cy="325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491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457200" y="882869"/>
            <a:ext cx="11277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Число в двоичном формате можно представить в шестнадцатеричном формате и наоборот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Связь между двоичной и шестнадцатеричной системами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6781800" y="4447988"/>
            <a:ext cx="29772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i="1" dirty="0"/>
              <a:t>Р</a:t>
            </a:r>
            <a:r>
              <a:rPr lang="ru-RU" sz="1200" i="1" dirty="0" smtClean="0"/>
              <a:t>азделите двоичное число на </a:t>
            </a:r>
            <a:r>
              <a:rPr lang="ru-RU" sz="1200" i="1" noProof="1" smtClean="0"/>
              <a:t>тетрады</a:t>
            </a:r>
            <a:r>
              <a:rPr lang="ru-RU" sz="1200" i="1" dirty="0" smtClean="0"/>
              <a:t> и запишите значение каждой </a:t>
            </a:r>
            <a:r>
              <a:rPr lang="ru-RU" sz="1200" i="1" dirty="0" err="1" smtClean="0"/>
              <a:t>тетрады</a:t>
            </a:r>
            <a:r>
              <a:rPr lang="ru-RU" sz="1200" i="1" dirty="0" smtClean="0"/>
              <a:t> в 16-ричном представлении</a:t>
            </a:r>
            <a:endParaRPr lang="ru-RU" sz="1200" i="1" dirty="0"/>
          </a:p>
        </p:txBody>
      </p:sp>
      <p:grpSp>
        <p:nvGrpSpPr>
          <p:cNvPr id="43" name="Группа 42"/>
          <p:cNvGrpSpPr/>
          <p:nvPr/>
        </p:nvGrpSpPr>
        <p:grpSpPr>
          <a:xfrm>
            <a:off x="7209656" y="2619188"/>
            <a:ext cx="2134174" cy="1580694"/>
            <a:chOff x="4886098" y="3430741"/>
            <a:chExt cx="2134174" cy="1580694"/>
          </a:xfrm>
        </p:grpSpPr>
        <p:grpSp>
          <p:nvGrpSpPr>
            <p:cNvPr id="44" name="Группа 43"/>
            <p:cNvGrpSpPr/>
            <p:nvPr/>
          </p:nvGrpSpPr>
          <p:grpSpPr>
            <a:xfrm>
              <a:off x="4886098" y="3430741"/>
              <a:ext cx="2134174" cy="646331"/>
              <a:chOff x="5358846" y="5517232"/>
              <a:chExt cx="2134174" cy="646331"/>
            </a:xfrm>
          </p:grpSpPr>
          <p:sp>
            <p:nvSpPr>
              <p:cNvPr id="52" name="Прямоугольник 51"/>
              <p:cNvSpPr/>
              <p:nvPr/>
            </p:nvSpPr>
            <p:spPr>
              <a:xfrm>
                <a:off x="5358846" y="5517232"/>
                <a:ext cx="112082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3600" dirty="0" smtClean="0"/>
                  <a:t>1110</a:t>
                </a:r>
                <a:endParaRPr lang="ru-RU" sz="3600" dirty="0"/>
              </a:p>
            </p:txBody>
          </p:sp>
          <p:sp>
            <p:nvSpPr>
              <p:cNvPr id="53" name="Прямоугольник 52"/>
              <p:cNvSpPr/>
              <p:nvPr/>
            </p:nvSpPr>
            <p:spPr>
              <a:xfrm>
                <a:off x="6372200" y="5517232"/>
                <a:ext cx="112082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3600" dirty="0" smtClean="0"/>
                  <a:t>1101</a:t>
                </a:r>
                <a:endParaRPr lang="ru-RU" sz="3600" dirty="0"/>
              </a:p>
            </p:txBody>
          </p:sp>
        </p:grpSp>
        <p:grpSp>
          <p:nvGrpSpPr>
            <p:cNvPr id="45" name="Группа 44"/>
            <p:cNvGrpSpPr/>
            <p:nvPr/>
          </p:nvGrpSpPr>
          <p:grpSpPr>
            <a:xfrm flipH="1">
              <a:off x="5004048" y="4077072"/>
              <a:ext cx="895405" cy="397785"/>
              <a:chOff x="5744976" y="4975431"/>
              <a:chExt cx="895405" cy="397785"/>
            </a:xfrm>
          </p:grpSpPr>
          <p:cxnSp>
            <p:nvCxnSpPr>
              <p:cNvPr id="50" name="Прямая соединительная линия 49"/>
              <p:cNvCxnSpPr/>
              <p:nvPr/>
            </p:nvCxnSpPr>
            <p:spPr>
              <a:xfrm>
                <a:off x="5744976" y="4975431"/>
                <a:ext cx="89540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 стрелкой 50"/>
              <p:cNvCxnSpPr/>
              <p:nvPr/>
            </p:nvCxnSpPr>
            <p:spPr>
              <a:xfrm flipH="1">
                <a:off x="5919256" y="4975431"/>
                <a:ext cx="342311" cy="3977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6" name="Прямоугольник 45"/>
            <p:cNvSpPr/>
            <p:nvPr/>
          </p:nvSpPr>
          <p:spPr>
            <a:xfrm>
              <a:off x="5238683" y="4365104"/>
              <a:ext cx="106150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/>
                <a:t>0</a:t>
              </a:r>
              <a:r>
                <a:rPr lang="ru-RU" sz="2400" dirty="0" smtClean="0"/>
                <a:t>х</a:t>
              </a:r>
              <a:r>
                <a:rPr lang="en-US" sz="3600" dirty="0" smtClean="0"/>
                <a:t>E</a:t>
              </a:r>
              <a:r>
                <a:rPr lang="en-US" sz="3600" dirty="0"/>
                <a:t>D</a:t>
              </a:r>
              <a:endParaRPr lang="ru-RU" sz="3600" dirty="0"/>
            </a:p>
          </p:txBody>
        </p:sp>
        <p:grpSp>
          <p:nvGrpSpPr>
            <p:cNvPr id="47" name="Группа 46"/>
            <p:cNvGrpSpPr/>
            <p:nvPr/>
          </p:nvGrpSpPr>
          <p:grpSpPr>
            <a:xfrm>
              <a:off x="6012160" y="4077072"/>
              <a:ext cx="895405" cy="397785"/>
              <a:chOff x="5744976" y="4975431"/>
              <a:chExt cx="895405" cy="397785"/>
            </a:xfrm>
          </p:grpSpPr>
          <p:cxnSp>
            <p:nvCxnSpPr>
              <p:cNvPr id="48" name="Прямая соединительная линия 47"/>
              <p:cNvCxnSpPr/>
              <p:nvPr/>
            </p:nvCxnSpPr>
            <p:spPr>
              <a:xfrm>
                <a:off x="5744976" y="4975431"/>
                <a:ext cx="895405" cy="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 стрелкой 48"/>
              <p:cNvCxnSpPr/>
              <p:nvPr/>
            </p:nvCxnSpPr>
            <p:spPr>
              <a:xfrm flipH="1">
                <a:off x="5919256" y="4975431"/>
                <a:ext cx="342311" cy="3977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54" name="Таблица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913821"/>
              </p:ext>
            </p:extLst>
          </p:nvPr>
        </p:nvGraphicFramePr>
        <p:xfrm>
          <a:off x="2861083" y="2122519"/>
          <a:ext cx="3240360" cy="367594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14905"/>
                <a:gridCol w="1210550"/>
                <a:gridCol w="1014905"/>
              </a:tblGrid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Двоичная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Десятичная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</a:rPr>
                        <a:t>16-ричная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000</a:t>
                      </a:r>
                      <a:r>
                        <a:rPr lang="ru-RU" sz="1200" u="none" strike="noStrike" dirty="0" smtClean="0">
                          <a:effectLst/>
                        </a:rPr>
                        <a:t>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000</a:t>
                      </a:r>
                      <a:r>
                        <a:rPr lang="ru-RU" sz="1200" u="none" strike="noStrike" dirty="0" smtClean="0">
                          <a:effectLst/>
                        </a:rPr>
                        <a:t>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00</a:t>
                      </a:r>
                      <a:r>
                        <a:rPr lang="ru-RU" sz="1200" u="none" strike="noStrike" dirty="0" smtClean="0">
                          <a:effectLst/>
                        </a:rPr>
                        <a:t>10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2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2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00</a:t>
                      </a:r>
                      <a:r>
                        <a:rPr lang="ru-RU" sz="1200" u="none" strike="noStrike" dirty="0" smtClean="0">
                          <a:effectLst/>
                        </a:rPr>
                        <a:t>11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3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3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</a:t>
                      </a:r>
                      <a:r>
                        <a:rPr lang="ru-RU" sz="1200" u="none" strike="noStrike" dirty="0" smtClean="0">
                          <a:effectLst/>
                        </a:rPr>
                        <a:t>100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</a:t>
                      </a:r>
                      <a:r>
                        <a:rPr lang="ru-RU" sz="1200" u="none" strike="noStrike" dirty="0" smtClean="0">
                          <a:effectLst/>
                        </a:rPr>
                        <a:t>101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5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5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</a:t>
                      </a:r>
                      <a:r>
                        <a:rPr lang="ru-RU" sz="1200" u="none" strike="noStrike" dirty="0" smtClean="0">
                          <a:effectLst/>
                        </a:rPr>
                        <a:t>110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6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6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</a:t>
                      </a:r>
                      <a:r>
                        <a:rPr lang="ru-RU" sz="1200" u="none" strike="noStrike" dirty="0" smtClean="0">
                          <a:effectLst/>
                        </a:rPr>
                        <a:t>111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7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7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1000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8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8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1001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9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9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1010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10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1011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11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1100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12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1101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13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1110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7406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1111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15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856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371600" y="762000"/>
            <a:ext cx="9448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Пример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Перевод десятичного числа в двоичное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6816317" y="4154269"/>
            <a:ext cx="29772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i="1" dirty="0"/>
              <a:t>Р</a:t>
            </a:r>
            <a:r>
              <a:rPr lang="ru-RU" sz="1200" i="1" dirty="0" smtClean="0"/>
              <a:t>азделите двоичное число на </a:t>
            </a:r>
            <a:r>
              <a:rPr lang="ru-RU" sz="1200" i="1" noProof="1" smtClean="0"/>
              <a:t>тетрады</a:t>
            </a:r>
            <a:r>
              <a:rPr lang="ru-RU" sz="1200" i="1" dirty="0" smtClean="0"/>
              <a:t> и запишите значение каждой </a:t>
            </a:r>
            <a:r>
              <a:rPr lang="ru-RU" sz="1200" i="1" dirty="0" err="1" smtClean="0"/>
              <a:t>тетрады</a:t>
            </a:r>
            <a:r>
              <a:rPr lang="ru-RU" sz="1200" i="1" dirty="0" smtClean="0"/>
              <a:t> в 16-ричном представлении</a:t>
            </a:r>
            <a:endParaRPr lang="ru-RU" sz="1200" i="1" dirty="0"/>
          </a:p>
        </p:txBody>
      </p:sp>
      <p:grpSp>
        <p:nvGrpSpPr>
          <p:cNvPr id="43" name="Группа 42"/>
          <p:cNvGrpSpPr/>
          <p:nvPr/>
        </p:nvGrpSpPr>
        <p:grpSpPr>
          <a:xfrm>
            <a:off x="7244173" y="2325469"/>
            <a:ext cx="2134174" cy="1580694"/>
            <a:chOff x="4886098" y="3430741"/>
            <a:chExt cx="2134174" cy="1580694"/>
          </a:xfrm>
        </p:grpSpPr>
        <p:grpSp>
          <p:nvGrpSpPr>
            <p:cNvPr id="44" name="Группа 43"/>
            <p:cNvGrpSpPr/>
            <p:nvPr/>
          </p:nvGrpSpPr>
          <p:grpSpPr>
            <a:xfrm>
              <a:off x="4886098" y="3430741"/>
              <a:ext cx="2134174" cy="646331"/>
              <a:chOff x="5358846" y="5517232"/>
              <a:chExt cx="2134174" cy="646331"/>
            </a:xfrm>
          </p:grpSpPr>
          <p:sp>
            <p:nvSpPr>
              <p:cNvPr id="52" name="Прямоугольник 51"/>
              <p:cNvSpPr/>
              <p:nvPr/>
            </p:nvSpPr>
            <p:spPr>
              <a:xfrm>
                <a:off x="5358846" y="5517232"/>
                <a:ext cx="112082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3600" dirty="0" smtClean="0"/>
                  <a:t>1110</a:t>
                </a:r>
                <a:endParaRPr lang="ru-RU" sz="3600" dirty="0"/>
              </a:p>
            </p:txBody>
          </p:sp>
          <p:sp>
            <p:nvSpPr>
              <p:cNvPr id="53" name="Прямоугольник 52"/>
              <p:cNvSpPr/>
              <p:nvPr/>
            </p:nvSpPr>
            <p:spPr>
              <a:xfrm>
                <a:off x="6372200" y="5517232"/>
                <a:ext cx="112082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3600" dirty="0" smtClean="0"/>
                  <a:t>1101</a:t>
                </a:r>
                <a:endParaRPr lang="ru-RU" sz="3600" dirty="0"/>
              </a:p>
            </p:txBody>
          </p:sp>
        </p:grpSp>
        <p:grpSp>
          <p:nvGrpSpPr>
            <p:cNvPr id="45" name="Группа 44"/>
            <p:cNvGrpSpPr/>
            <p:nvPr/>
          </p:nvGrpSpPr>
          <p:grpSpPr>
            <a:xfrm flipH="1">
              <a:off x="5004048" y="4077072"/>
              <a:ext cx="895405" cy="397785"/>
              <a:chOff x="5744976" y="4975431"/>
              <a:chExt cx="895405" cy="397785"/>
            </a:xfrm>
          </p:grpSpPr>
          <p:cxnSp>
            <p:nvCxnSpPr>
              <p:cNvPr id="50" name="Прямая соединительная линия 49"/>
              <p:cNvCxnSpPr/>
              <p:nvPr/>
            </p:nvCxnSpPr>
            <p:spPr>
              <a:xfrm>
                <a:off x="5744976" y="4975431"/>
                <a:ext cx="89540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 стрелкой 50"/>
              <p:cNvCxnSpPr/>
              <p:nvPr/>
            </p:nvCxnSpPr>
            <p:spPr>
              <a:xfrm flipH="1">
                <a:off x="5919256" y="4975431"/>
                <a:ext cx="342311" cy="3977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6" name="Прямоугольник 45"/>
            <p:cNvSpPr/>
            <p:nvPr/>
          </p:nvSpPr>
          <p:spPr>
            <a:xfrm>
              <a:off x="5238683" y="4365104"/>
              <a:ext cx="106150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/>
                <a:t>0</a:t>
              </a:r>
              <a:r>
                <a:rPr lang="ru-RU" sz="2400" dirty="0" smtClean="0"/>
                <a:t>х</a:t>
              </a:r>
              <a:r>
                <a:rPr lang="en-US" sz="3600" dirty="0" smtClean="0"/>
                <a:t>E</a:t>
              </a:r>
              <a:r>
                <a:rPr lang="en-US" sz="3600" dirty="0"/>
                <a:t>D</a:t>
              </a:r>
              <a:endParaRPr lang="ru-RU" sz="3600" dirty="0"/>
            </a:p>
          </p:txBody>
        </p:sp>
        <p:grpSp>
          <p:nvGrpSpPr>
            <p:cNvPr id="47" name="Группа 46"/>
            <p:cNvGrpSpPr/>
            <p:nvPr/>
          </p:nvGrpSpPr>
          <p:grpSpPr>
            <a:xfrm>
              <a:off x="6012160" y="4077072"/>
              <a:ext cx="895405" cy="397785"/>
              <a:chOff x="5744976" y="4975431"/>
              <a:chExt cx="895405" cy="397785"/>
            </a:xfrm>
          </p:grpSpPr>
          <p:cxnSp>
            <p:nvCxnSpPr>
              <p:cNvPr id="48" name="Прямая соединительная линия 47"/>
              <p:cNvCxnSpPr/>
              <p:nvPr/>
            </p:nvCxnSpPr>
            <p:spPr>
              <a:xfrm>
                <a:off x="5744976" y="4975431"/>
                <a:ext cx="895405" cy="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 стрелкой 48"/>
              <p:cNvCxnSpPr/>
              <p:nvPr/>
            </p:nvCxnSpPr>
            <p:spPr>
              <a:xfrm flipH="1">
                <a:off x="5919256" y="4975431"/>
                <a:ext cx="342311" cy="3977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54" name="Таблица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91145"/>
              </p:ext>
            </p:extLst>
          </p:nvPr>
        </p:nvGraphicFramePr>
        <p:xfrm>
          <a:off x="2895600" y="1828800"/>
          <a:ext cx="3240360" cy="367594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14905"/>
                <a:gridCol w="1210550"/>
                <a:gridCol w="1014905"/>
              </a:tblGrid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Двоичная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Десятичная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</a:rPr>
                        <a:t>16-ричная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000</a:t>
                      </a:r>
                      <a:r>
                        <a:rPr lang="ru-RU" sz="1200" u="none" strike="noStrike" dirty="0" smtClean="0">
                          <a:effectLst/>
                        </a:rPr>
                        <a:t>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000</a:t>
                      </a:r>
                      <a:r>
                        <a:rPr lang="ru-RU" sz="1200" u="none" strike="noStrike" dirty="0" smtClean="0">
                          <a:effectLst/>
                        </a:rPr>
                        <a:t>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00</a:t>
                      </a:r>
                      <a:r>
                        <a:rPr lang="ru-RU" sz="1200" u="none" strike="noStrike" dirty="0" smtClean="0">
                          <a:effectLst/>
                        </a:rPr>
                        <a:t>10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2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2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00</a:t>
                      </a:r>
                      <a:r>
                        <a:rPr lang="ru-RU" sz="1200" u="none" strike="noStrike" dirty="0" smtClean="0">
                          <a:effectLst/>
                        </a:rPr>
                        <a:t>11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3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3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</a:t>
                      </a:r>
                      <a:r>
                        <a:rPr lang="ru-RU" sz="1200" u="none" strike="noStrike" dirty="0" smtClean="0">
                          <a:effectLst/>
                        </a:rPr>
                        <a:t>100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</a:t>
                      </a:r>
                      <a:r>
                        <a:rPr lang="ru-RU" sz="1200" u="none" strike="noStrike" dirty="0" smtClean="0">
                          <a:effectLst/>
                        </a:rPr>
                        <a:t>101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5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5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</a:t>
                      </a:r>
                      <a:r>
                        <a:rPr lang="ru-RU" sz="1200" u="none" strike="noStrike" dirty="0" smtClean="0">
                          <a:effectLst/>
                        </a:rPr>
                        <a:t>110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6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6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0</a:t>
                      </a:r>
                      <a:r>
                        <a:rPr lang="ru-RU" sz="1200" u="none" strike="noStrike" dirty="0" smtClean="0">
                          <a:effectLst/>
                        </a:rPr>
                        <a:t>111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7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7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1000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8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8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1001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9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9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1010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10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1011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11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1100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12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1101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13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77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1110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7406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1111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15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138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371600" y="762000"/>
            <a:ext cx="9448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Пример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Перевод двоичного числа в десятичное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2560842" y="1454969"/>
            <a:ext cx="269657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dirty="0"/>
              <a:t>10 1001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840762" y="2285966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Разряд   5      4        3     2     1      0</a:t>
            </a:r>
            <a:endParaRPr lang="ru-RU" dirty="0"/>
          </a:p>
        </p:txBody>
      </p:sp>
      <p:grpSp>
        <p:nvGrpSpPr>
          <p:cNvPr id="40" name="Группа 39"/>
          <p:cNvGrpSpPr/>
          <p:nvPr/>
        </p:nvGrpSpPr>
        <p:grpSpPr>
          <a:xfrm>
            <a:off x="1981200" y="2895600"/>
            <a:ext cx="3531970" cy="3046988"/>
            <a:chOff x="679990" y="2948565"/>
            <a:chExt cx="3531970" cy="3046988"/>
          </a:xfrm>
        </p:grpSpPr>
        <p:sp>
          <p:nvSpPr>
            <p:cNvPr id="41" name="Прямоугольник 40"/>
            <p:cNvSpPr/>
            <p:nvPr/>
          </p:nvSpPr>
          <p:spPr>
            <a:xfrm>
              <a:off x="679990" y="2948565"/>
              <a:ext cx="3387954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14400" indent="-914400">
                <a:buAutoNum type="arabicPlain" startAt="10"/>
              </a:pPr>
              <a:r>
                <a:rPr lang="ru-RU" sz="4800" dirty="0" smtClean="0"/>
                <a:t>1001 =</a:t>
              </a:r>
            </a:p>
            <a:p>
              <a:pPr marL="914400" indent="-914400">
                <a:buAutoNum type="arabicPlain" startAt="10"/>
              </a:pPr>
              <a:endParaRPr lang="ru-RU" sz="4800" dirty="0" smtClean="0"/>
            </a:p>
            <a:p>
              <a:r>
                <a:rPr lang="ru-RU" sz="4800" dirty="0" smtClean="0"/>
                <a:t>2 + 2 + 2 =</a:t>
              </a:r>
            </a:p>
            <a:p>
              <a:r>
                <a:rPr lang="ru-RU" sz="4800" dirty="0" smtClean="0"/>
                <a:t>32+8+1 = 41</a:t>
              </a:r>
              <a:endParaRPr lang="ru-RU" sz="4800" dirty="0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971600" y="4355812"/>
              <a:ext cx="3097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5</a:t>
              </a:r>
              <a:endParaRPr lang="ru-RU" dirty="0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1864180" y="4355812"/>
              <a:ext cx="3097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2750038" y="4355812"/>
              <a:ext cx="3097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3758150" y="5589240"/>
              <a:ext cx="45381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10</a:t>
              </a:r>
              <a:endParaRPr lang="ru-RU" dirty="0"/>
            </a:p>
          </p:txBody>
        </p:sp>
        <p:cxnSp>
          <p:nvCxnSpPr>
            <p:cNvPr id="59" name="Прямая со стрелкой 58"/>
            <p:cNvCxnSpPr/>
            <p:nvPr/>
          </p:nvCxnSpPr>
          <p:spPr>
            <a:xfrm>
              <a:off x="899592" y="3717032"/>
              <a:ext cx="0" cy="8234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0" name="Прямая со стрелкой 59"/>
            <p:cNvCxnSpPr/>
            <p:nvPr/>
          </p:nvCxnSpPr>
          <p:spPr>
            <a:xfrm>
              <a:off x="1835696" y="3717032"/>
              <a:ext cx="0" cy="8234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Прямая со стрелкой 60"/>
            <p:cNvCxnSpPr/>
            <p:nvPr/>
          </p:nvCxnSpPr>
          <p:spPr>
            <a:xfrm>
              <a:off x="2701164" y="3717032"/>
              <a:ext cx="0" cy="8234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2" name="Прямоугольник 61"/>
          <p:cNvSpPr/>
          <p:nvPr/>
        </p:nvSpPr>
        <p:spPr>
          <a:xfrm>
            <a:off x="6545282" y="1708998"/>
            <a:ext cx="33611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 smtClean="0"/>
              <a:t>Чтобы преобразовать число, записанное в двоичном формате  в десятичный, необходимо:</a:t>
            </a:r>
            <a:endParaRPr lang="ru-RU" sz="1400" i="1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6701864" y="2589788"/>
            <a:ext cx="30480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arenR"/>
            </a:pPr>
            <a:r>
              <a:rPr lang="ru-RU" sz="1200" dirty="0"/>
              <a:t>Заменить </a:t>
            </a:r>
            <a:r>
              <a:rPr lang="ru-RU" sz="1200" dirty="0" smtClean="0"/>
              <a:t>1 </a:t>
            </a:r>
            <a:r>
              <a:rPr lang="ru-RU" sz="1200" dirty="0"/>
              <a:t>в числе на </a:t>
            </a:r>
            <a:r>
              <a:rPr lang="ru-RU" sz="1200" dirty="0" smtClean="0"/>
              <a:t>2</a:t>
            </a:r>
            <a:r>
              <a:rPr lang="en-US" sz="1200" dirty="0"/>
              <a:t>,</a:t>
            </a:r>
            <a:r>
              <a:rPr lang="ru-RU" sz="1200" dirty="0" smtClean="0"/>
              <a:t> </a:t>
            </a:r>
            <a:r>
              <a:rPr lang="ru-RU" sz="1200" dirty="0"/>
              <a:t>возведенную в степень соответственно с разрядом этой </a:t>
            </a:r>
            <a:r>
              <a:rPr lang="ru-RU" sz="1200" dirty="0" smtClean="0"/>
              <a:t>1.</a:t>
            </a:r>
          </a:p>
          <a:p>
            <a:pPr marL="342900" indent="-342900" algn="just">
              <a:buAutoNum type="arabicParenR"/>
            </a:pPr>
            <a:endParaRPr lang="ru-RU" sz="1200" dirty="0"/>
          </a:p>
          <a:p>
            <a:pPr marL="342900" indent="-342900" algn="just">
              <a:buAutoNum type="arabicParenR"/>
            </a:pPr>
            <a:r>
              <a:rPr lang="ru-RU" sz="1200" dirty="0"/>
              <a:t>Выполнить сложение полученных </a:t>
            </a:r>
            <a:r>
              <a:rPr lang="ru-RU" sz="1200" dirty="0" smtClean="0"/>
              <a:t>значений.</a:t>
            </a:r>
            <a:endParaRPr lang="ru-RU" sz="1200" dirty="0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904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371600" y="762000"/>
            <a:ext cx="9448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Пример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Перевод десятичного числа в шестнадцатеричное</a:t>
            </a:r>
          </a:p>
        </p:txBody>
      </p:sp>
      <p:grpSp>
        <p:nvGrpSpPr>
          <p:cNvPr id="71" name="Группа 5"/>
          <p:cNvGrpSpPr/>
          <p:nvPr/>
        </p:nvGrpSpPr>
        <p:grpSpPr>
          <a:xfrm>
            <a:off x="2428853" y="4953343"/>
            <a:ext cx="3289349" cy="830791"/>
            <a:chOff x="3406373" y="5539879"/>
            <a:chExt cx="3289349" cy="830791"/>
          </a:xfrm>
        </p:grpSpPr>
        <p:sp>
          <p:nvSpPr>
            <p:cNvPr id="72" name="Прямоугольник 71"/>
            <p:cNvSpPr/>
            <p:nvPr/>
          </p:nvSpPr>
          <p:spPr>
            <a:xfrm>
              <a:off x="3406373" y="5539879"/>
              <a:ext cx="3119765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4400" dirty="0" smtClean="0"/>
                <a:t>1225   =  4С9</a:t>
              </a:r>
              <a:endParaRPr lang="ru-RU" sz="4400" dirty="0"/>
            </a:p>
          </p:txBody>
        </p:sp>
        <p:sp>
          <p:nvSpPr>
            <p:cNvPr id="73" name="Прямоугольник 72"/>
            <p:cNvSpPr/>
            <p:nvPr/>
          </p:nvSpPr>
          <p:spPr>
            <a:xfrm>
              <a:off x="4562506" y="6001338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 smtClean="0"/>
                <a:t>10</a:t>
              </a:r>
              <a:endParaRPr lang="ru-RU" dirty="0"/>
            </a:p>
          </p:txBody>
        </p:sp>
        <p:sp>
          <p:nvSpPr>
            <p:cNvPr id="74" name="Прямоугольник 73"/>
            <p:cNvSpPr/>
            <p:nvPr/>
          </p:nvSpPr>
          <p:spPr>
            <a:xfrm>
              <a:off x="6277018" y="6001338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 smtClean="0"/>
                <a:t>16</a:t>
              </a:r>
              <a:endParaRPr lang="ru-RU" dirty="0"/>
            </a:p>
          </p:txBody>
        </p:sp>
      </p:grpSp>
      <p:grpSp>
        <p:nvGrpSpPr>
          <p:cNvPr id="75" name="Группа 12"/>
          <p:cNvGrpSpPr/>
          <p:nvPr/>
        </p:nvGrpSpPr>
        <p:grpSpPr>
          <a:xfrm>
            <a:off x="2857481" y="1881509"/>
            <a:ext cx="2524941" cy="2234630"/>
            <a:chOff x="617527" y="2420888"/>
            <a:chExt cx="2524941" cy="2234630"/>
          </a:xfrm>
        </p:grpSpPr>
        <p:sp>
          <p:nvSpPr>
            <p:cNvPr id="76" name="Прямоугольник 75"/>
            <p:cNvSpPr/>
            <p:nvPr/>
          </p:nvSpPr>
          <p:spPr>
            <a:xfrm>
              <a:off x="617527" y="2420888"/>
              <a:ext cx="101822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3200" dirty="0" smtClean="0"/>
                <a:t>1225</a:t>
              </a:r>
              <a:endParaRPr lang="ru-RU" sz="3200" dirty="0"/>
            </a:p>
          </p:txBody>
        </p:sp>
        <p:sp>
          <p:nvSpPr>
            <p:cNvPr id="77" name="Прямоугольник 76"/>
            <p:cNvSpPr/>
            <p:nvPr/>
          </p:nvSpPr>
          <p:spPr>
            <a:xfrm>
              <a:off x="617527" y="2856297"/>
              <a:ext cx="101822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3200" dirty="0" smtClean="0"/>
                <a:t>1</a:t>
              </a:r>
              <a:r>
                <a:rPr lang="en-US" sz="3200" dirty="0" smtClean="0"/>
                <a:t>216</a:t>
              </a:r>
              <a:endParaRPr lang="ru-RU" sz="3200" dirty="0"/>
            </a:p>
          </p:txBody>
        </p:sp>
        <p:sp>
          <p:nvSpPr>
            <p:cNvPr id="78" name="Прямоугольник 77"/>
            <p:cNvSpPr/>
            <p:nvPr/>
          </p:nvSpPr>
          <p:spPr>
            <a:xfrm>
              <a:off x="938851" y="3499239"/>
              <a:ext cx="3930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3200" dirty="0" smtClean="0"/>
                <a:t>9</a:t>
              </a:r>
              <a:endParaRPr lang="ru-RU" sz="3200" dirty="0"/>
            </a:p>
          </p:txBody>
        </p:sp>
        <p:grpSp>
          <p:nvGrpSpPr>
            <p:cNvPr id="79" name="Группа 16"/>
            <p:cNvGrpSpPr/>
            <p:nvPr/>
          </p:nvGrpSpPr>
          <p:grpSpPr>
            <a:xfrm>
              <a:off x="688965" y="2427669"/>
              <a:ext cx="1667685" cy="1156279"/>
              <a:chOff x="688965" y="2427669"/>
              <a:chExt cx="1667685" cy="1156279"/>
            </a:xfrm>
          </p:grpSpPr>
          <p:grpSp>
            <p:nvGrpSpPr>
              <p:cNvPr id="91" name="Группа 61"/>
              <p:cNvGrpSpPr/>
              <p:nvPr/>
            </p:nvGrpSpPr>
            <p:grpSpPr>
              <a:xfrm>
                <a:off x="1617659" y="2427669"/>
                <a:ext cx="738991" cy="935534"/>
                <a:chOff x="1617659" y="2427669"/>
                <a:chExt cx="738991" cy="935534"/>
              </a:xfrm>
            </p:grpSpPr>
            <p:grpSp>
              <p:nvGrpSpPr>
                <p:cNvPr id="94" name="Группа 64"/>
                <p:cNvGrpSpPr/>
                <p:nvPr/>
              </p:nvGrpSpPr>
              <p:grpSpPr>
                <a:xfrm>
                  <a:off x="1617659" y="2499107"/>
                  <a:ext cx="738991" cy="864096"/>
                  <a:chOff x="1814772" y="2359446"/>
                  <a:chExt cx="738991" cy="864096"/>
                </a:xfrm>
              </p:grpSpPr>
              <p:cxnSp>
                <p:nvCxnSpPr>
                  <p:cNvPr id="96" name="Прямая соединительная линия 95"/>
                  <p:cNvCxnSpPr/>
                  <p:nvPr/>
                </p:nvCxnSpPr>
                <p:spPr>
                  <a:xfrm>
                    <a:off x="1814772" y="2359446"/>
                    <a:ext cx="12736" cy="864096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Прямая соединительная линия 96"/>
                  <p:cNvCxnSpPr/>
                  <p:nvPr/>
                </p:nvCxnSpPr>
                <p:spPr>
                  <a:xfrm>
                    <a:off x="1814772" y="2859512"/>
                    <a:ext cx="738991" cy="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5" name="Прямоугольник 94"/>
                <p:cNvSpPr/>
                <p:nvPr/>
              </p:nvSpPr>
              <p:spPr>
                <a:xfrm>
                  <a:off x="1659154" y="2427669"/>
                  <a:ext cx="601447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sz="3200" dirty="0" smtClean="0"/>
                    <a:t>16</a:t>
                  </a:r>
                  <a:endParaRPr lang="ru-RU" sz="3200" dirty="0"/>
                </a:p>
              </p:txBody>
            </p:sp>
          </p:grpSp>
          <p:sp>
            <p:nvSpPr>
              <p:cNvPr id="92" name="Прямоугольник 91"/>
              <p:cNvSpPr/>
              <p:nvPr/>
            </p:nvSpPr>
            <p:spPr>
              <a:xfrm>
                <a:off x="1689097" y="2999173"/>
                <a:ext cx="6014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sz="3200" smtClean="0"/>
                  <a:t>76</a:t>
                </a:r>
                <a:endParaRPr lang="ru-RU" sz="3200" dirty="0"/>
              </a:p>
            </p:txBody>
          </p:sp>
          <p:cxnSp>
            <p:nvCxnSpPr>
              <p:cNvPr id="93" name="Прямая соединительная линия 92"/>
              <p:cNvCxnSpPr/>
              <p:nvPr/>
            </p:nvCxnSpPr>
            <p:spPr>
              <a:xfrm>
                <a:off x="688965" y="3427801"/>
                <a:ext cx="887769" cy="158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80" name="Группа 17"/>
            <p:cNvGrpSpPr/>
            <p:nvPr/>
          </p:nvGrpSpPr>
          <p:grpSpPr>
            <a:xfrm>
              <a:off x="1658584" y="2999173"/>
              <a:ext cx="1483884" cy="1656345"/>
              <a:chOff x="1658584" y="2999173"/>
              <a:chExt cx="1483884" cy="1656345"/>
            </a:xfrm>
          </p:grpSpPr>
          <p:grpSp>
            <p:nvGrpSpPr>
              <p:cNvPr id="81" name="Группа 51"/>
              <p:cNvGrpSpPr/>
              <p:nvPr/>
            </p:nvGrpSpPr>
            <p:grpSpPr>
              <a:xfrm>
                <a:off x="1658584" y="2999173"/>
                <a:ext cx="1483884" cy="1169507"/>
                <a:chOff x="818872" y="2412220"/>
                <a:chExt cx="1483884" cy="1169507"/>
              </a:xfrm>
            </p:grpSpPr>
            <p:grpSp>
              <p:nvGrpSpPr>
                <p:cNvPr id="84" name="Группа 54"/>
                <p:cNvGrpSpPr/>
                <p:nvPr/>
              </p:nvGrpSpPr>
              <p:grpSpPr>
                <a:xfrm>
                  <a:off x="1551029" y="2412220"/>
                  <a:ext cx="751727" cy="928694"/>
                  <a:chOff x="1551029" y="2412220"/>
                  <a:chExt cx="751727" cy="928694"/>
                </a:xfrm>
              </p:grpSpPr>
              <p:grpSp>
                <p:nvGrpSpPr>
                  <p:cNvPr id="87" name="Группа 57"/>
                  <p:cNvGrpSpPr/>
                  <p:nvPr/>
                </p:nvGrpSpPr>
                <p:grpSpPr>
                  <a:xfrm>
                    <a:off x="1551029" y="2476818"/>
                    <a:ext cx="751727" cy="864096"/>
                    <a:chOff x="1748142" y="2337157"/>
                    <a:chExt cx="751727" cy="864096"/>
                  </a:xfrm>
                </p:grpSpPr>
                <p:cxnSp>
                  <p:nvCxnSpPr>
                    <p:cNvPr id="89" name="Прямая соединительная линия 88"/>
                    <p:cNvCxnSpPr/>
                    <p:nvPr/>
                  </p:nvCxnSpPr>
                  <p:spPr>
                    <a:xfrm>
                      <a:off x="1748142" y="2337157"/>
                      <a:ext cx="12736" cy="864096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Прямая соединительная линия 89"/>
                    <p:cNvCxnSpPr/>
                    <p:nvPr/>
                  </p:nvCxnSpPr>
                  <p:spPr>
                    <a:xfrm>
                      <a:off x="1760878" y="2855113"/>
                      <a:ext cx="738991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8" name="Прямоугольник 87"/>
                  <p:cNvSpPr/>
                  <p:nvPr/>
                </p:nvSpPr>
                <p:spPr>
                  <a:xfrm>
                    <a:off x="1605260" y="2412220"/>
                    <a:ext cx="601447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ru-RU" sz="3200" dirty="0" smtClean="0"/>
                      <a:t>16</a:t>
                    </a:r>
                    <a:endParaRPr lang="ru-RU" sz="3200" dirty="0"/>
                  </a:p>
                </p:txBody>
              </p:sp>
            </p:grpSp>
            <p:sp>
              <p:nvSpPr>
                <p:cNvPr id="85" name="Прямоугольник 84"/>
                <p:cNvSpPr/>
                <p:nvPr/>
              </p:nvSpPr>
              <p:spPr>
                <a:xfrm>
                  <a:off x="1742213" y="2996952"/>
                  <a:ext cx="393056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sz="3200" dirty="0" smtClean="0"/>
                    <a:t>4</a:t>
                  </a:r>
                  <a:endParaRPr lang="ru-RU" sz="3200" dirty="0"/>
                </a:p>
              </p:txBody>
            </p:sp>
            <p:cxnSp>
              <p:nvCxnSpPr>
                <p:cNvPr id="86" name="Прямая соединительная линия 85"/>
                <p:cNvCxnSpPr/>
                <p:nvPr/>
              </p:nvCxnSpPr>
              <p:spPr>
                <a:xfrm>
                  <a:off x="818872" y="3412352"/>
                  <a:ext cx="673455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Прямоугольник 81"/>
              <p:cNvSpPr/>
              <p:nvPr/>
            </p:nvSpPr>
            <p:spPr>
              <a:xfrm>
                <a:off x="1689097" y="3427801"/>
                <a:ext cx="6014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3200" dirty="0" smtClean="0"/>
                  <a:t>64</a:t>
                </a:r>
                <a:endParaRPr lang="ru-RU" sz="3200" dirty="0"/>
              </a:p>
            </p:txBody>
          </p:sp>
          <p:sp>
            <p:nvSpPr>
              <p:cNvPr id="83" name="Прямоугольник 82"/>
              <p:cNvSpPr/>
              <p:nvPr/>
            </p:nvSpPr>
            <p:spPr>
              <a:xfrm>
                <a:off x="1730592" y="4070743"/>
                <a:ext cx="6014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3200" dirty="0" smtClean="0"/>
                  <a:t>12</a:t>
                </a:r>
                <a:endParaRPr lang="ru-RU" sz="3200" dirty="0"/>
              </a:p>
            </p:txBody>
          </p:sp>
        </p:grpSp>
      </p:grpSp>
      <p:grpSp>
        <p:nvGrpSpPr>
          <p:cNvPr id="98" name="Группа 68"/>
          <p:cNvGrpSpPr/>
          <p:nvPr/>
        </p:nvGrpSpPr>
        <p:grpSpPr>
          <a:xfrm rot="21378267">
            <a:off x="3290935" y="3424258"/>
            <a:ext cx="1881263" cy="888750"/>
            <a:chOff x="746875" y="3081196"/>
            <a:chExt cx="4045577" cy="1049885"/>
          </a:xfrm>
        </p:grpSpPr>
        <p:sp>
          <p:nvSpPr>
            <p:cNvPr id="99" name="Полилиния 98"/>
            <p:cNvSpPr/>
            <p:nvPr/>
          </p:nvSpPr>
          <p:spPr>
            <a:xfrm>
              <a:off x="2825758" y="3355200"/>
              <a:ext cx="1966694" cy="775881"/>
            </a:xfrm>
            <a:custGeom>
              <a:avLst/>
              <a:gdLst>
                <a:gd name="connsiteX0" fmla="*/ 1450848 w 1450848"/>
                <a:gd name="connsiteY0" fmla="*/ 0 h 707229"/>
                <a:gd name="connsiteX1" fmla="*/ 975360 w 1450848"/>
                <a:gd name="connsiteY1" fmla="*/ 560832 h 707229"/>
                <a:gd name="connsiteX2" fmla="*/ 451104 w 1450848"/>
                <a:gd name="connsiteY2" fmla="*/ 707136 h 707229"/>
                <a:gd name="connsiteX3" fmla="*/ 0 w 1450848"/>
                <a:gd name="connsiteY3" fmla="*/ 548640 h 7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0848" h="707229">
                  <a:moveTo>
                    <a:pt x="1450848" y="0"/>
                  </a:moveTo>
                  <a:cubicBezTo>
                    <a:pt x="1296416" y="221488"/>
                    <a:pt x="1141984" y="442976"/>
                    <a:pt x="975360" y="560832"/>
                  </a:cubicBezTo>
                  <a:cubicBezTo>
                    <a:pt x="808736" y="678688"/>
                    <a:pt x="613664" y="709168"/>
                    <a:pt x="451104" y="707136"/>
                  </a:cubicBezTo>
                  <a:cubicBezTo>
                    <a:pt x="288544" y="705104"/>
                    <a:pt x="87376" y="589280"/>
                    <a:pt x="0" y="548640"/>
                  </a:cubicBez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0" name="Прямая со стрелкой 99"/>
            <p:cNvCxnSpPr>
              <a:stCxn id="99" idx="3"/>
            </p:cNvCxnSpPr>
            <p:nvPr/>
          </p:nvCxnSpPr>
          <p:spPr>
            <a:xfrm rot="221733" flipH="1" flipV="1">
              <a:off x="746875" y="3081196"/>
              <a:ext cx="2130323" cy="83905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01" name="Прямая соединительная линия 100"/>
          <p:cNvCxnSpPr/>
          <p:nvPr/>
        </p:nvCxnSpPr>
        <p:spPr>
          <a:xfrm>
            <a:off x="4857745" y="3596021"/>
            <a:ext cx="38542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7619999" y="2650876"/>
            <a:ext cx="259080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arenR"/>
            </a:pPr>
            <a:r>
              <a:rPr lang="ru-RU" sz="1200" dirty="0" smtClean="0"/>
              <a:t>последовательно </a:t>
            </a:r>
            <a:r>
              <a:rPr lang="ru-RU" sz="1200" dirty="0"/>
              <a:t>делить заданное число и получаемые целые части на </a:t>
            </a:r>
            <a:r>
              <a:rPr lang="ru-RU" sz="1200" dirty="0" smtClean="0"/>
              <a:t>16 </a:t>
            </a:r>
            <a:r>
              <a:rPr lang="ru-RU" sz="1200" dirty="0"/>
              <a:t>до тех пор, пока целая часть не </a:t>
            </a:r>
            <a:r>
              <a:rPr lang="ru-RU" sz="1200" dirty="0" smtClean="0"/>
              <a:t>станет меньше 16-ти.</a:t>
            </a:r>
          </a:p>
          <a:p>
            <a:pPr marL="342900" indent="-342900" algn="just">
              <a:buAutoNum type="arabicParenR"/>
            </a:pPr>
            <a:endParaRPr lang="ru-RU" sz="1200" dirty="0" smtClean="0"/>
          </a:p>
          <a:p>
            <a:pPr marL="342900" indent="-342900" algn="just">
              <a:buAutoNum type="arabicParenR"/>
            </a:pPr>
            <a:r>
              <a:rPr lang="ru-RU" sz="1200" dirty="0" smtClean="0"/>
              <a:t>полученные </a:t>
            </a:r>
            <a:r>
              <a:rPr lang="ru-RU" sz="1200" dirty="0"/>
              <a:t>остатки от деления, представленные цифрами из нового счисления, записать в виде числа, начиная с последней целой </a:t>
            </a:r>
            <a:r>
              <a:rPr lang="ru-RU" sz="1200" dirty="0" smtClean="0"/>
              <a:t>части.</a:t>
            </a:r>
            <a:endParaRPr lang="ru-RU" sz="12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6324600" y="1819879"/>
            <a:ext cx="40385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/>
              <a:t>Чтобы преобразовать число, записанное в десятичном формате в </a:t>
            </a:r>
            <a:r>
              <a:rPr sz="1600" dirty="0" smtClean="0"/>
              <a:t>шестнадцатеричный, </a:t>
            </a:r>
            <a:r>
              <a:rPr lang="ru-RU" sz="1600" dirty="0" smtClean="0"/>
              <a:t>необходимо:</a:t>
            </a:r>
            <a:endParaRPr lang="ru-RU" sz="1600" i="1" dirty="0"/>
          </a:p>
        </p:txBody>
      </p:sp>
      <p:sp>
        <p:nvSpPr>
          <p:cNvPr id="104" name="Прямоугольник 103"/>
          <p:cNvSpPr/>
          <p:nvPr/>
        </p:nvSpPr>
        <p:spPr>
          <a:xfrm>
            <a:off x="4000489" y="4167525"/>
            <a:ext cx="4042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С</a:t>
            </a:r>
            <a:endParaRPr lang="ru-RU" sz="3200" dirty="0"/>
          </a:p>
        </p:txBody>
      </p:sp>
      <p:pic>
        <p:nvPicPr>
          <p:cNvPr id="41" name="Рисунок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371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371600" y="762000"/>
            <a:ext cx="9448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Пример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Перевод шестнадцатеричного числа в десятичное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4116248" y="2085964"/>
            <a:ext cx="8531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sz="4800" smtClean="0"/>
              <a:t>5A</a:t>
            </a:r>
            <a:endParaRPr sz="4800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3187554" y="2728906"/>
            <a:ext cx="2286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Разряд       1    0</a:t>
            </a:r>
            <a:endParaRPr lang="ru-RU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1973108" y="3353812"/>
            <a:ext cx="500233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/>
            <a:r>
              <a:rPr sz="4400" smtClean="0"/>
              <a:t>  </a:t>
            </a:r>
            <a:r>
              <a:rPr lang="en-US" sz="4400" dirty="0" smtClean="0"/>
              <a:t>5</a:t>
            </a:r>
            <a:r>
              <a:rPr sz="4400" smtClean="0"/>
              <a:t>           </a:t>
            </a:r>
            <a:r>
              <a:rPr lang="en-US" sz="4400" dirty="0" smtClean="0"/>
              <a:t>A</a:t>
            </a:r>
            <a:r>
              <a:rPr sz="4400" baseline="-25000" smtClean="0"/>
              <a:t>16</a:t>
            </a:r>
            <a:r>
              <a:rPr sz="4400" smtClean="0"/>
              <a:t> </a:t>
            </a:r>
            <a:r>
              <a:rPr lang="ru-RU" sz="4400" dirty="0" smtClean="0"/>
              <a:t>=</a:t>
            </a:r>
          </a:p>
          <a:p>
            <a:endParaRPr sz="4400" smtClean="0"/>
          </a:p>
          <a:p>
            <a:r>
              <a:rPr sz="4400" smtClean="0"/>
              <a:t>5·16</a:t>
            </a:r>
            <a:r>
              <a:rPr sz="4400" baseline="50000" smtClean="0"/>
              <a:t>1</a:t>
            </a:r>
            <a:r>
              <a:rPr sz="4400" smtClean="0"/>
              <a:t>+10·16</a:t>
            </a:r>
            <a:r>
              <a:rPr sz="4400" baseline="50000" smtClean="0"/>
              <a:t>0</a:t>
            </a:r>
            <a:r>
              <a:rPr sz="4400" smtClean="0"/>
              <a:t>=</a:t>
            </a:r>
            <a:r>
              <a:rPr lang="ru-RU" sz="4400" smtClean="0"/>
              <a:t>90</a:t>
            </a:r>
            <a:r>
              <a:rPr sz="4400" baseline="-25000" smtClean="0"/>
              <a:t>10</a:t>
            </a:r>
            <a:endParaRPr lang="ru-RU" sz="4400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6981938" y="2167210"/>
            <a:ext cx="33611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 smtClean="0"/>
              <a:t>Чтобы преобразовать число, записанное в </a:t>
            </a:r>
            <a:r>
              <a:rPr sz="1400" dirty="0" smtClean="0"/>
              <a:t>шестнадцатеричном формате  </a:t>
            </a:r>
            <a:r>
              <a:rPr lang="ru-RU" sz="1400" dirty="0" smtClean="0"/>
              <a:t>в десятичный, необходимо:</a:t>
            </a:r>
            <a:endParaRPr lang="ru-RU" sz="1400" i="1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7138520" y="3048000"/>
            <a:ext cx="30480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arenR"/>
            </a:pPr>
            <a:r>
              <a:rPr lang="ru-RU" sz="1200" dirty="0" smtClean="0"/>
              <a:t>Число умножить на 16 в степени </a:t>
            </a:r>
            <a:r>
              <a:rPr lang="ru-RU" sz="1200" dirty="0"/>
              <a:t>соответственно с разрядом </a:t>
            </a:r>
            <a:r>
              <a:rPr lang="ru-RU" sz="1200" dirty="0" smtClean="0"/>
              <a:t>.</a:t>
            </a:r>
          </a:p>
          <a:p>
            <a:pPr marL="342900" indent="-342900" algn="just">
              <a:buAutoNum type="arabicParenR"/>
            </a:pPr>
            <a:endParaRPr lang="ru-RU" sz="1200" dirty="0"/>
          </a:p>
          <a:p>
            <a:pPr marL="342900" indent="-342900" algn="just">
              <a:buAutoNum type="arabicParenR"/>
            </a:pPr>
            <a:r>
              <a:rPr lang="ru-RU" sz="1200" dirty="0"/>
              <a:t>Выполнить сложение полученных </a:t>
            </a:r>
            <a:r>
              <a:rPr lang="ru-RU" sz="1200" dirty="0" smtClean="0"/>
              <a:t>значений.</a:t>
            </a:r>
            <a:endParaRPr lang="ru-RU" sz="1200" dirty="0"/>
          </a:p>
        </p:txBody>
      </p:sp>
      <p:cxnSp>
        <p:nvCxnSpPr>
          <p:cNvPr id="57" name="Прямая со стрелкой 56"/>
          <p:cNvCxnSpPr/>
          <p:nvPr/>
        </p:nvCxnSpPr>
        <p:spPr>
          <a:xfrm>
            <a:off x="4116248" y="4014790"/>
            <a:ext cx="0" cy="823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>
            <a:off x="2473174" y="4014790"/>
            <a:ext cx="0" cy="823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318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75979"/>
            <a:ext cx="4230099" cy="388519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575978"/>
            <a:ext cx="4235662" cy="3885193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1371600" y="762000"/>
            <a:ext cx="9448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Использование калькулятора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Перевод числа из одной системы в другую</a:t>
            </a:r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630193" y="2937078"/>
            <a:ext cx="923312" cy="8009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6343106" y="3362325"/>
            <a:ext cx="870494" cy="7879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4038600" y="643974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0" y="2095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229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371600" y="762000"/>
            <a:ext cx="9448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Variable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Переменная</a:t>
            </a: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2124775" y="1777588"/>
            <a:ext cx="8229600" cy="687977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Переменная – это область памяти, которая хранит в себе некоторое значение, которое можно изменить</a:t>
            </a:r>
            <a:r>
              <a:rPr lang="en-US" sz="1800" dirty="0" smtClean="0"/>
              <a:t>.</a:t>
            </a:r>
            <a:r>
              <a:rPr lang="ru-RU" sz="1800" dirty="0" smtClean="0"/>
              <a:t> </a:t>
            </a:r>
            <a:endParaRPr lang="en-US" sz="18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010735" y="2998965"/>
            <a:ext cx="40511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 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a = 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 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0000 0010 b</a:t>
            </a:r>
            <a:endParaRPr lang="en-US" sz="20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572" y="3837165"/>
            <a:ext cx="8532440" cy="202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Группа 27"/>
          <p:cNvGrpSpPr/>
          <p:nvPr/>
        </p:nvGrpSpPr>
        <p:grpSpPr>
          <a:xfrm>
            <a:off x="2200596" y="3981181"/>
            <a:ext cx="8064896" cy="1152128"/>
            <a:chOff x="539552" y="2852936"/>
            <a:chExt cx="8064896" cy="1152128"/>
          </a:xfrm>
        </p:grpSpPr>
        <p:sp>
          <p:nvSpPr>
            <p:cNvPr id="29" name="Скругленный прямоугольник 28"/>
            <p:cNvSpPr/>
            <p:nvPr/>
          </p:nvSpPr>
          <p:spPr>
            <a:xfrm>
              <a:off x="539552" y="2852936"/>
              <a:ext cx="8064896" cy="11521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Группа 29"/>
            <p:cNvGrpSpPr/>
            <p:nvPr/>
          </p:nvGrpSpPr>
          <p:grpSpPr>
            <a:xfrm>
              <a:off x="722106" y="2996952"/>
              <a:ext cx="1545638" cy="487355"/>
              <a:chOff x="1010139" y="4165781"/>
              <a:chExt cx="7128792" cy="2028225"/>
            </a:xfrm>
          </p:grpSpPr>
          <p:pic>
            <p:nvPicPr>
              <p:cNvPr id="66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0179" y="4165782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025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33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041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455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463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2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71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479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4" name="Прямоугольник с двумя вырезанными соседними углами 71"/>
              <p:cNvSpPr/>
              <p:nvPr/>
            </p:nvSpPr>
            <p:spPr>
              <a:xfrm>
                <a:off x="1010139" y="4957869"/>
                <a:ext cx="7128792" cy="1236137"/>
              </a:xfrm>
              <a:prstGeom prst="snip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50298" y="2996952"/>
              <a:ext cx="1545638" cy="487355"/>
              <a:chOff x="1010139" y="4165781"/>
              <a:chExt cx="7128792" cy="2028225"/>
            </a:xfrm>
          </p:grpSpPr>
          <p:pic>
            <p:nvPicPr>
              <p:cNvPr id="57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0179" y="4165782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025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33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041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455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463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71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479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5" name="Прямоугольник с двумя вырезанными соседними углами 62"/>
              <p:cNvSpPr/>
              <p:nvPr/>
            </p:nvSpPr>
            <p:spPr>
              <a:xfrm>
                <a:off x="1010139" y="4957869"/>
                <a:ext cx="7128792" cy="1236137"/>
              </a:xfrm>
              <a:prstGeom prst="snip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Группа 31"/>
            <p:cNvGrpSpPr/>
            <p:nvPr/>
          </p:nvGrpSpPr>
          <p:grpSpPr>
            <a:xfrm>
              <a:off x="5148064" y="2996952"/>
              <a:ext cx="1545638" cy="487355"/>
              <a:chOff x="1010139" y="4165781"/>
              <a:chExt cx="7128792" cy="2028225"/>
            </a:xfrm>
          </p:grpSpPr>
          <p:pic>
            <p:nvPicPr>
              <p:cNvPr id="48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0179" y="4165782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025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33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041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455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463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71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479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6" name="Прямоугольник с двумя вырезанными соседними углами 53"/>
              <p:cNvSpPr/>
              <p:nvPr/>
            </p:nvSpPr>
            <p:spPr>
              <a:xfrm>
                <a:off x="1010139" y="4957869"/>
                <a:ext cx="7128792" cy="1236137"/>
              </a:xfrm>
              <a:prstGeom prst="snip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3" name="Группа 32"/>
            <p:cNvGrpSpPr/>
            <p:nvPr/>
          </p:nvGrpSpPr>
          <p:grpSpPr>
            <a:xfrm>
              <a:off x="6876256" y="2996952"/>
              <a:ext cx="1545638" cy="487355"/>
              <a:chOff x="1010139" y="4165781"/>
              <a:chExt cx="7128792" cy="2028225"/>
            </a:xfrm>
          </p:grpSpPr>
          <p:pic>
            <p:nvPicPr>
              <p:cNvPr id="39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0179" y="4165782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025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33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041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455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463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71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479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Прямоугольник с двумя вырезанными соседними углами 44"/>
              <p:cNvSpPr/>
              <p:nvPr/>
            </p:nvSpPr>
            <p:spPr>
              <a:xfrm>
                <a:off x="1010139" y="4957869"/>
                <a:ext cx="7128792" cy="1236137"/>
              </a:xfrm>
              <a:prstGeom prst="snip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356524" y="35637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0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84716" y="35730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46876" y="3573016"/>
              <a:ext cx="1513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1 073 741 </a:t>
              </a:r>
              <a:r>
                <a:rPr lang="en-US" dirty="0" smtClean="0"/>
                <a:t>823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48064" y="3573016"/>
              <a:ext cx="1513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1 073 741 </a:t>
              </a:r>
              <a:r>
                <a:rPr lang="en-US" dirty="0" smtClean="0"/>
                <a:t>822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39952" y="2852936"/>
              <a:ext cx="8734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 smtClean="0"/>
                <a:t>. . .</a:t>
              </a:r>
              <a:endParaRPr lang="en-US" sz="4000" b="1" dirty="0"/>
            </a:p>
          </p:txBody>
        </p:sp>
      </p:grpSp>
      <p:sp>
        <p:nvSpPr>
          <p:cNvPr id="75" name="Трапеция 74"/>
          <p:cNvSpPr/>
          <p:nvPr/>
        </p:nvSpPr>
        <p:spPr>
          <a:xfrm>
            <a:off x="4010735" y="2922765"/>
            <a:ext cx="1765109" cy="2138536"/>
          </a:xfrm>
          <a:prstGeom prst="trapezoid">
            <a:avLst>
              <a:gd name="adj" fmla="val 0"/>
            </a:avLst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5266631" y="4121489"/>
            <a:ext cx="109287" cy="126885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5454576" y="4175882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/>
          <p:cNvSpPr/>
          <p:nvPr/>
        </p:nvSpPr>
        <p:spPr>
          <a:xfrm>
            <a:off x="5142326" y="4175882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4986201" y="4175881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4720789" y="4175880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4564664" y="4175879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/>
          <p:cNvSpPr/>
          <p:nvPr/>
        </p:nvSpPr>
        <p:spPr>
          <a:xfrm>
            <a:off x="4409499" y="4175878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/>
          <p:cNvSpPr/>
          <p:nvPr/>
        </p:nvSpPr>
        <p:spPr>
          <a:xfrm>
            <a:off x="4252414" y="4175882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/>
          <p:cNvSpPr/>
          <p:nvPr/>
        </p:nvSpPr>
        <p:spPr>
          <a:xfrm>
            <a:off x="4133929" y="3971944"/>
            <a:ext cx="1489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00" dirty="0" smtClean="0"/>
              <a:t> 0   0   0   0       0   0    1   0</a:t>
            </a:r>
            <a:endParaRPr lang="ru-RU" sz="1000" dirty="0"/>
          </a:p>
        </p:txBody>
      </p:sp>
      <p:sp>
        <p:nvSpPr>
          <p:cNvPr id="85" name="Овал 84"/>
          <p:cNvSpPr/>
          <p:nvPr/>
        </p:nvSpPr>
        <p:spPr>
          <a:xfrm>
            <a:off x="5298451" y="4174079"/>
            <a:ext cx="45719" cy="45719"/>
          </a:xfrm>
          <a:prstGeom prst="ellipse">
            <a:avLst/>
          </a:prstGeom>
          <a:solidFill>
            <a:srgbClr val="FF6600"/>
          </a:solidFill>
          <a:ln>
            <a:noFill/>
          </a:ln>
          <a:effectLst>
            <a:glow rad="63500">
              <a:srgbClr val="FF66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6" name="Рисунок 8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554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371600" y="762000"/>
            <a:ext cx="9448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Создание </a:t>
            </a:r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переменной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Переменная</a:t>
            </a:r>
          </a:p>
        </p:txBody>
      </p:sp>
      <p:sp>
        <p:nvSpPr>
          <p:cNvPr id="86" name="Прямоугольник 85"/>
          <p:cNvSpPr/>
          <p:nvPr/>
        </p:nvSpPr>
        <p:spPr>
          <a:xfrm>
            <a:off x="2221721" y="1427936"/>
            <a:ext cx="47886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При создании переменной необходимо </a:t>
            </a:r>
            <a:r>
              <a:rPr lang="ru-RU" sz="1400" dirty="0" smtClean="0"/>
              <a:t>указать: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400" dirty="0" smtClean="0"/>
              <a:t>Имя переменной </a:t>
            </a:r>
            <a:r>
              <a:rPr lang="ru-RU" sz="1400" i="1" dirty="0" smtClean="0"/>
              <a:t>(идентификатор)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400" dirty="0"/>
              <a:t>Т</a:t>
            </a:r>
            <a:r>
              <a:rPr lang="ru-RU" sz="1400" dirty="0" smtClean="0"/>
              <a:t>ип переменной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400" dirty="0"/>
              <a:t>Н</a:t>
            </a:r>
            <a:r>
              <a:rPr lang="ru-RU" sz="1400" dirty="0" smtClean="0"/>
              <a:t>ачальное значение </a:t>
            </a:r>
            <a:r>
              <a:rPr lang="ru-RU" sz="1400" i="1" dirty="0" smtClean="0"/>
              <a:t>(необязательно)</a:t>
            </a:r>
            <a:r>
              <a:rPr lang="ru-RU" sz="1400" dirty="0" smtClean="0"/>
              <a:t> </a:t>
            </a:r>
            <a:endParaRPr lang="ru-RU" sz="1400" dirty="0"/>
          </a:p>
        </p:txBody>
      </p:sp>
      <p:grpSp>
        <p:nvGrpSpPr>
          <p:cNvPr id="87" name="Группа 86"/>
          <p:cNvGrpSpPr/>
          <p:nvPr/>
        </p:nvGrpSpPr>
        <p:grpSpPr>
          <a:xfrm>
            <a:off x="3810000" y="2686843"/>
            <a:ext cx="5443325" cy="2309574"/>
            <a:chOff x="2044824" y="2786634"/>
            <a:chExt cx="5443325" cy="2309574"/>
          </a:xfrm>
        </p:grpSpPr>
        <p:sp>
          <p:nvSpPr>
            <p:cNvPr id="88" name="Прямоугольник 87"/>
            <p:cNvSpPr/>
            <p:nvPr/>
          </p:nvSpPr>
          <p:spPr>
            <a:xfrm>
              <a:off x="2973277" y="3284791"/>
              <a:ext cx="311014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/>
                <a:t> </a:t>
              </a:r>
              <a:r>
                <a:rPr lang="en-US" sz="3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byte</a:t>
              </a:r>
              <a:r>
                <a:rPr lang="ru-RU" sz="36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3600" dirty="0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3600" dirty="0">
                  <a:latin typeface="Consolas" pitchFamily="49" charset="0"/>
                  <a:cs typeface="Consolas" pitchFamily="49" charset="0"/>
                </a:rPr>
                <a:t>=</a:t>
              </a:r>
              <a:r>
                <a:rPr lang="en-US" sz="3600" b="1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3600" dirty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sz="3600" b="1" dirty="0">
                  <a:latin typeface="Consolas" pitchFamily="49" charset="0"/>
                  <a:cs typeface="Consolas" pitchFamily="49" charset="0"/>
                </a:rPr>
                <a:t>;</a:t>
              </a:r>
            </a:p>
          </p:txBody>
        </p:sp>
        <p:cxnSp>
          <p:nvCxnSpPr>
            <p:cNvPr id="89" name="Прямая со стрелкой 88"/>
            <p:cNvCxnSpPr/>
            <p:nvPr/>
          </p:nvCxnSpPr>
          <p:spPr>
            <a:xfrm flipV="1">
              <a:off x="2915816" y="4158234"/>
              <a:ext cx="648072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Прямоугольник 89"/>
            <p:cNvSpPr/>
            <p:nvPr/>
          </p:nvSpPr>
          <p:spPr>
            <a:xfrm>
              <a:off x="2044824" y="4420588"/>
              <a:ext cx="12507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400" dirty="0" smtClean="0"/>
                <a:t>Тип </a:t>
              </a:r>
            </a:p>
            <a:p>
              <a:pPr algn="ctr"/>
              <a:r>
                <a:rPr lang="ru-RU" sz="1400" dirty="0" smtClean="0"/>
                <a:t>переменной</a:t>
              </a:r>
              <a:endParaRPr lang="ru-RU" sz="1400" i="1" dirty="0"/>
            </a:p>
          </p:txBody>
        </p:sp>
        <p:cxnSp>
          <p:nvCxnSpPr>
            <p:cNvPr id="91" name="Прямая со стрелкой 90"/>
            <p:cNvCxnSpPr/>
            <p:nvPr/>
          </p:nvCxnSpPr>
          <p:spPr>
            <a:xfrm flipV="1">
              <a:off x="4559424" y="4115788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2" name="Прямоугольник 91"/>
            <p:cNvSpPr/>
            <p:nvPr/>
          </p:nvSpPr>
          <p:spPr>
            <a:xfrm>
              <a:off x="3474368" y="4572988"/>
              <a:ext cx="23042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400" dirty="0" smtClean="0"/>
                <a:t>Имя переменной</a:t>
              </a:r>
            </a:p>
            <a:p>
              <a:pPr algn="ctr"/>
              <a:r>
                <a:rPr lang="ru-RU" sz="1400" i="1" dirty="0"/>
                <a:t>(идентификатор)</a:t>
              </a:r>
              <a:endParaRPr lang="ru-RU" sz="1400" i="1" dirty="0" smtClean="0"/>
            </a:p>
          </p:txBody>
        </p:sp>
        <p:cxnSp>
          <p:nvCxnSpPr>
            <p:cNvPr id="93" name="Прямая со стрелкой 92"/>
            <p:cNvCxnSpPr/>
            <p:nvPr/>
          </p:nvCxnSpPr>
          <p:spPr>
            <a:xfrm flipH="1" flipV="1">
              <a:off x="5626224" y="4115788"/>
              <a:ext cx="6096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4" name="Прямоугольник 93"/>
            <p:cNvSpPr/>
            <p:nvPr/>
          </p:nvSpPr>
          <p:spPr>
            <a:xfrm>
              <a:off x="6007224" y="4344388"/>
              <a:ext cx="148092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400" dirty="0" smtClean="0"/>
                <a:t>Значение переменной</a:t>
              </a:r>
            </a:p>
          </p:txBody>
        </p:sp>
        <p:cxnSp>
          <p:nvCxnSpPr>
            <p:cNvPr id="95" name="Прямая со стрелкой 94"/>
            <p:cNvCxnSpPr/>
            <p:nvPr/>
          </p:nvCxnSpPr>
          <p:spPr>
            <a:xfrm>
              <a:off x="5092824" y="3125188"/>
              <a:ext cx="0" cy="392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96" name="Прямоугольник 95"/>
            <p:cNvSpPr/>
            <p:nvPr/>
          </p:nvSpPr>
          <p:spPr>
            <a:xfrm>
              <a:off x="4230783" y="2786634"/>
              <a:ext cx="170024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400" dirty="0" smtClean="0"/>
                <a:t>Знак присвоения</a:t>
              </a:r>
            </a:p>
          </p:txBody>
        </p:sp>
      </p:grpSp>
      <p:sp>
        <p:nvSpPr>
          <p:cNvPr id="97" name="Прямоугольник 96"/>
          <p:cNvSpPr/>
          <p:nvPr/>
        </p:nvSpPr>
        <p:spPr>
          <a:xfrm>
            <a:off x="2920760" y="5624889"/>
            <a:ext cx="69852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i="1" dirty="0"/>
              <a:t>Инициализация переменной</a:t>
            </a:r>
            <a:r>
              <a:rPr lang="ru-RU" sz="1600" dirty="0"/>
              <a:t> – это первое присвоение ей </a:t>
            </a:r>
            <a:r>
              <a:rPr lang="ru-RU" sz="1600" dirty="0" smtClean="0"/>
              <a:t>значения.</a:t>
            </a:r>
            <a:endParaRPr lang="ru-RU" sz="1600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639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371600" y="762000"/>
            <a:ext cx="9448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Variable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Переменная</a:t>
            </a:r>
          </a:p>
        </p:txBody>
      </p:sp>
      <p:sp>
        <p:nvSpPr>
          <p:cNvPr id="23" name="Заголовок 1"/>
          <p:cNvSpPr>
            <a:spLocks noGrp="1"/>
          </p:cNvSpPr>
          <p:nvPr>
            <p:ph type="title"/>
          </p:nvPr>
        </p:nvSpPr>
        <p:spPr>
          <a:xfrm>
            <a:off x="2121403" y="1707658"/>
            <a:ext cx="8229600" cy="687977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Переменная – это область памяти, которая хранит в себе некоторое значение, которое можно изменить</a:t>
            </a:r>
            <a:r>
              <a:rPr lang="en-US" sz="1800" dirty="0" smtClean="0"/>
              <a:t>.</a:t>
            </a:r>
            <a:r>
              <a:rPr lang="ru-RU" sz="1800" dirty="0" smtClean="0"/>
              <a:t> </a:t>
            </a:r>
            <a:endParaRPr lang="en-US" sz="18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2953072" y="2929035"/>
            <a:ext cx="7718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short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a =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256;      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0000 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0001  0000 0000 b - 0x100</a:t>
            </a:r>
            <a:endParaRPr lang="en-US" sz="20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67235"/>
            <a:ext cx="8532440" cy="202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Группа 25"/>
          <p:cNvGrpSpPr/>
          <p:nvPr/>
        </p:nvGrpSpPr>
        <p:grpSpPr>
          <a:xfrm>
            <a:off x="2197224" y="3911251"/>
            <a:ext cx="8064896" cy="1152128"/>
            <a:chOff x="539552" y="2852936"/>
            <a:chExt cx="8064896" cy="1152128"/>
          </a:xfrm>
        </p:grpSpPr>
        <p:sp>
          <p:nvSpPr>
            <p:cNvPr id="27" name="Скругленный прямоугольник 26"/>
            <p:cNvSpPr/>
            <p:nvPr/>
          </p:nvSpPr>
          <p:spPr>
            <a:xfrm>
              <a:off x="539552" y="2852936"/>
              <a:ext cx="8064896" cy="11521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Группа 27"/>
            <p:cNvGrpSpPr/>
            <p:nvPr/>
          </p:nvGrpSpPr>
          <p:grpSpPr>
            <a:xfrm>
              <a:off x="722106" y="2996952"/>
              <a:ext cx="1545638" cy="487355"/>
              <a:chOff x="1010139" y="4165781"/>
              <a:chExt cx="7128792" cy="2028225"/>
            </a:xfrm>
          </p:grpSpPr>
          <p:pic>
            <p:nvPicPr>
              <p:cNvPr id="64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0179" y="4165782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025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33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041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455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463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71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479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Прямоугольник с двумя вырезанными соседними углами 71"/>
              <p:cNvSpPr/>
              <p:nvPr/>
            </p:nvSpPr>
            <p:spPr>
              <a:xfrm>
                <a:off x="1010139" y="4957869"/>
                <a:ext cx="7128792" cy="1236137"/>
              </a:xfrm>
              <a:prstGeom prst="snip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Группа 28"/>
            <p:cNvGrpSpPr/>
            <p:nvPr/>
          </p:nvGrpSpPr>
          <p:grpSpPr>
            <a:xfrm>
              <a:off x="2450298" y="2996952"/>
              <a:ext cx="1545638" cy="487355"/>
              <a:chOff x="1010139" y="4165781"/>
              <a:chExt cx="7128792" cy="2028225"/>
            </a:xfrm>
          </p:grpSpPr>
          <p:pic>
            <p:nvPicPr>
              <p:cNvPr id="55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0179" y="4165782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025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33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041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455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463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71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479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Прямоугольник с двумя вырезанными соседними углами 62"/>
              <p:cNvSpPr/>
              <p:nvPr/>
            </p:nvSpPr>
            <p:spPr>
              <a:xfrm>
                <a:off x="1010139" y="4957869"/>
                <a:ext cx="7128792" cy="1236137"/>
              </a:xfrm>
              <a:prstGeom prst="snip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Группа 29"/>
            <p:cNvGrpSpPr/>
            <p:nvPr/>
          </p:nvGrpSpPr>
          <p:grpSpPr>
            <a:xfrm>
              <a:off x="5148064" y="2996952"/>
              <a:ext cx="1545638" cy="487355"/>
              <a:chOff x="1010139" y="4165781"/>
              <a:chExt cx="7128792" cy="2028225"/>
            </a:xfrm>
          </p:grpSpPr>
          <p:pic>
            <p:nvPicPr>
              <p:cNvPr id="46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0179" y="4165782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025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33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041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455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463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71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479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Прямоугольник с двумя вырезанными соседними углами 53"/>
              <p:cNvSpPr/>
              <p:nvPr/>
            </p:nvSpPr>
            <p:spPr>
              <a:xfrm>
                <a:off x="1010139" y="4957869"/>
                <a:ext cx="7128792" cy="1236137"/>
              </a:xfrm>
              <a:prstGeom prst="snip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6876256" y="2996952"/>
              <a:ext cx="1545638" cy="487355"/>
              <a:chOff x="1010139" y="4165781"/>
              <a:chExt cx="7128792" cy="2028225"/>
            </a:xfrm>
          </p:grpSpPr>
          <p:pic>
            <p:nvPicPr>
              <p:cNvPr id="37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0179" y="4165782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025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33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041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455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463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71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479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Прямоугольник с двумя вырезанными соседними углами 44"/>
              <p:cNvSpPr/>
              <p:nvPr/>
            </p:nvSpPr>
            <p:spPr>
              <a:xfrm>
                <a:off x="1010139" y="4957869"/>
                <a:ext cx="7128792" cy="1236137"/>
              </a:xfrm>
              <a:prstGeom prst="snip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356524" y="35637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0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84716" y="35730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946876" y="3573016"/>
              <a:ext cx="1513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1 073 741 </a:t>
              </a:r>
              <a:r>
                <a:rPr lang="en-US" dirty="0" smtClean="0"/>
                <a:t>823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48064" y="3573016"/>
              <a:ext cx="1513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1 073 741 </a:t>
              </a:r>
              <a:r>
                <a:rPr lang="en-US" dirty="0" smtClean="0"/>
                <a:t>822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39952" y="2852936"/>
              <a:ext cx="8734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 smtClean="0"/>
                <a:t>. . .</a:t>
              </a:r>
              <a:endParaRPr lang="en-US" sz="4000" b="1" dirty="0"/>
            </a:p>
          </p:txBody>
        </p:sp>
      </p:grpSp>
      <p:sp>
        <p:nvSpPr>
          <p:cNvPr id="73" name="Трапеция 72"/>
          <p:cNvSpPr/>
          <p:nvPr/>
        </p:nvSpPr>
        <p:spPr>
          <a:xfrm>
            <a:off x="2267273" y="2852835"/>
            <a:ext cx="3505200" cy="2138536"/>
          </a:xfrm>
          <a:prstGeom prst="trapezoid">
            <a:avLst>
              <a:gd name="adj" fmla="val 0"/>
            </a:avLst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/>
          <p:cNvSpPr/>
          <p:nvPr/>
        </p:nvSpPr>
        <p:spPr>
          <a:xfrm>
            <a:off x="3691228" y="4065368"/>
            <a:ext cx="109287" cy="126885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/>
          <p:cNvSpPr/>
          <p:nvPr/>
        </p:nvSpPr>
        <p:spPr>
          <a:xfrm>
            <a:off x="5451204" y="4105952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5138954" y="4105952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982829" y="4105951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/>
          <p:cNvSpPr/>
          <p:nvPr/>
        </p:nvSpPr>
        <p:spPr>
          <a:xfrm>
            <a:off x="4717417" y="4105950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4561292" y="4105949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4406127" y="4105948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4249042" y="4105952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4130557" y="3902014"/>
            <a:ext cx="1489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00" dirty="0" smtClean="0"/>
              <a:t> 0   0   0   0       0   0    </a:t>
            </a:r>
            <a:r>
              <a:rPr lang="en-US" sz="1000" dirty="0" smtClean="0"/>
              <a:t>0</a:t>
            </a:r>
            <a:r>
              <a:rPr lang="ru-RU" sz="1000" dirty="0" smtClean="0"/>
              <a:t>   0</a:t>
            </a:r>
            <a:endParaRPr lang="ru-RU" sz="1000" dirty="0"/>
          </a:p>
        </p:txBody>
      </p:sp>
      <p:sp>
        <p:nvSpPr>
          <p:cNvPr id="83" name="Овал 82"/>
          <p:cNvSpPr/>
          <p:nvPr/>
        </p:nvSpPr>
        <p:spPr>
          <a:xfrm>
            <a:off x="3723048" y="4117958"/>
            <a:ext cx="45719" cy="45719"/>
          </a:xfrm>
          <a:prstGeom prst="ellipse">
            <a:avLst/>
          </a:prstGeom>
          <a:solidFill>
            <a:srgbClr val="FF6600"/>
          </a:solidFill>
          <a:ln>
            <a:noFill/>
          </a:ln>
          <a:effectLst>
            <a:glow rad="63500">
              <a:srgbClr val="FF66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/>
          <p:cNvSpPr/>
          <p:nvPr/>
        </p:nvSpPr>
        <p:spPr>
          <a:xfrm>
            <a:off x="2407842" y="3907356"/>
            <a:ext cx="14606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00" dirty="0" smtClean="0"/>
              <a:t>0   </a:t>
            </a:r>
            <a:r>
              <a:rPr lang="en-US" sz="1000" dirty="0" smtClean="0"/>
              <a:t> </a:t>
            </a:r>
            <a:r>
              <a:rPr lang="ru-RU" sz="1000" dirty="0" smtClean="0"/>
              <a:t>0   0   0       0   0   </a:t>
            </a:r>
            <a:r>
              <a:rPr lang="en-US" sz="1000" dirty="0" smtClean="0"/>
              <a:t>0</a:t>
            </a:r>
            <a:r>
              <a:rPr lang="ru-RU" sz="1000" dirty="0" smtClean="0"/>
              <a:t>   </a:t>
            </a:r>
            <a:r>
              <a:rPr lang="en-US" sz="1000" dirty="0" smtClean="0"/>
              <a:t>1</a:t>
            </a:r>
            <a:endParaRPr lang="ru-RU" sz="1000" dirty="0"/>
          </a:p>
        </p:txBody>
      </p:sp>
      <p:sp>
        <p:nvSpPr>
          <p:cNvPr id="85" name="Овал 84"/>
          <p:cNvSpPr/>
          <p:nvPr/>
        </p:nvSpPr>
        <p:spPr>
          <a:xfrm>
            <a:off x="5295079" y="4102516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Овал 97"/>
          <p:cNvSpPr/>
          <p:nvPr/>
        </p:nvSpPr>
        <p:spPr>
          <a:xfrm>
            <a:off x="3566887" y="4102515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Овал 98"/>
          <p:cNvSpPr/>
          <p:nvPr/>
        </p:nvSpPr>
        <p:spPr>
          <a:xfrm>
            <a:off x="3410762" y="4111341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Овал 99"/>
          <p:cNvSpPr/>
          <p:nvPr/>
        </p:nvSpPr>
        <p:spPr>
          <a:xfrm>
            <a:off x="3254637" y="4105947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Овал 100"/>
          <p:cNvSpPr/>
          <p:nvPr/>
        </p:nvSpPr>
        <p:spPr>
          <a:xfrm>
            <a:off x="2989225" y="4107019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Овал 101"/>
          <p:cNvSpPr/>
          <p:nvPr/>
        </p:nvSpPr>
        <p:spPr>
          <a:xfrm>
            <a:off x="2833100" y="4112141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Овал 102"/>
          <p:cNvSpPr/>
          <p:nvPr/>
        </p:nvSpPr>
        <p:spPr>
          <a:xfrm>
            <a:off x="2676975" y="4104457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Овал 103"/>
          <p:cNvSpPr/>
          <p:nvPr/>
        </p:nvSpPr>
        <p:spPr>
          <a:xfrm>
            <a:off x="2520850" y="4104457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6" name="Рисунок 8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550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371600" y="762000"/>
            <a:ext cx="9448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Primitive Data Types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Примитивные типы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данных</a:t>
            </a:r>
          </a:p>
        </p:txBody>
      </p:sp>
      <p:grpSp>
        <p:nvGrpSpPr>
          <p:cNvPr id="261" name="Группа 260"/>
          <p:cNvGrpSpPr/>
          <p:nvPr/>
        </p:nvGrpSpPr>
        <p:grpSpPr>
          <a:xfrm>
            <a:off x="2383745" y="1676400"/>
            <a:ext cx="7827055" cy="4075863"/>
            <a:chOff x="743982" y="2041890"/>
            <a:chExt cx="7827055" cy="3352709"/>
          </a:xfrm>
        </p:grpSpPr>
        <p:sp>
          <p:nvSpPr>
            <p:cNvPr id="262" name="Прямоугольник 261"/>
            <p:cNvSpPr/>
            <p:nvPr/>
          </p:nvSpPr>
          <p:spPr>
            <a:xfrm>
              <a:off x="3335842" y="2041890"/>
              <a:ext cx="8643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1400" dirty="0">
                  <a:latin typeface="Segoe UI Light" pitchFamily="34" charset="0"/>
                </a:rPr>
                <a:t>Простые</a:t>
              </a:r>
            </a:p>
          </p:txBody>
        </p:sp>
        <p:sp>
          <p:nvSpPr>
            <p:cNvPr id="266" name="Прямоугольник 265"/>
            <p:cNvSpPr/>
            <p:nvPr/>
          </p:nvSpPr>
          <p:spPr>
            <a:xfrm>
              <a:off x="1191937" y="2708920"/>
              <a:ext cx="11673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1400" dirty="0">
                  <a:latin typeface="Segoe UI Light" pitchFamily="34" charset="0"/>
                </a:rPr>
                <a:t>Нечисловые</a:t>
              </a:r>
            </a:p>
          </p:txBody>
        </p:sp>
        <p:sp>
          <p:nvSpPr>
            <p:cNvPr id="267" name="Прямоугольник 266"/>
            <p:cNvSpPr/>
            <p:nvPr/>
          </p:nvSpPr>
          <p:spPr>
            <a:xfrm>
              <a:off x="5383874" y="2646500"/>
              <a:ext cx="9621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1400" dirty="0">
                  <a:latin typeface="Segoe UI Light" pitchFamily="34" charset="0"/>
                </a:rPr>
                <a:t>Числовые</a:t>
              </a:r>
            </a:p>
          </p:txBody>
        </p:sp>
        <p:sp>
          <p:nvSpPr>
            <p:cNvPr id="268" name="Прямоугольник 267"/>
            <p:cNvSpPr/>
            <p:nvPr/>
          </p:nvSpPr>
          <p:spPr>
            <a:xfrm>
              <a:off x="3268817" y="3416780"/>
              <a:ext cx="145424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1400" dirty="0">
                  <a:latin typeface="Segoe UI Light" pitchFamily="34" charset="0"/>
                </a:rPr>
                <a:t>Целочисленные</a:t>
              </a:r>
            </a:p>
          </p:txBody>
        </p:sp>
        <p:sp>
          <p:nvSpPr>
            <p:cNvPr id="269" name="Прямоугольник 268"/>
            <p:cNvSpPr/>
            <p:nvPr/>
          </p:nvSpPr>
          <p:spPr>
            <a:xfrm>
              <a:off x="7033274" y="3443906"/>
              <a:ext cx="133241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1400" dirty="0">
                  <a:latin typeface="Segoe UI Light" pitchFamily="34" charset="0"/>
                </a:rPr>
                <a:t>Вещественные</a:t>
              </a:r>
            </a:p>
          </p:txBody>
        </p:sp>
        <p:sp>
          <p:nvSpPr>
            <p:cNvPr id="270" name="Прямоугольник 269"/>
            <p:cNvSpPr/>
            <p:nvPr/>
          </p:nvSpPr>
          <p:spPr>
            <a:xfrm>
              <a:off x="762954" y="4705399"/>
              <a:ext cx="5405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Segoe UI Light" pitchFamily="34" charset="0"/>
                </a:rPr>
                <a:t>8-bit</a:t>
              </a:r>
              <a:endParaRPr lang="ru-RU" sz="1400" dirty="0">
                <a:latin typeface="Segoe UI Light" pitchFamily="34" charset="0"/>
              </a:endParaRPr>
            </a:p>
          </p:txBody>
        </p:sp>
        <p:sp>
          <p:nvSpPr>
            <p:cNvPr id="271" name="Прямоугольник 270"/>
            <p:cNvSpPr/>
            <p:nvPr/>
          </p:nvSpPr>
          <p:spPr>
            <a:xfrm>
              <a:off x="2665119" y="4692494"/>
              <a:ext cx="6335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Segoe UI Light" pitchFamily="34" charset="0"/>
                </a:rPr>
                <a:t>16-bit</a:t>
              </a:r>
              <a:endParaRPr lang="ru-RU" sz="1400" dirty="0">
                <a:latin typeface="Segoe UI Light" pitchFamily="34" charset="0"/>
              </a:endParaRPr>
            </a:p>
          </p:txBody>
        </p:sp>
        <p:sp>
          <p:nvSpPr>
            <p:cNvPr id="272" name="Прямоугольник 271"/>
            <p:cNvSpPr/>
            <p:nvPr/>
          </p:nvSpPr>
          <p:spPr>
            <a:xfrm>
              <a:off x="4551283" y="4692494"/>
              <a:ext cx="6335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Segoe UI Light" pitchFamily="34" charset="0"/>
                </a:rPr>
                <a:t>32-bit</a:t>
              </a:r>
              <a:endParaRPr lang="ru-RU" sz="1400" dirty="0">
                <a:latin typeface="Segoe UI Light" pitchFamily="34" charset="0"/>
              </a:endParaRPr>
            </a:p>
          </p:txBody>
        </p:sp>
        <p:sp>
          <p:nvSpPr>
            <p:cNvPr id="273" name="Прямоугольник 272"/>
            <p:cNvSpPr/>
            <p:nvPr/>
          </p:nvSpPr>
          <p:spPr>
            <a:xfrm>
              <a:off x="6581009" y="4692493"/>
              <a:ext cx="6335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Segoe UI Light" pitchFamily="34" charset="0"/>
                </a:rPr>
                <a:t>64-bit</a:t>
              </a:r>
              <a:endParaRPr lang="ru-RU" sz="1400" dirty="0">
                <a:latin typeface="Segoe UI Light" pitchFamily="34" charset="0"/>
              </a:endParaRPr>
            </a:p>
          </p:txBody>
        </p:sp>
        <p:sp>
          <p:nvSpPr>
            <p:cNvPr id="274" name="Прямоугольник 273"/>
            <p:cNvSpPr/>
            <p:nvPr/>
          </p:nvSpPr>
          <p:spPr>
            <a:xfrm>
              <a:off x="949293" y="3416779"/>
              <a:ext cx="5822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noProof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bool</a:t>
              </a:r>
              <a:endParaRPr lang="en-US" sz="1400" noProof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5" name="Прямоугольник 274"/>
            <p:cNvSpPr/>
            <p:nvPr/>
          </p:nvSpPr>
          <p:spPr>
            <a:xfrm>
              <a:off x="1966094" y="3416778"/>
              <a:ext cx="5822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char</a:t>
              </a:r>
              <a:endParaRPr lang="ru-RU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7" name="Прямоугольник 276"/>
            <p:cNvSpPr/>
            <p:nvPr/>
          </p:nvSpPr>
          <p:spPr>
            <a:xfrm>
              <a:off x="6925957" y="3988580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float</a:t>
              </a:r>
              <a:endParaRPr lang="ru-RU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8" name="Прямоугольник 277"/>
            <p:cNvSpPr/>
            <p:nvPr/>
          </p:nvSpPr>
          <p:spPr>
            <a:xfrm>
              <a:off x="7790053" y="3988580"/>
              <a:ext cx="7809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double</a:t>
              </a:r>
              <a:endParaRPr lang="ru-RU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0" name="Прямоугольник 279"/>
            <p:cNvSpPr/>
            <p:nvPr/>
          </p:nvSpPr>
          <p:spPr>
            <a:xfrm>
              <a:off x="6606657" y="5077732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long</a:t>
              </a:r>
              <a:endParaRPr lang="ru-RU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2" name="Прямоугольник 281"/>
            <p:cNvSpPr/>
            <p:nvPr/>
          </p:nvSpPr>
          <p:spPr>
            <a:xfrm>
              <a:off x="4600617" y="5086822"/>
              <a:ext cx="4828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noProof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int</a:t>
              </a:r>
            </a:p>
          </p:txBody>
        </p:sp>
        <p:sp>
          <p:nvSpPr>
            <p:cNvPr id="284" name="Прямоугольник 283"/>
            <p:cNvSpPr/>
            <p:nvPr/>
          </p:nvSpPr>
          <p:spPr>
            <a:xfrm>
              <a:off x="2646948" y="5082402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short</a:t>
              </a:r>
              <a:endParaRPr lang="ru-RU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5" name="Прямоугольник 284"/>
            <p:cNvSpPr/>
            <p:nvPr/>
          </p:nvSpPr>
          <p:spPr>
            <a:xfrm>
              <a:off x="743982" y="5082402"/>
              <a:ext cx="5822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byte</a:t>
              </a:r>
              <a:endParaRPr lang="ru-RU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8" name="Прямая со стрелкой 287"/>
            <p:cNvCxnSpPr>
              <a:stCxn id="269" idx="2"/>
              <a:endCxn id="277" idx="0"/>
            </p:cNvCxnSpPr>
            <p:nvPr/>
          </p:nvCxnSpPr>
          <p:spPr>
            <a:xfrm flipH="1">
              <a:off x="7266756" y="3751683"/>
              <a:ext cx="432727" cy="236897"/>
            </a:xfrm>
            <a:prstGeom prst="straightConnector1">
              <a:avLst/>
            </a:prstGeom>
            <a:ln w="3175">
              <a:solidFill>
                <a:schemeClr val="bg1">
                  <a:lumMod val="65000"/>
                </a:schemeClr>
              </a:solidFill>
              <a:tailEnd type="arrow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9" name="Прямая со стрелкой 288"/>
            <p:cNvCxnSpPr>
              <a:stCxn id="269" idx="2"/>
              <a:endCxn id="278" idx="0"/>
            </p:cNvCxnSpPr>
            <p:nvPr/>
          </p:nvCxnSpPr>
          <p:spPr>
            <a:xfrm>
              <a:off x="7699483" y="3751683"/>
              <a:ext cx="481062" cy="236897"/>
            </a:xfrm>
            <a:prstGeom prst="straightConnector1">
              <a:avLst/>
            </a:prstGeom>
            <a:ln w="3175">
              <a:solidFill>
                <a:schemeClr val="bg1">
                  <a:lumMod val="65000"/>
                </a:schemeClr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90" name="Группа 289"/>
            <p:cNvGrpSpPr/>
            <p:nvPr/>
          </p:nvGrpSpPr>
          <p:grpSpPr>
            <a:xfrm>
              <a:off x="1191937" y="2349667"/>
              <a:ext cx="6507546" cy="2355732"/>
              <a:chOff x="1191937" y="2349667"/>
              <a:chExt cx="6507546" cy="2355732"/>
            </a:xfrm>
          </p:grpSpPr>
          <p:cxnSp>
            <p:nvCxnSpPr>
              <p:cNvPr id="295" name="Прямая со стрелкой 294"/>
              <p:cNvCxnSpPr>
                <a:stCxn id="262" idx="2"/>
              </p:cNvCxnSpPr>
              <p:nvPr/>
            </p:nvCxnSpPr>
            <p:spPr>
              <a:xfrm flipH="1">
                <a:off x="2195736" y="2349667"/>
                <a:ext cx="1572276" cy="359253"/>
              </a:xfrm>
              <a:prstGeom prst="straightConnector1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96" name="Прямая со стрелкой 295"/>
              <p:cNvCxnSpPr>
                <a:stCxn id="262" idx="2"/>
                <a:endCxn id="267" idx="1"/>
              </p:cNvCxnSpPr>
              <p:nvPr/>
            </p:nvCxnSpPr>
            <p:spPr>
              <a:xfrm>
                <a:off x="3768012" y="2349667"/>
                <a:ext cx="1615862" cy="450722"/>
              </a:xfrm>
              <a:prstGeom prst="straightConnector1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97" name="Прямая со стрелкой 296"/>
              <p:cNvCxnSpPr>
                <a:endCxn id="274" idx="0"/>
              </p:cNvCxnSpPr>
              <p:nvPr/>
            </p:nvCxnSpPr>
            <p:spPr>
              <a:xfrm flipH="1">
                <a:off x="1240399" y="3036552"/>
                <a:ext cx="291106" cy="380227"/>
              </a:xfrm>
              <a:prstGeom prst="straightConnector1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98" name="Прямая со стрелкой 297"/>
              <p:cNvCxnSpPr>
                <a:endCxn id="275" idx="0"/>
              </p:cNvCxnSpPr>
              <p:nvPr/>
            </p:nvCxnSpPr>
            <p:spPr>
              <a:xfrm>
                <a:off x="1911774" y="3068173"/>
                <a:ext cx="345426" cy="348605"/>
              </a:xfrm>
              <a:prstGeom prst="straightConnector1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99" name="Прямая со стрелкой 298"/>
              <p:cNvCxnSpPr>
                <a:endCxn id="268" idx="0"/>
              </p:cNvCxnSpPr>
              <p:nvPr/>
            </p:nvCxnSpPr>
            <p:spPr>
              <a:xfrm flipH="1">
                <a:off x="3995940" y="2981729"/>
                <a:ext cx="1588687" cy="435051"/>
              </a:xfrm>
              <a:prstGeom prst="straightConnector1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00" name="Прямая со стрелкой 299"/>
              <p:cNvCxnSpPr>
                <a:endCxn id="269" idx="0"/>
              </p:cNvCxnSpPr>
              <p:nvPr/>
            </p:nvCxnSpPr>
            <p:spPr>
              <a:xfrm>
                <a:off x="6170696" y="2995692"/>
                <a:ext cx="1528787" cy="448214"/>
              </a:xfrm>
              <a:prstGeom prst="straightConnector1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01" name="Прямая со стрелкой 300"/>
              <p:cNvCxnSpPr/>
              <p:nvPr/>
            </p:nvCxnSpPr>
            <p:spPr>
              <a:xfrm>
                <a:off x="3995936" y="3724555"/>
                <a:ext cx="2682298" cy="980844"/>
              </a:xfrm>
              <a:prstGeom prst="straightConnector1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02" name="Прямая со стрелкой 301"/>
              <p:cNvCxnSpPr>
                <a:stCxn id="268" idx="2"/>
                <a:endCxn id="272" idx="0"/>
              </p:cNvCxnSpPr>
              <p:nvPr/>
            </p:nvCxnSpPr>
            <p:spPr>
              <a:xfrm>
                <a:off x="3995940" y="3724557"/>
                <a:ext cx="872097" cy="967937"/>
              </a:xfrm>
              <a:prstGeom prst="straightConnector1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03" name="Прямая со стрелкой 302"/>
              <p:cNvCxnSpPr>
                <a:stCxn id="268" idx="2"/>
                <a:endCxn id="271" idx="0"/>
              </p:cNvCxnSpPr>
              <p:nvPr/>
            </p:nvCxnSpPr>
            <p:spPr>
              <a:xfrm flipH="1">
                <a:off x="2981873" y="3724557"/>
                <a:ext cx="1014067" cy="967937"/>
              </a:xfrm>
              <a:prstGeom prst="straightConnector1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04" name="Прямая со стрелкой 303"/>
              <p:cNvCxnSpPr/>
              <p:nvPr/>
            </p:nvCxnSpPr>
            <p:spPr>
              <a:xfrm flipH="1">
                <a:off x="1191937" y="3724557"/>
                <a:ext cx="2803999" cy="980842"/>
              </a:xfrm>
              <a:prstGeom prst="straightConnector1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</p:grpSp>
      <p:pic>
        <p:nvPicPr>
          <p:cNvPr id="38" name="Рисунок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159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State of bit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Состояния бита</a:t>
            </a:r>
          </a:p>
        </p:txBody>
      </p:sp>
      <p:pic>
        <p:nvPicPr>
          <p:cNvPr id="25" name="Picture 2" descr="http://3.bp.blogspot.com/-CIbS0ekSnlk/Th2dYAQYh4I/AAAAAAAAATc/0zUCodukSVA/s1600/normal+light+bul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886" y="1981200"/>
            <a:ext cx="2443814" cy="325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://3.bp.blogspot.com/-CIbS0ekSnlk/Th2dYAQYh4I/AAAAAAAAATc/0zUCodukSVA/s1600/normal+light+bul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942" y="1981199"/>
            <a:ext cx="2443814" cy="325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://3.bp.blogspot.com/-CIbS0ekSnlk/Th2dYAQYh4I/AAAAAAAAATc/0zUCodukSVA/s1600/normal+light+bul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81200"/>
            <a:ext cx="2443814" cy="325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Овал 27"/>
          <p:cNvSpPr/>
          <p:nvPr/>
        </p:nvSpPr>
        <p:spPr>
          <a:xfrm>
            <a:off x="7831566" y="1981200"/>
            <a:ext cx="2016224" cy="201622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FFF00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Овал 28"/>
          <p:cNvSpPr/>
          <p:nvPr/>
        </p:nvSpPr>
        <p:spPr>
          <a:xfrm>
            <a:off x="5116966" y="2413248"/>
            <a:ext cx="2016224" cy="122413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FFF00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3" descr="D:\PHOTO\_ИКОНКИ\Vista Icons\Windows Vista 5270 PNG By Wizzard\Other\Wro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581" y="5423563"/>
            <a:ext cx="568424" cy="56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5861454" y="5199944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0</a:t>
            </a:r>
            <a:endParaRPr lang="en-US" sz="4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04654" y="5199944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  <a:endParaRPr lang="en-US" sz="4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95651" y="1579075"/>
            <a:ext cx="111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Не горит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67368" y="1579075"/>
            <a:ext cx="219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Горит в пол накала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15542" y="1579075"/>
            <a:ext cx="250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Горит в полный накал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832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pic>
        <p:nvPicPr>
          <p:cNvPr id="15" name="Picture 2" descr="http://usinformatic.com/images/brands/testprovider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994" y="4777339"/>
            <a:ext cx="3150206" cy="117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705600" y="1486745"/>
            <a:ext cx="4800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TestProvider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это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online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сервис 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и общей оценки знаний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специалиста.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После каждого урока проходите тестирование для проверки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знаний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5" action="ppaction://hlinkfile"/>
              </a:rPr>
              <a:t>TestProvider.com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Успешное прохождение финального тестирования позволит Вам получить соответствующий Сертификат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3" name="Рисунок 22">
            <a:hlinkClick r:id="rId3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35" y="1560042"/>
            <a:ext cx="5493865" cy="438754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474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 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Starter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006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679734" y="797570"/>
            <a:ext cx="9372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Одним битом можно представить 2 команды или 2 </a:t>
            </a:r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числа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Один бит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2748267" y="1861370"/>
            <a:ext cx="1003654" cy="1792782"/>
            <a:chOff x="3923928" y="2060848"/>
            <a:chExt cx="2443814" cy="4408301"/>
          </a:xfrm>
        </p:grpSpPr>
        <p:pic>
          <p:nvPicPr>
            <p:cNvPr id="1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Овал 22"/>
            <p:cNvSpPr/>
            <p:nvPr/>
          </p:nvSpPr>
          <p:spPr>
            <a:xfrm>
              <a:off x="4099261" y="2414969"/>
              <a:ext cx="2016223" cy="14850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09839" y="5031236"/>
              <a:ext cx="792091" cy="143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2748267" y="4086200"/>
            <a:ext cx="1003654" cy="1792782"/>
            <a:chOff x="6376658" y="2060849"/>
            <a:chExt cx="2443814" cy="4408298"/>
          </a:xfrm>
        </p:grpSpPr>
        <p:pic>
          <p:nvPicPr>
            <p:cNvPr id="2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Овал 26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62566" y="5031235"/>
              <a:ext cx="792091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583202" y="2286000"/>
            <a:ext cx="3425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0 </a:t>
            </a:r>
            <a:r>
              <a:rPr lang="ru-RU" sz="3200" dirty="0" smtClean="0"/>
              <a:t>– Съесть яблоко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4583202" y="4581545"/>
            <a:ext cx="356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1 </a:t>
            </a:r>
            <a:r>
              <a:rPr lang="ru-RU" sz="3200" dirty="0"/>
              <a:t>– Съесть </a:t>
            </a:r>
            <a:r>
              <a:rPr lang="ru-RU" sz="3200" dirty="0" smtClean="0"/>
              <a:t>грушу</a:t>
            </a:r>
            <a:endParaRPr lang="en-US" sz="3200" b="1" dirty="0"/>
          </a:p>
        </p:txBody>
      </p:sp>
      <p:pic>
        <p:nvPicPr>
          <p:cNvPr id="31" name="Picture 8" descr="http://www.recipesmasks.org/images/sampledata/0819/red_app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245" y="1619290"/>
            <a:ext cx="1962854" cy="196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Alexander\Desktop\1264020356_grush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649" y="3870176"/>
            <a:ext cx="1359418" cy="186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567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897132" y="796984"/>
            <a:ext cx="9372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Двумя битами можно представить 4 команды или 4  числа 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Два бита</a:t>
            </a:r>
          </a:p>
        </p:txBody>
      </p:sp>
      <p:grpSp>
        <p:nvGrpSpPr>
          <p:cNvPr id="33" name="Группа 32"/>
          <p:cNvGrpSpPr/>
          <p:nvPr/>
        </p:nvGrpSpPr>
        <p:grpSpPr>
          <a:xfrm>
            <a:off x="2666997" y="1383759"/>
            <a:ext cx="501827" cy="936104"/>
            <a:chOff x="3923928" y="2060848"/>
            <a:chExt cx="2443814" cy="4408301"/>
          </a:xfrm>
        </p:grpSpPr>
        <p:pic>
          <p:nvPicPr>
            <p:cNvPr id="3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Овал 34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3240832" y="2607895"/>
            <a:ext cx="501827" cy="936104"/>
            <a:chOff x="6376658" y="2060849"/>
            <a:chExt cx="2443814" cy="4408298"/>
          </a:xfrm>
        </p:grpSpPr>
        <p:pic>
          <p:nvPicPr>
            <p:cNvPr id="3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Овал 38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727325" y="5031236"/>
              <a:ext cx="792093" cy="143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800601" y="1591072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0 </a:t>
            </a:r>
            <a:r>
              <a:rPr lang="ru-RU" sz="3200" dirty="0" smtClean="0"/>
              <a:t>– Съесть яблоко</a:t>
            </a:r>
            <a:endParaRPr 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4800600" y="2743200"/>
            <a:ext cx="356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1 </a:t>
            </a:r>
            <a:r>
              <a:rPr lang="ru-RU" sz="3200" dirty="0"/>
              <a:t>– Съесть </a:t>
            </a:r>
            <a:r>
              <a:rPr lang="ru-RU" sz="3200" dirty="0" smtClean="0"/>
              <a:t>грушу</a:t>
            </a:r>
            <a:endParaRPr lang="en-US" sz="3200" b="1" dirty="0"/>
          </a:p>
        </p:txBody>
      </p:sp>
      <p:grpSp>
        <p:nvGrpSpPr>
          <p:cNvPr id="43" name="Группа 42"/>
          <p:cNvGrpSpPr/>
          <p:nvPr/>
        </p:nvGrpSpPr>
        <p:grpSpPr>
          <a:xfrm>
            <a:off x="3243061" y="1383759"/>
            <a:ext cx="501827" cy="936104"/>
            <a:chOff x="3923928" y="2060848"/>
            <a:chExt cx="2443814" cy="4408301"/>
          </a:xfrm>
        </p:grpSpPr>
        <p:pic>
          <p:nvPicPr>
            <p:cNvPr id="4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Овал 44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47" name="Группа 46"/>
          <p:cNvGrpSpPr/>
          <p:nvPr/>
        </p:nvGrpSpPr>
        <p:grpSpPr>
          <a:xfrm>
            <a:off x="2664768" y="2607895"/>
            <a:ext cx="501827" cy="936104"/>
            <a:chOff x="3923928" y="2060848"/>
            <a:chExt cx="2443814" cy="4408301"/>
          </a:xfrm>
        </p:grpSpPr>
        <p:pic>
          <p:nvPicPr>
            <p:cNvPr id="4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Овал 48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2666997" y="3832031"/>
            <a:ext cx="501827" cy="936104"/>
            <a:chOff x="6376658" y="2060849"/>
            <a:chExt cx="2443814" cy="4408298"/>
          </a:xfrm>
        </p:grpSpPr>
        <p:pic>
          <p:nvPicPr>
            <p:cNvPr id="5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Овал 52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27325" y="5031236"/>
              <a:ext cx="792093" cy="143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grpSp>
        <p:nvGrpSpPr>
          <p:cNvPr id="55" name="Группа 54"/>
          <p:cNvGrpSpPr/>
          <p:nvPr/>
        </p:nvGrpSpPr>
        <p:grpSpPr>
          <a:xfrm>
            <a:off x="3243061" y="3832031"/>
            <a:ext cx="501827" cy="936104"/>
            <a:chOff x="3923928" y="2060848"/>
            <a:chExt cx="2443814" cy="4408301"/>
          </a:xfrm>
        </p:grpSpPr>
        <p:pic>
          <p:nvPicPr>
            <p:cNvPr id="5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Овал 56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800600" y="3967336"/>
            <a:ext cx="356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2</a:t>
            </a:r>
            <a:r>
              <a:rPr lang="ru-RU" sz="3200" b="1" dirty="0" smtClean="0"/>
              <a:t> </a:t>
            </a:r>
            <a:r>
              <a:rPr lang="ru-RU" sz="3200" dirty="0"/>
              <a:t>– Съесть </a:t>
            </a:r>
            <a:r>
              <a:rPr lang="ru-RU" sz="3200" dirty="0" smtClean="0"/>
              <a:t>сливу</a:t>
            </a:r>
            <a:endParaRPr lang="en-US" sz="3200" b="1" dirty="0"/>
          </a:p>
        </p:txBody>
      </p:sp>
      <p:grpSp>
        <p:nvGrpSpPr>
          <p:cNvPr id="60" name="Группа 59"/>
          <p:cNvGrpSpPr/>
          <p:nvPr/>
        </p:nvGrpSpPr>
        <p:grpSpPr>
          <a:xfrm>
            <a:off x="2664768" y="5056167"/>
            <a:ext cx="501827" cy="936104"/>
            <a:chOff x="6376658" y="2060849"/>
            <a:chExt cx="2443814" cy="4408298"/>
          </a:xfrm>
        </p:grpSpPr>
        <p:pic>
          <p:nvPicPr>
            <p:cNvPr id="6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Овал 61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27325" y="5031236"/>
              <a:ext cx="792093" cy="143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3240832" y="5056167"/>
            <a:ext cx="501827" cy="936104"/>
            <a:chOff x="6376658" y="2060849"/>
            <a:chExt cx="2443814" cy="4408298"/>
          </a:xfrm>
        </p:grpSpPr>
        <p:pic>
          <p:nvPicPr>
            <p:cNvPr id="6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Овал 65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27325" y="5031236"/>
              <a:ext cx="792093" cy="143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800600" y="5191472"/>
            <a:ext cx="356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3 </a:t>
            </a:r>
            <a:r>
              <a:rPr lang="ru-RU" sz="3200" dirty="0"/>
              <a:t>– Съесть </a:t>
            </a:r>
            <a:r>
              <a:rPr lang="ru-RU" sz="3200" dirty="0" smtClean="0"/>
              <a:t>ананас</a:t>
            </a:r>
            <a:endParaRPr lang="en-US" sz="3200" b="1" dirty="0"/>
          </a:p>
        </p:txBody>
      </p:sp>
      <p:pic>
        <p:nvPicPr>
          <p:cNvPr id="69" name="Picture 8" descr="http://www.recipesmasks.org/images/sampledata/0819/red_app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616" y="1239743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" descr="C:\Users\Alexander\Desktop\1264020356_grush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624" y="2391871"/>
            <a:ext cx="855362" cy="117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0" descr="http://xenianova.files.wordpress.com/2010/10/3256plum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714" y="3832031"/>
            <a:ext cx="955006" cy="71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2" descr="http://alphapik.ru/img/ananas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91600" y="4552111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Рисунок 7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173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13617" y="794936"/>
            <a:ext cx="9067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Тремя битами можно представить 8 команд или 8 чисел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Три бита</a:t>
            </a:r>
          </a:p>
        </p:txBody>
      </p:sp>
      <p:grpSp>
        <p:nvGrpSpPr>
          <p:cNvPr id="73" name="Группа 72"/>
          <p:cNvGrpSpPr/>
          <p:nvPr/>
        </p:nvGrpSpPr>
        <p:grpSpPr>
          <a:xfrm>
            <a:off x="2911899" y="1459959"/>
            <a:ext cx="501827" cy="936104"/>
            <a:chOff x="3923928" y="2060848"/>
            <a:chExt cx="2443814" cy="4408301"/>
          </a:xfrm>
        </p:grpSpPr>
        <p:pic>
          <p:nvPicPr>
            <p:cNvPr id="7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Овал 74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77" name="Группа 76"/>
          <p:cNvGrpSpPr/>
          <p:nvPr/>
        </p:nvGrpSpPr>
        <p:grpSpPr>
          <a:xfrm>
            <a:off x="3485734" y="2684095"/>
            <a:ext cx="501827" cy="936104"/>
            <a:chOff x="6376658" y="2060849"/>
            <a:chExt cx="2443814" cy="4408298"/>
          </a:xfrm>
        </p:grpSpPr>
        <p:pic>
          <p:nvPicPr>
            <p:cNvPr id="7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Овал 78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27325" y="5031236"/>
              <a:ext cx="792093" cy="143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770229" y="1667272"/>
            <a:ext cx="3354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0 </a:t>
            </a:r>
            <a:r>
              <a:rPr lang="ru-RU" sz="3200" dirty="0" smtClean="0"/>
              <a:t>– Съесть яблоко</a:t>
            </a:r>
            <a:endParaRPr lang="en-US" sz="3200" dirty="0"/>
          </a:p>
        </p:txBody>
      </p:sp>
      <p:sp>
        <p:nvSpPr>
          <p:cNvPr id="82" name="TextBox 81"/>
          <p:cNvSpPr txBox="1"/>
          <p:nvPr/>
        </p:nvSpPr>
        <p:spPr>
          <a:xfrm>
            <a:off x="4770229" y="2819400"/>
            <a:ext cx="356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1 </a:t>
            </a:r>
            <a:r>
              <a:rPr lang="ru-RU" sz="3200" dirty="0"/>
              <a:t>– Съесть </a:t>
            </a:r>
            <a:r>
              <a:rPr lang="ru-RU" sz="3200" dirty="0" smtClean="0"/>
              <a:t>грушу</a:t>
            </a:r>
            <a:endParaRPr lang="en-US" sz="3200" b="1" dirty="0"/>
          </a:p>
        </p:txBody>
      </p:sp>
      <p:grpSp>
        <p:nvGrpSpPr>
          <p:cNvPr id="83" name="Группа 82"/>
          <p:cNvGrpSpPr/>
          <p:nvPr/>
        </p:nvGrpSpPr>
        <p:grpSpPr>
          <a:xfrm>
            <a:off x="3487963" y="1459959"/>
            <a:ext cx="501827" cy="936104"/>
            <a:chOff x="3923928" y="2060848"/>
            <a:chExt cx="2443814" cy="4408301"/>
          </a:xfrm>
        </p:grpSpPr>
        <p:pic>
          <p:nvPicPr>
            <p:cNvPr id="8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Овал 84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87" name="Группа 86"/>
          <p:cNvGrpSpPr/>
          <p:nvPr/>
        </p:nvGrpSpPr>
        <p:grpSpPr>
          <a:xfrm>
            <a:off x="2909670" y="2684095"/>
            <a:ext cx="501827" cy="936104"/>
            <a:chOff x="3923928" y="2060848"/>
            <a:chExt cx="2443814" cy="4408301"/>
          </a:xfrm>
        </p:grpSpPr>
        <p:pic>
          <p:nvPicPr>
            <p:cNvPr id="8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Овал 88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91" name="Группа 90"/>
          <p:cNvGrpSpPr/>
          <p:nvPr/>
        </p:nvGrpSpPr>
        <p:grpSpPr>
          <a:xfrm>
            <a:off x="2909670" y="5132367"/>
            <a:ext cx="501827" cy="936104"/>
            <a:chOff x="6376658" y="2060849"/>
            <a:chExt cx="2443814" cy="4408298"/>
          </a:xfrm>
        </p:grpSpPr>
        <p:pic>
          <p:nvPicPr>
            <p:cNvPr id="9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Овал 92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727325" y="5031236"/>
              <a:ext cx="792093" cy="143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grpSp>
        <p:nvGrpSpPr>
          <p:cNvPr id="95" name="Группа 94"/>
          <p:cNvGrpSpPr/>
          <p:nvPr/>
        </p:nvGrpSpPr>
        <p:grpSpPr>
          <a:xfrm>
            <a:off x="3485734" y="5132367"/>
            <a:ext cx="501827" cy="936104"/>
            <a:chOff x="6376658" y="2060849"/>
            <a:chExt cx="2443814" cy="4408298"/>
          </a:xfrm>
        </p:grpSpPr>
        <p:pic>
          <p:nvPicPr>
            <p:cNvPr id="9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Овал 96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727325" y="5031236"/>
              <a:ext cx="792093" cy="143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4770229" y="5391763"/>
            <a:ext cx="3781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7</a:t>
            </a:r>
            <a:r>
              <a:rPr lang="ru-RU" sz="3200" b="1" dirty="0" smtClean="0"/>
              <a:t> </a:t>
            </a:r>
            <a:r>
              <a:rPr lang="ru-RU" sz="3200" dirty="0"/>
              <a:t>– Съесть </a:t>
            </a:r>
            <a:r>
              <a:rPr lang="ru-RU" sz="3200" dirty="0" smtClean="0"/>
              <a:t>клубнику</a:t>
            </a:r>
            <a:endParaRPr lang="en-US" sz="3200" b="1" dirty="0"/>
          </a:p>
        </p:txBody>
      </p:sp>
      <p:pic>
        <p:nvPicPr>
          <p:cNvPr id="100" name="Picture 8" descr="http://www.recipesmasks.org/images/sampledata/0819/red_app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358" y="1315943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" descr="C:\Users\Alexander\Desktop\1264020356_grush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366" y="2468071"/>
            <a:ext cx="855362" cy="117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Группа 101"/>
          <p:cNvGrpSpPr/>
          <p:nvPr/>
        </p:nvGrpSpPr>
        <p:grpSpPr>
          <a:xfrm>
            <a:off x="2333606" y="1459959"/>
            <a:ext cx="501827" cy="936104"/>
            <a:chOff x="3923928" y="2060848"/>
            <a:chExt cx="2443814" cy="4408301"/>
          </a:xfrm>
        </p:grpSpPr>
        <p:pic>
          <p:nvPicPr>
            <p:cNvPr id="10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" name="Овал 103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106" name="Группа 105"/>
          <p:cNvGrpSpPr/>
          <p:nvPr/>
        </p:nvGrpSpPr>
        <p:grpSpPr>
          <a:xfrm>
            <a:off x="2333606" y="2684095"/>
            <a:ext cx="501827" cy="936104"/>
            <a:chOff x="3923928" y="2060848"/>
            <a:chExt cx="2443814" cy="4408301"/>
          </a:xfrm>
        </p:grpSpPr>
        <p:pic>
          <p:nvPicPr>
            <p:cNvPr id="10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Овал 107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110" name="Группа 109"/>
          <p:cNvGrpSpPr/>
          <p:nvPr/>
        </p:nvGrpSpPr>
        <p:grpSpPr>
          <a:xfrm>
            <a:off x="2333606" y="5132367"/>
            <a:ext cx="501827" cy="936104"/>
            <a:chOff x="6376658" y="2060849"/>
            <a:chExt cx="2443814" cy="4408298"/>
          </a:xfrm>
        </p:grpSpPr>
        <p:pic>
          <p:nvPicPr>
            <p:cNvPr id="11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Овал 111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727325" y="5031236"/>
              <a:ext cx="792093" cy="143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765655" y="3908231"/>
            <a:ext cx="873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. . .</a:t>
            </a:r>
            <a:endParaRPr lang="en-US" sz="4000" b="1" dirty="0"/>
          </a:p>
        </p:txBody>
      </p:sp>
      <p:pic>
        <p:nvPicPr>
          <p:cNvPr id="115" name="Picture 2" descr="http://xenianova.files.wordpress.com/2010/10/strawberry.jpg?w=604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350" y="5276383"/>
            <a:ext cx="1133344" cy="70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5599590" y="3908231"/>
            <a:ext cx="873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. . .</a:t>
            </a:r>
            <a:endParaRPr lang="en-US" sz="40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9237056" y="3908231"/>
            <a:ext cx="873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. . .</a:t>
            </a:r>
            <a:endParaRPr lang="en-US" sz="4000" b="1" dirty="0"/>
          </a:p>
        </p:txBody>
      </p:sp>
      <p:pic>
        <p:nvPicPr>
          <p:cNvPr id="52" name="Рисунок 5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38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990600" y="794829"/>
            <a:ext cx="9982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Четырьмя битами можно представить 16 команд или 16 чисел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Четыре бита</a:t>
            </a:r>
          </a:p>
        </p:txBody>
      </p:sp>
      <p:grpSp>
        <p:nvGrpSpPr>
          <p:cNvPr id="56" name="Группа 55"/>
          <p:cNvGrpSpPr/>
          <p:nvPr/>
        </p:nvGrpSpPr>
        <p:grpSpPr>
          <a:xfrm>
            <a:off x="2955056" y="1459959"/>
            <a:ext cx="501827" cy="936104"/>
            <a:chOff x="3923928" y="2060848"/>
            <a:chExt cx="2443814" cy="4408301"/>
          </a:xfrm>
        </p:grpSpPr>
        <p:pic>
          <p:nvPicPr>
            <p:cNvPr id="5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Овал 57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60" name="Группа 59"/>
          <p:cNvGrpSpPr/>
          <p:nvPr/>
        </p:nvGrpSpPr>
        <p:grpSpPr>
          <a:xfrm>
            <a:off x="4107184" y="2684095"/>
            <a:ext cx="501827" cy="936104"/>
            <a:chOff x="6376658" y="2060849"/>
            <a:chExt cx="2443814" cy="4408298"/>
          </a:xfrm>
        </p:grpSpPr>
        <p:pic>
          <p:nvPicPr>
            <p:cNvPr id="6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Овал 61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27325" y="5031236"/>
              <a:ext cx="792093" cy="143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5435834" y="1667272"/>
            <a:ext cx="4573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0 </a:t>
            </a:r>
            <a:r>
              <a:rPr lang="ru-RU" sz="3200" dirty="0" smtClean="0"/>
              <a:t>– Съесть яблоко</a:t>
            </a:r>
            <a:endParaRPr lang="en-US" sz="3200" dirty="0"/>
          </a:p>
        </p:txBody>
      </p:sp>
      <p:sp>
        <p:nvSpPr>
          <p:cNvPr id="65" name="TextBox 64"/>
          <p:cNvSpPr txBox="1"/>
          <p:nvPr/>
        </p:nvSpPr>
        <p:spPr>
          <a:xfrm>
            <a:off x="5435834" y="2819400"/>
            <a:ext cx="356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1 </a:t>
            </a:r>
            <a:r>
              <a:rPr lang="ru-RU" sz="3200" dirty="0"/>
              <a:t>– Съесть </a:t>
            </a:r>
            <a:r>
              <a:rPr lang="ru-RU" sz="3200" dirty="0" smtClean="0"/>
              <a:t>грушу</a:t>
            </a:r>
            <a:endParaRPr lang="en-US" sz="3200" b="1" dirty="0"/>
          </a:p>
        </p:txBody>
      </p:sp>
      <p:grpSp>
        <p:nvGrpSpPr>
          <p:cNvPr id="66" name="Группа 65"/>
          <p:cNvGrpSpPr/>
          <p:nvPr/>
        </p:nvGrpSpPr>
        <p:grpSpPr>
          <a:xfrm>
            <a:off x="3531120" y="1459959"/>
            <a:ext cx="501827" cy="936104"/>
            <a:chOff x="3923928" y="2060848"/>
            <a:chExt cx="2443814" cy="4408301"/>
          </a:xfrm>
        </p:grpSpPr>
        <p:pic>
          <p:nvPicPr>
            <p:cNvPr id="6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Овал 67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70" name="Группа 69"/>
          <p:cNvGrpSpPr/>
          <p:nvPr/>
        </p:nvGrpSpPr>
        <p:grpSpPr>
          <a:xfrm>
            <a:off x="2952827" y="2684095"/>
            <a:ext cx="501827" cy="936104"/>
            <a:chOff x="3923928" y="2060848"/>
            <a:chExt cx="2443814" cy="4408301"/>
          </a:xfrm>
        </p:grpSpPr>
        <p:pic>
          <p:nvPicPr>
            <p:cNvPr id="7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Овал 71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119" name="Группа 118"/>
          <p:cNvGrpSpPr/>
          <p:nvPr/>
        </p:nvGrpSpPr>
        <p:grpSpPr>
          <a:xfrm>
            <a:off x="2978227" y="4729653"/>
            <a:ext cx="501827" cy="936104"/>
            <a:chOff x="6376658" y="2060849"/>
            <a:chExt cx="2443814" cy="4408298"/>
          </a:xfrm>
        </p:grpSpPr>
        <p:pic>
          <p:nvPicPr>
            <p:cNvPr id="12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1" name="Овал 120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727325" y="5031236"/>
              <a:ext cx="792093" cy="143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grpSp>
        <p:nvGrpSpPr>
          <p:cNvPr id="123" name="Группа 122"/>
          <p:cNvGrpSpPr/>
          <p:nvPr/>
        </p:nvGrpSpPr>
        <p:grpSpPr>
          <a:xfrm>
            <a:off x="3554291" y="4729653"/>
            <a:ext cx="501827" cy="936104"/>
            <a:chOff x="6376658" y="2060849"/>
            <a:chExt cx="2443814" cy="4408298"/>
          </a:xfrm>
        </p:grpSpPr>
        <p:pic>
          <p:nvPicPr>
            <p:cNvPr id="12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5" name="Овал 124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727325" y="5031236"/>
              <a:ext cx="792093" cy="143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5354491" y="4964477"/>
            <a:ext cx="3925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1</a:t>
            </a:r>
            <a:r>
              <a:rPr lang="en-US" sz="3200" b="1" dirty="0" smtClean="0"/>
              <a:t>5</a:t>
            </a:r>
            <a:r>
              <a:rPr lang="ru-RU" sz="3200" b="1" dirty="0" smtClean="0"/>
              <a:t> </a:t>
            </a:r>
            <a:r>
              <a:rPr lang="ru-RU" sz="3200" dirty="0"/>
              <a:t>– Съесть </a:t>
            </a:r>
            <a:r>
              <a:rPr lang="ru-RU" sz="3200" dirty="0" smtClean="0"/>
              <a:t>банан</a:t>
            </a:r>
            <a:endParaRPr lang="en-US" sz="3200" b="1" dirty="0"/>
          </a:p>
        </p:txBody>
      </p:sp>
      <p:pic>
        <p:nvPicPr>
          <p:cNvPr id="128" name="Picture 8" descr="http://www.recipesmasks.org/images/sampledata/0819/red_app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515" y="1315943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3" descr="C:\Users\Alexander\Desktop\1264020356_grush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523" y="2468071"/>
            <a:ext cx="855362" cy="117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0" name="Группа 129"/>
          <p:cNvGrpSpPr/>
          <p:nvPr/>
        </p:nvGrpSpPr>
        <p:grpSpPr>
          <a:xfrm>
            <a:off x="2376763" y="1459959"/>
            <a:ext cx="501827" cy="936104"/>
            <a:chOff x="3923928" y="2060848"/>
            <a:chExt cx="2443814" cy="4408301"/>
          </a:xfrm>
        </p:grpSpPr>
        <p:pic>
          <p:nvPicPr>
            <p:cNvPr id="13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2" name="Овал 131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134" name="Группа 133"/>
          <p:cNvGrpSpPr/>
          <p:nvPr/>
        </p:nvGrpSpPr>
        <p:grpSpPr>
          <a:xfrm>
            <a:off x="2376763" y="2684095"/>
            <a:ext cx="501827" cy="936104"/>
            <a:chOff x="3923928" y="2060848"/>
            <a:chExt cx="2443814" cy="4408301"/>
          </a:xfrm>
        </p:grpSpPr>
        <p:pic>
          <p:nvPicPr>
            <p:cNvPr id="13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6" name="Овал 135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138" name="Группа 137"/>
          <p:cNvGrpSpPr/>
          <p:nvPr/>
        </p:nvGrpSpPr>
        <p:grpSpPr>
          <a:xfrm>
            <a:off x="2402163" y="4729653"/>
            <a:ext cx="501827" cy="936104"/>
            <a:chOff x="6376658" y="2060849"/>
            <a:chExt cx="2443814" cy="4408298"/>
          </a:xfrm>
        </p:grpSpPr>
        <p:pic>
          <p:nvPicPr>
            <p:cNvPr id="13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Овал 139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727325" y="5031236"/>
              <a:ext cx="792093" cy="143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2808812" y="3908231"/>
            <a:ext cx="873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. . .</a:t>
            </a:r>
            <a:endParaRPr lang="en-US" sz="40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6265195" y="3908231"/>
            <a:ext cx="873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. . .</a:t>
            </a:r>
            <a:endParaRPr lang="en-US" sz="40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9280213" y="3908231"/>
            <a:ext cx="873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. . .</a:t>
            </a:r>
            <a:endParaRPr lang="en-US" sz="4000" b="1" dirty="0"/>
          </a:p>
        </p:txBody>
      </p:sp>
      <p:pic>
        <p:nvPicPr>
          <p:cNvPr id="145" name="Picture 2" descr="http://xenianova.files.wordpress.com/2010/10/banana1.jpg?w=254&amp;h=190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891" y="4696200"/>
            <a:ext cx="1296144" cy="96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6" name="Группа 145"/>
          <p:cNvGrpSpPr/>
          <p:nvPr/>
        </p:nvGrpSpPr>
        <p:grpSpPr>
          <a:xfrm>
            <a:off x="4132584" y="4729653"/>
            <a:ext cx="501827" cy="936104"/>
            <a:chOff x="6376658" y="2060849"/>
            <a:chExt cx="2443814" cy="4408298"/>
          </a:xfrm>
        </p:grpSpPr>
        <p:pic>
          <p:nvPicPr>
            <p:cNvPr id="14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8" name="Овал 147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727325" y="5031236"/>
              <a:ext cx="792093" cy="143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grpSp>
        <p:nvGrpSpPr>
          <p:cNvPr id="150" name="Группа 149"/>
          <p:cNvGrpSpPr/>
          <p:nvPr/>
        </p:nvGrpSpPr>
        <p:grpSpPr>
          <a:xfrm>
            <a:off x="4107184" y="1459959"/>
            <a:ext cx="501827" cy="936104"/>
            <a:chOff x="3923928" y="2060848"/>
            <a:chExt cx="2443814" cy="4408301"/>
          </a:xfrm>
        </p:grpSpPr>
        <p:pic>
          <p:nvPicPr>
            <p:cNvPr id="15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Овал 151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154" name="Группа 153"/>
          <p:cNvGrpSpPr/>
          <p:nvPr/>
        </p:nvGrpSpPr>
        <p:grpSpPr>
          <a:xfrm>
            <a:off x="3528891" y="2684095"/>
            <a:ext cx="501827" cy="936104"/>
            <a:chOff x="3923928" y="2060848"/>
            <a:chExt cx="2443814" cy="4408301"/>
          </a:xfrm>
        </p:grpSpPr>
        <p:pic>
          <p:nvPicPr>
            <p:cNvPr id="15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6" name="Овал 155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pic>
        <p:nvPicPr>
          <p:cNvPr id="73" name="Рисунок 7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984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295400" y="806351"/>
            <a:ext cx="9601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Пятью битами можно представить 32 команды или 32 числа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Пять бит</a:t>
            </a:r>
          </a:p>
        </p:txBody>
      </p:sp>
      <p:grpSp>
        <p:nvGrpSpPr>
          <p:cNvPr id="73" name="Группа 72"/>
          <p:cNvGrpSpPr/>
          <p:nvPr/>
        </p:nvGrpSpPr>
        <p:grpSpPr>
          <a:xfrm>
            <a:off x="3530638" y="1513439"/>
            <a:ext cx="501827" cy="936104"/>
            <a:chOff x="3923928" y="2060848"/>
            <a:chExt cx="2443814" cy="4408301"/>
          </a:xfrm>
        </p:grpSpPr>
        <p:pic>
          <p:nvPicPr>
            <p:cNvPr id="7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Овал 74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77" name="Группа 76"/>
          <p:cNvGrpSpPr/>
          <p:nvPr/>
        </p:nvGrpSpPr>
        <p:grpSpPr>
          <a:xfrm>
            <a:off x="4682766" y="2737575"/>
            <a:ext cx="501827" cy="936104"/>
            <a:chOff x="6376658" y="2060849"/>
            <a:chExt cx="2443814" cy="4408298"/>
          </a:xfrm>
        </p:grpSpPr>
        <p:pic>
          <p:nvPicPr>
            <p:cNvPr id="7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Овал 78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27325" y="5031236"/>
              <a:ext cx="792093" cy="143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867400" y="1720752"/>
            <a:ext cx="326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0 </a:t>
            </a:r>
            <a:r>
              <a:rPr lang="ru-RU" sz="3200" dirty="0" smtClean="0"/>
              <a:t>– Съесть яблоко</a:t>
            </a:r>
            <a:endParaRPr lang="en-US" sz="3200" dirty="0"/>
          </a:p>
        </p:txBody>
      </p:sp>
      <p:sp>
        <p:nvSpPr>
          <p:cNvPr id="82" name="TextBox 81"/>
          <p:cNvSpPr txBox="1"/>
          <p:nvPr/>
        </p:nvSpPr>
        <p:spPr>
          <a:xfrm>
            <a:off x="5867400" y="2872880"/>
            <a:ext cx="356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1 </a:t>
            </a:r>
            <a:r>
              <a:rPr lang="ru-RU" sz="3200" dirty="0"/>
              <a:t>– Съесть </a:t>
            </a:r>
            <a:r>
              <a:rPr lang="ru-RU" sz="3200" dirty="0" smtClean="0"/>
              <a:t>грушу</a:t>
            </a:r>
            <a:endParaRPr lang="en-US" sz="3200" b="1" dirty="0"/>
          </a:p>
        </p:txBody>
      </p:sp>
      <p:grpSp>
        <p:nvGrpSpPr>
          <p:cNvPr id="83" name="Группа 82"/>
          <p:cNvGrpSpPr/>
          <p:nvPr/>
        </p:nvGrpSpPr>
        <p:grpSpPr>
          <a:xfrm>
            <a:off x="4106702" y="1513439"/>
            <a:ext cx="501827" cy="936104"/>
            <a:chOff x="3923928" y="2060848"/>
            <a:chExt cx="2443814" cy="4408301"/>
          </a:xfrm>
        </p:grpSpPr>
        <p:pic>
          <p:nvPicPr>
            <p:cNvPr id="8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Овал 84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87" name="Группа 86"/>
          <p:cNvGrpSpPr/>
          <p:nvPr/>
        </p:nvGrpSpPr>
        <p:grpSpPr>
          <a:xfrm>
            <a:off x="3528409" y="2737575"/>
            <a:ext cx="501827" cy="936104"/>
            <a:chOff x="3923928" y="2060848"/>
            <a:chExt cx="2443814" cy="4408301"/>
          </a:xfrm>
        </p:grpSpPr>
        <p:pic>
          <p:nvPicPr>
            <p:cNvPr id="8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Овал 88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91" name="Группа 90"/>
          <p:cNvGrpSpPr/>
          <p:nvPr/>
        </p:nvGrpSpPr>
        <p:grpSpPr>
          <a:xfrm>
            <a:off x="3528409" y="5055151"/>
            <a:ext cx="501827" cy="936104"/>
            <a:chOff x="6376658" y="2060849"/>
            <a:chExt cx="2443814" cy="4408298"/>
          </a:xfrm>
        </p:grpSpPr>
        <p:pic>
          <p:nvPicPr>
            <p:cNvPr id="9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Овал 92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727325" y="5031236"/>
              <a:ext cx="792093" cy="143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grpSp>
        <p:nvGrpSpPr>
          <p:cNvPr id="95" name="Группа 94"/>
          <p:cNvGrpSpPr/>
          <p:nvPr/>
        </p:nvGrpSpPr>
        <p:grpSpPr>
          <a:xfrm>
            <a:off x="4104473" y="5055151"/>
            <a:ext cx="501827" cy="936104"/>
            <a:chOff x="6376658" y="2060849"/>
            <a:chExt cx="2443814" cy="4408298"/>
          </a:xfrm>
        </p:grpSpPr>
        <p:pic>
          <p:nvPicPr>
            <p:cNvPr id="9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Овал 96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727325" y="5031236"/>
              <a:ext cx="792093" cy="143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5760657" y="5264786"/>
            <a:ext cx="3925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3</a:t>
            </a:r>
            <a:r>
              <a:rPr lang="en-US" sz="3200" b="1" dirty="0" smtClean="0"/>
              <a:t>1</a:t>
            </a:r>
            <a:r>
              <a:rPr lang="ru-RU" sz="3200" b="1" dirty="0" smtClean="0"/>
              <a:t> </a:t>
            </a:r>
            <a:r>
              <a:rPr lang="ru-RU" sz="3200" dirty="0"/>
              <a:t>– Съесть </a:t>
            </a:r>
            <a:r>
              <a:rPr lang="ru-RU" sz="3200" dirty="0" smtClean="0"/>
              <a:t>персик</a:t>
            </a:r>
            <a:endParaRPr lang="en-US" sz="3200" b="1" dirty="0"/>
          </a:p>
        </p:txBody>
      </p:sp>
      <p:pic>
        <p:nvPicPr>
          <p:cNvPr id="100" name="Picture 8" descr="http://www.recipesmasks.org/images/sampledata/0819/red_app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081" y="1369423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" descr="C:\Users\Alexander\Desktop\1264020356_grush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089" y="2521551"/>
            <a:ext cx="855362" cy="117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Группа 101"/>
          <p:cNvGrpSpPr/>
          <p:nvPr/>
        </p:nvGrpSpPr>
        <p:grpSpPr>
          <a:xfrm>
            <a:off x="2952345" y="1513439"/>
            <a:ext cx="501827" cy="936104"/>
            <a:chOff x="3923928" y="2060848"/>
            <a:chExt cx="2443814" cy="4408301"/>
          </a:xfrm>
        </p:grpSpPr>
        <p:pic>
          <p:nvPicPr>
            <p:cNvPr id="10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" name="Овал 103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106" name="Группа 105"/>
          <p:cNvGrpSpPr/>
          <p:nvPr/>
        </p:nvGrpSpPr>
        <p:grpSpPr>
          <a:xfrm>
            <a:off x="2952345" y="2737575"/>
            <a:ext cx="501827" cy="936104"/>
            <a:chOff x="3923928" y="2060848"/>
            <a:chExt cx="2443814" cy="4408301"/>
          </a:xfrm>
        </p:grpSpPr>
        <p:pic>
          <p:nvPicPr>
            <p:cNvPr id="10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Овал 107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110" name="Группа 109"/>
          <p:cNvGrpSpPr/>
          <p:nvPr/>
        </p:nvGrpSpPr>
        <p:grpSpPr>
          <a:xfrm>
            <a:off x="2952345" y="5055151"/>
            <a:ext cx="501827" cy="936104"/>
            <a:chOff x="6376658" y="2060849"/>
            <a:chExt cx="2443814" cy="4408298"/>
          </a:xfrm>
        </p:grpSpPr>
        <p:pic>
          <p:nvPicPr>
            <p:cNvPr id="11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Овал 111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727325" y="5031236"/>
              <a:ext cx="792093" cy="143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3384394" y="3961711"/>
            <a:ext cx="873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. . .</a:t>
            </a:r>
            <a:endParaRPr lang="en-US" sz="40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6696761" y="3961711"/>
            <a:ext cx="873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. . .</a:t>
            </a:r>
            <a:endParaRPr lang="en-US" sz="40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9711779" y="3961711"/>
            <a:ext cx="873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. . .</a:t>
            </a:r>
            <a:endParaRPr lang="en-US" sz="4000" b="1" dirty="0"/>
          </a:p>
        </p:txBody>
      </p:sp>
      <p:grpSp>
        <p:nvGrpSpPr>
          <p:cNvPr id="117" name="Группа 116"/>
          <p:cNvGrpSpPr/>
          <p:nvPr/>
        </p:nvGrpSpPr>
        <p:grpSpPr>
          <a:xfrm>
            <a:off x="4682766" y="5055151"/>
            <a:ext cx="501827" cy="936104"/>
            <a:chOff x="6376658" y="2060849"/>
            <a:chExt cx="2443814" cy="4408298"/>
          </a:xfrm>
        </p:grpSpPr>
        <p:pic>
          <p:nvPicPr>
            <p:cNvPr id="15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9" name="Овал 158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6727325" y="5031236"/>
              <a:ext cx="792093" cy="143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grpSp>
        <p:nvGrpSpPr>
          <p:cNvPr id="161" name="Группа 160"/>
          <p:cNvGrpSpPr/>
          <p:nvPr/>
        </p:nvGrpSpPr>
        <p:grpSpPr>
          <a:xfrm>
            <a:off x="4682766" y="1513439"/>
            <a:ext cx="501827" cy="936104"/>
            <a:chOff x="3923928" y="2060848"/>
            <a:chExt cx="2443814" cy="4408301"/>
          </a:xfrm>
        </p:grpSpPr>
        <p:pic>
          <p:nvPicPr>
            <p:cNvPr id="16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" name="Овал 162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165" name="Группа 164"/>
          <p:cNvGrpSpPr/>
          <p:nvPr/>
        </p:nvGrpSpPr>
        <p:grpSpPr>
          <a:xfrm>
            <a:off x="4104473" y="2737575"/>
            <a:ext cx="501827" cy="936104"/>
            <a:chOff x="3923928" y="2060848"/>
            <a:chExt cx="2443814" cy="4408301"/>
          </a:xfrm>
        </p:grpSpPr>
        <p:pic>
          <p:nvPicPr>
            <p:cNvPr id="16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7" name="Овал 166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169" name="Группа 168"/>
          <p:cNvGrpSpPr/>
          <p:nvPr/>
        </p:nvGrpSpPr>
        <p:grpSpPr>
          <a:xfrm>
            <a:off x="2378510" y="1513439"/>
            <a:ext cx="501827" cy="936104"/>
            <a:chOff x="3923928" y="2060848"/>
            <a:chExt cx="2443814" cy="4408301"/>
          </a:xfrm>
        </p:grpSpPr>
        <p:pic>
          <p:nvPicPr>
            <p:cNvPr id="17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1" name="Овал 170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173" name="Группа 172"/>
          <p:cNvGrpSpPr/>
          <p:nvPr/>
        </p:nvGrpSpPr>
        <p:grpSpPr>
          <a:xfrm>
            <a:off x="2376281" y="2737575"/>
            <a:ext cx="501827" cy="936104"/>
            <a:chOff x="3923928" y="2060848"/>
            <a:chExt cx="2443814" cy="4408301"/>
          </a:xfrm>
        </p:grpSpPr>
        <p:pic>
          <p:nvPicPr>
            <p:cNvPr id="17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2060848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5" name="Овал 174"/>
            <p:cNvSpPr/>
            <p:nvPr/>
          </p:nvSpPr>
          <p:spPr>
            <a:xfrm>
              <a:off x="4099261" y="2060848"/>
              <a:ext cx="2016223" cy="199966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274595" y="5031237"/>
              <a:ext cx="792093" cy="143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0</a:t>
              </a:r>
              <a:endParaRPr lang="en-US" sz="3200" b="1" dirty="0"/>
            </a:p>
          </p:txBody>
        </p:sp>
      </p:grpSp>
      <p:grpSp>
        <p:nvGrpSpPr>
          <p:cNvPr id="177" name="Группа 176"/>
          <p:cNvGrpSpPr/>
          <p:nvPr/>
        </p:nvGrpSpPr>
        <p:grpSpPr>
          <a:xfrm>
            <a:off x="2376281" y="5055151"/>
            <a:ext cx="501827" cy="936104"/>
            <a:chOff x="6376658" y="2060849"/>
            <a:chExt cx="2443814" cy="4408298"/>
          </a:xfrm>
        </p:grpSpPr>
        <p:pic>
          <p:nvPicPr>
            <p:cNvPr id="17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658" y="2060849"/>
              <a:ext cx="2443814" cy="325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9" name="Овал 178"/>
            <p:cNvSpPr/>
            <p:nvPr/>
          </p:nvSpPr>
          <p:spPr>
            <a:xfrm>
              <a:off x="6588224" y="2060849"/>
              <a:ext cx="2016224" cy="201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rgbClr val="FFFF00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727325" y="5031236"/>
              <a:ext cx="792093" cy="143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/>
                <a:t>1</a:t>
              </a:r>
              <a:endParaRPr lang="en-US" sz="3200" b="1" dirty="0"/>
            </a:p>
          </p:txBody>
        </p:sp>
      </p:grpSp>
      <p:pic>
        <p:nvPicPr>
          <p:cNvPr id="181" name="Picture 2" descr="http://xenianova.files.wordpress.com/2010/10/the-peach.jpg?w=170&amp;h=136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345" y="5129481"/>
            <a:ext cx="876840" cy="86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Рисунок 1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130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39174</TotalTime>
  <Words>1815</Words>
  <Application>Microsoft Office PowerPoint</Application>
  <PresentationFormat>Широкоэкранный</PresentationFormat>
  <Paragraphs>786</Paragraphs>
  <Slides>41</Slides>
  <Notes>41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Segoe UI</vt:lpstr>
      <vt:lpstr>Segoe UI Light</vt:lpstr>
      <vt:lpstr>Введение в Enterprise Library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1 Килобайт = 1024 Байта  1 Мегабайт = 1024 Килобайта  1 Гигабайт = 1024 Мегабайта  1 Терабайт = 1024 Гигабайта</vt:lpstr>
      <vt:lpstr>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Переменная – это область памяти, которая хранит в себе некоторое значение, которое можно изменить. </vt:lpstr>
      <vt:lpstr>Презентация PowerPoint</vt:lpstr>
      <vt:lpstr>Переменная – это область памяти, которая хранит в себе некоторое значение, которое можно изменить. 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Punkor</cp:lastModifiedBy>
  <cp:revision>639</cp:revision>
  <dcterms:created xsi:type="dcterms:W3CDTF">2010-11-10T13:30:04Z</dcterms:created>
  <dcterms:modified xsi:type="dcterms:W3CDTF">2015-08-12T13:56:35Z</dcterms:modified>
</cp:coreProperties>
</file>