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418" r:id="rId2"/>
    <p:sldId id="400" r:id="rId3"/>
    <p:sldId id="417" r:id="rId4"/>
    <p:sldId id="427" r:id="rId5"/>
    <p:sldId id="426" r:id="rId6"/>
    <p:sldId id="424" r:id="rId7"/>
    <p:sldId id="423" r:id="rId8"/>
    <p:sldId id="428" r:id="rId9"/>
    <p:sldId id="432" r:id="rId10"/>
    <p:sldId id="431" r:id="rId11"/>
    <p:sldId id="434" r:id="rId12"/>
    <p:sldId id="433" r:id="rId13"/>
    <p:sldId id="429" r:id="rId14"/>
    <p:sldId id="435" r:id="rId15"/>
    <p:sldId id="436" r:id="rId16"/>
    <p:sldId id="438" r:id="rId17"/>
    <p:sldId id="447" r:id="rId18"/>
    <p:sldId id="41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00"/>
            <p14:sldId id="417"/>
            <p14:sldId id="427"/>
            <p14:sldId id="426"/>
            <p14:sldId id="424"/>
            <p14:sldId id="423"/>
            <p14:sldId id="428"/>
            <p14:sldId id="432"/>
            <p14:sldId id="431"/>
            <p14:sldId id="434"/>
            <p14:sldId id="433"/>
            <p14:sldId id="429"/>
            <p14:sldId id="435"/>
            <p14:sldId id="436"/>
            <p14:sldId id="438"/>
            <p14:sldId id="447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68A"/>
    <a:srgbClr val="6E6E6E"/>
    <a:srgbClr val="008000"/>
    <a:srgbClr val="D04E1D"/>
    <a:srgbClr val="6D6D6D"/>
    <a:srgbClr val="D1501F"/>
    <a:srgbClr val="0000FF"/>
    <a:srgbClr val="C45911"/>
    <a:srgbClr val="00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93" d="100"/>
          <a:sy n="93" d="100"/>
        </p:scale>
        <p:origin x="102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63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34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2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47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12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06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8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4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12.08.2015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12.08.2015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12.08.2015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12.08.2015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12.08.2015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12.08.2015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12.08.2015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458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Переменные и типы данных.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244865" y="2489539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JAVA Starter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673" y="4535767"/>
            <a:ext cx="2849886" cy="20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Ключевые слова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641566" y="1248754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600" dirty="0"/>
              <a:t>Ключевые слова - это предварительно определенные </a:t>
            </a:r>
            <a:r>
              <a:rPr lang="ru-RU" sz="1600" dirty="0" smtClean="0"/>
              <a:t>зарезервированные идентификаторы</a:t>
            </a:r>
            <a:r>
              <a:rPr lang="ru-RU" sz="1600" dirty="0"/>
              <a:t>, имеющие специальные значения для компилятора. </a:t>
            </a:r>
            <a:endParaRPr lang="en-US" sz="1600" noProof="1"/>
          </a:p>
        </p:txBody>
      </p:sp>
      <p:sp>
        <p:nvSpPr>
          <p:cNvPr id="23" name="Прямоугольник 22"/>
          <p:cNvSpPr/>
          <p:nvPr/>
        </p:nvSpPr>
        <p:spPr>
          <a:xfrm>
            <a:off x="2555966" y="5634600"/>
            <a:ext cx="762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noProof="1" smtClean="0">
                <a:solidFill>
                  <a:srgbClr val="C00000"/>
                </a:solidFill>
              </a:rPr>
              <a:t>Ключевые слова не </a:t>
            </a:r>
            <a:r>
              <a:rPr lang="ru-RU" sz="1600" b="1" noProof="1">
                <a:solidFill>
                  <a:srgbClr val="C00000"/>
                </a:solidFill>
              </a:rPr>
              <a:t>могут быть использованы в качестве </a:t>
            </a:r>
            <a:r>
              <a:rPr lang="ru-RU" sz="1600" b="1" noProof="1" smtClean="0">
                <a:solidFill>
                  <a:srgbClr val="C00000"/>
                </a:solidFill>
              </a:rPr>
              <a:t>идентификаторов</a:t>
            </a:r>
            <a:r>
              <a:rPr lang="en-US" sz="1600" b="1" noProof="1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24" name="Picture 2" descr="D:\PHOTO\_ИКОНКИ\Vista Icons\Windows Vista 5270 PNG By Wizzard\Alarm\W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66" y="5363554"/>
            <a:ext cx="703262" cy="70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7620000" y="3183493"/>
            <a:ext cx="2971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Ключевые слова </a:t>
            </a:r>
            <a:r>
              <a:rPr lang="ru-RU" sz="1400" dirty="0"/>
              <a:t>нельзя использовать в программе в качестве </a:t>
            </a:r>
            <a:r>
              <a:rPr lang="ru-RU" sz="1400" dirty="0" smtClean="0"/>
              <a:t>идентификаторов</a:t>
            </a:r>
            <a:r>
              <a:rPr lang="ru-RU" sz="1400" dirty="0"/>
              <a:t>.</a:t>
            </a:r>
            <a:endParaRPr lang="ru-RU" sz="14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74163"/>
              </p:ext>
            </p:extLst>
          </p:nvPr>
        </p:nvGraphicFramePr>
        <p:xfrm>
          <a:off x="1649272" y="1939284"/>
          <a:ext cx="5551200" cy="3424270"/>
        </p:xfrm>
        <a:graphic>
          <a:graphicData uri="http://schemas.openxmlformats.org/drawingml/2006/table">
            <a:tbl>
              <a:tblPr firstRow="1" bandRow="1"/>
              <a:tblGrid>
                <a:gridCol w="1110240"/>
                <a:gridCol w="1110240"/>
                <a:gridCol w="1110240"/>
                <a:gridCol w="1110240"/>
                <a:gridCol w="1110240"/>
              </a:tblGrid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abstract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assert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boolean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break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byte</a:t>
                      </a:r>
                      <a:endParaRPr lang="ru-RU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case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catch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char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class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const</a:t>
                      </a:r>
                      <a:endParaRPr 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continue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default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do</a:t>
                      </a:r>
                      <a:endParaRPr 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double</a:t>
                      </a:r>
                      <a:endParaRPr 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else</a:t>
                      </a:r>
                      <a:endParaRPr 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endParaRPr lang="ru-RU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extends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final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finally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float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for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goto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if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implements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import</a:t>
                      </a:r>
                      <a:endParaRPr lang="ru-RU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instanceof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interface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long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native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new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package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private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protected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endParaRPr lang="ru-RU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short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static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strictfp</a:t>
                      </a:r>
                      <a:endParaRPr 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super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switch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synchronized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this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throw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throws</a:t>
                      </a:r>
                      <a:endParaRPr lang="ru-RU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transient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try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void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volatile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while</a:t>
                      </a:r>
                    </a:p>
                  </a:txBody>
                  <a:tcPr marL="76200" marR="76200" marT="76200" marB="762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19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Соглашения по именованию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Переменные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54457"/>
              </p:ext>
            </p:extLst>
          </p:nvPr>
        </p:nvGraphicFramePr>
        <p:xfrm>
          <a:off x="2362200" y="2083414"/>
          <a:ext cx="7272808" cy="339244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62433"/>
                <a:gridCol w="3158648"/>
                <a:gridCol w="2351727"/>
              </a:tblGrid>
              <a:tr h="3562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Стиль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Описание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Пример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084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Pascal casing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каждое слово в идентификаторе начинается с большой буквы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noProof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MyMethod</a:t>
                      </a:r>
                      <a:r>
                        <a:rPr lang="en-US" sz="1600" u="none" strike="noStrike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Remove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ctr"/>
                </a:tc>
              </a:tr>
              <a:tr h="1211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Camel casing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каждое слово, исключая первое, в идентификаторе начинается с большой буквы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noProof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myCount</a:t>
                      </a:r>
                      <a:r>
                        <a:rPr lang="en-US" sz="1600" u="none" strike="noStrike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endParaRPr lang="ru-RU" sz="1600" u="none" strike="noStrike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ctr" fontAlgn="ctr"/>
                      <a:endParaRPr lang="ru-RU" sz="1600" u="none" strike="noStrike" dirty="0" smtClean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u="none" strike="noStrike" noProof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totalDiscount</a:t>
                      </a:r>
                      <a:endParaRPr lang="en-US" sz="1600" b="0" i="0" u="none" strike="noStrike" noProof="1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ctr"/>
                </a:tc>
              </a:tr>
              <a:tr h="916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Uppercase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идентификатор состоит из букв написанных в верхнем регистре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IO, XML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778000" y="1371600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Спецификация языка </a:t>
            </a:r>
            <a:r>
              <a:rPr lang="en-US" sz="1600" dirty="0" smtClean="0"/>
              <a:t>JAVA</a:t>
            </a:r>
            <a:r>
              <a:rPr lang="ru-RU" sz="1600" dirty="0" smtClean="0"/>
              <a:t> </a:t>
            </a:r>
            <a:r>
              <a:rPr lang="ru-RU" sz="1600" dirty="0"/>
              <a:t>рекомендует придерживаться определенных правил </a:t>
            </a:r>
            <a:endParaRPr lang="ru-RU" sz="1600" dirty="0" smtClean="0"/>
          </a:p>
          <a:p>
            <a:pPr algn="ctr"/>
            <a:r>
              <a:rPr lang="ru-RU" sz="1600" dirty="0" smtClean="0"/>
              <a:t>(</a:t>
            </a:r>
            <a:r>
              <a:rPr lang="en-US" sz="1600" dirty="0"/>
              <a:t>casing conventions</a:t>
            </a:r>
            <a:r>
              <a:rPr lang="ru-RU" sz="1600" dirty="0"/>
              <a:t>) при создании </a:t>
            </a:r>
            <a:r>
              <a:rPr lang="ru-RU" sz="1600" dirty="0" smtClean="0"/>
              <a:t>идентификаторов.</a:t>
            </a:r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352800" y="5657448"/>
            <a:ext cx="52577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Не рекомендуется пользоваться венгерской нотацией </a:t>
            </a:r>
          </a:p>
          <a:p>
            <a:r>
              <a:rPr lang="ru-RU" sz="1400" b="1" dirty="0" smtClean="0">
                <a:solidFill>
                  <a:srgbClr val="C00000"/>
                </a:solidFill>
              </a:rPr>
              <a:t>и начинать идентификаторы с символа нижнего подчеркивания</a:t>
            </a:r>
            <a:r>
              <a:rPr lang="ru-RU" sz="1600" dirty="0" smtClean="0">
                <a:solidFill>
                  <a:srgbClr val="C00000"/>
                </a:solidFill>
              </a:rPr>
              <a:t>.</a:t>
            </a:r>
            <a:endParaRPr lang="ru-RU" sz="1600" dirty="0">
              <a:solidFill>
                <a:srgbClr val="C00000"/>
              </a:solidFill>
            </a:endParaRPr>
          </a:p>
        </p:txBody>
      </p:sp>
      <p:pic>
        <p:nvPicPr>
          <p:cNvPr id="23" name="Picture 2" descr="D:\PHOTO\_ИКОНКИ\Vista Icons\Windows Vista 5270 PNG By Wizzard\Alarm\W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582816"/>
            <a:ext cx="703262" cy="70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297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Constant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Константа</a:t>
            </a: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962472" y="1374619"/>
            <a:ext cx="8229600" cy="687977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Константа – это область памяти, которая хранит в себе некоторое значение, которое нельзя изменить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endParaRPr lang="en-US" sz="1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628524" y="2175052"/>
            <a:ext cx="4897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 byte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 = 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0000 0010 b</a:t>
            </a:r>
            <a:endParaRPr lang="en-US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472" y="2917754"/>
            <a:ext cx="8532440" cy="202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Группа 22"/>
          <p:cNvGrpSpPr/>
          <p:nvPr/>
        </p:nvGrpSpPr>
        <p:grpSpPr>
          <a:xfrm>
            <a:off x="2178496" y="3061770"/>
            <a:ext cx="8064896" cy="1152128"/>
            <a:chOff x="539552" y="2852936"/>
            <a:chExt cx="8064896" cy="1152128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539552" y="2852936"/>
              <a:ext cx="8064896" cy="11521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722106" y="2996952"/>
              <a:ext cx="1545638" cy="487355"/>
              <a:chOff x="1010139" y="4165781"/>
              <a:chExt cx="7128792" cy="2028225"/>
            </a:xfrm>
          </p:grpSpPr>
          <p:pic>
            <p:nvPicPr>
              <p:cNvPr id="6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Прямоугольник с двумя вырезанными соседними углами 71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Группа 25"/>
            <p:cNvGrpSpPr/>
            <p:nvPr/>
          </p:nvGrpSpPr>
          <p:grpSpPr>
            <a:xfrm>
              <a:off x="2450298" y="2996952"/>
              <a:ext cx="1545638" cy="487355"/>
              <a:chOff x="1010139" y="4165781"/>
              <a:chExt cx="7128792" cy="2028225"/>
            </a:xfrm>
          </p:grpSpPr>
          <p:pic>
            <p:nvPicPr>
              <p:cNvPr id="5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Прямоугольник с двумя вырезанными соседними углами 62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>
              <a:off x="5148064" y="2996952"/>
              <a:ext cx="1545638" cy="487355"/>
              <a:chOff x="1010139" y="4165781"/>
              <a:chExt cx="7128792" cy="2028225"/>
            </a:xfrm>
          </p:grpSpPr>
          <p:pic>
            <p:nvPicPr>
              <p:cNvPr id="4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Прямоугольник с двумя вырезанными соседними углами 53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Группа 27"/>
            <p:cNvGrpSpPr/>
            <p:nvPr/>
          </p:nvGrpSpPr>
          <p:grpSpPr>
            <a:xfrm>
              <a:off x="6876256" y="2996952"/>
              <a:ext cx="1545638" cy="487355"/>
              <a:chOff x="1010139" y="4165781"/>
              <a:chExt cx="7128792" cy="2028225"/>
            </a:xfrm>
          </p:grpSpPr>
          <p:pic>
            <p:nvPicPr>
              <p:cNvPr id="3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Прямоугольник с двумя вырезанными соседними углами 44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356524" y="3563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84716" y="35730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46876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823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48064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39952" y="2852936"/>
              <a:ext cx="8734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/>
                <a:t>. . .</a:t>
              </a:r>
              <a:endParaRPr lang="en-US" sz="4000" b="1" dirty="0"/>
            </a:p>
          </p:txBody>
        </p:sp>
      </p:grpSp>
      <p:sp>
        <p:nvSpPr>
          <p:cNvPr id="70" name="Овал 69"/>
          <p:cNvSpPr/>
          <p:nvPr/>
        </p:nvSpPr>
        <p:spPr>
          <a:xfrm>
            <a:off x="5244531" y="3202078"/>
            <a:ext cx="109287" cy="126885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5432476" y="325647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5120226" y="325647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964101" y="3256470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4698689" y="3256469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4542564" y="3256468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387399" y="3256467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230314" y="325647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4111829" y="3052533"/>
            <a:ext cx="1489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 smtClean="0"/>
              <a:t> 0   0   0   0       0   0    1   0</a:t>
            </a:r>
            <a:endParaRPr lang="ru-RU" sz="1000" dirty="0"/>
          </a:p>
        </p:txBody>
      </p:sp>
      <p:sp>
        <p:nvSpPr>
          <p:cNvPr id="79" name="Овал 78"/>
          <p:cNvSpPr/>
          <p:nvPr/>
        </p:nvSpPr>
        <p:spPr>
          <a:xfrm>
            <a:off x="5276351" y="3254668"/>
            <a:ext cx="45719" cy="45719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glow rad="63500">
              <a:srgbClr val="FF66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4387399" y="5577119"/>
            <a:ext cx="4549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Попытка </a:t>
            </a:r>
            <a:r>
              <a:rPr lang="ru-RU" sz="1600" b="1" dirty="0" smtClean="0">
                <a:solidFill>
                  <a:srgbClr val="C00000"/>
                </a:solidFill>
              </a:rPr>
              <a:t>присвоить </a:t>
            </a:r>
            <a:r>
              <a:rPr lang="ru-RU" sz="1600" b="1" dirty="0">
                <a:solidFill>
                  <a:srgbClr val="C00000"/>
                </a:solidFill>
              </a:rPr>
              <a:t>константе </a:t>
            </a:r>
            <a:r>
              <a:rPr lang="ru-RU" sz="1600" b="1" dirty="0" smtClean="0">
                <a:solidFill>
                  <a:srgbClr val="C00000"/>
                </a:solidFill>
              </a:rPr>
              <a:t>новое значение, 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r>
              <a:rPr lang="ru-RU" sz="1600" b="1" dirty="0" smtClean="0">
                <a:solidFill>
                  <a:srgbClr val="C00000"/>
                </a:solidFill>
              </a:rPr>
              <a:t>приводит </a:t>
            </a:r>
            <a:r>
              <a:rPr lang="ru-RU" sz="1600" b="1" dirty="0">
                <a:solidFill>
                  <a:srgbClr val="C00000"/>
                </a:solidFill>
              </a:rPr>
              <a:t>к ошибке уровня </a:t>
            </a:r>
            <a:r>
              <a:rPr lang="ru-RU" sz="1600" b="1" dirty="0" smtClean="0">
                <a:solidFill>
                  <a:srgbClr val="C00000"/>
                </a:solidFill>
              </a:rPr>
              <a:t>компиляции</a:t>
            </a:r>
            <a:r>
              <a:rPr lang="en-US" sz="1600" b="1" dirty="0">
                <a:solidFill>
                  <a:srgbClr val="C00000"/>
                </a:solidFill>
              </a:rPr>
              <a:t>.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81" name="Picture 2" descr="D:\PHOTO\_ИКОНКИ\Vista Icons\Windows Vista 5270 PNG By Wizzard\Alarm\Warni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894" y="5446069"/>
            <a:ext cx="703262" cy="70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64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Casting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или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conversion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Преобразование значения типа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62200" y="1528376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Кастинг - </a:t>
            </a:r>
            <a:r>
              <a:rPr lang="ru-RU" dirty="0"/>
              <a:t>это преобразование значения переменной одного типа </a:t>
            </a:r>
            <a:r>
              <a:rPr lang="ru-RU" dirty="0" smtClean="0"/>
              <a:t>в </a:t>
            </a:r>
            <a:r>
              <a:rPr lang="ru-RU" dirty="0"/>
              <a:t>значение другого </a:t>
            </a:r>
            <a:r>
              <a:rPr lang="ru-RU" dirty="0" smtClean="0"/>
              <a:t>типа.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438400" y="2706380"/>
            <a:ext cx="3385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Явный </a:t>
            </a:r>
            <a:r>
              <a:rPr lang="ru-RU" sz="2400" dirty="0" smtClean="0"/>
              <a:t>кастинг (</a:t>
            </a:r>
            <a:r>
              <a:rPr lang="en-US" sz="2400" dirty="0" smtClean="0"/>
              <a:t>explicit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438400" y="4507379"/>
            <a:ext cx="373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Неявный </a:t>
            </a:r>
            <a:r>
              <a:rPr lang="ru-RU" sz="2400" dirty="0" smtClean="0"/>
              <a:t>кастинг (</a:t>
            </a:r>
            <a:r>
              <a:rPr lang="en-US" sz="2400" dirty="0" smtClean="0"/>
              <a:t>implicit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438400" y="4969044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Преобразования выполняются автоматически без потери точности и урезания части исходного значения числа.</a:t>
            </a:r>
            <a:endParaRPr lang="ru-RU" i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438400" y="3168045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Преобразования выполняются только в случае явного указания</a:t>
            </a:r>
            <a:r>
              <a:rPr lang="ru-RU" i="1" dirty="0"/>
              <a:t> </a:t>
            </a:r>
            <a:r>
              <a:rPr lang="ru-RU" i="1" dirty="0" smtClean="0"/>
              <a:t>(</a:t>
            </a:r>
            <a:r>
              <a:rPr lang="ru-RU" i="1" dirty="0"/>
              <a:t>в круглых, </a:t>
            </a:r>
            <a:r>
              <a:rPr lang="ru-RU" i="1" dirty="0" smtClean="0"/>
              <a:t>скобках</a:t>
            </a:r>
            <a:r>
              <a:rPr lang="ru-RU" i="1" dirty="0"/>
              <a:t>)</a:t>
            </a:r>
            <a:r>
              <a:rPr lang="ru-RU" i="1" dirty="0" smtClean="0"/>
              <a:t> типа, в который необходимо преобразовать.</a:t>
            </a:r>
            <a:endParaRPr lang="ru-RU" i="1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685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Безопасный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Неявный кастинг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155238" y="149944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Неявное преобразование типа (безопасное) </a:t>
            </a:r>
            <a:r>
              <a:rPr lang="ru-RU" dirty="0" smtClean="0"/>
              <a:t>– преобразование значения </a:t>
            </a:r>
            <a:r>
              <a:rPr lang="ru-RU" dirty="0"/>
              <a:t>меньшего типа в </a:t>
            </a:r>
            <a:r>
              <a:rPr lang="ru-RU" dirty="0" smtClean="0"/>
              <a:t>значение большего </a:t>
            </a:r>
            <a:r>
              <a:rPr lang="ru-RU" dirty="0"/>
              <a:t>или целого </a:t>
            </a:r>
            <a:r>
              <a:rPr lang="ru-RU" dirty="0" smtClean="0"/>
              <a:t>в вещественное.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248687" y="2834314"/>
            <a:ext cx="170431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pt-BR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10</a:t>
            </a:r>
            <a:r>
              <a:rPr lang="pt-BR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pt-BR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7598362" y="2453314"/>
            <a:ext cx="1545638" cy="640608"/>
            <a:chOff x="2064067" y="1942419"/>
            <a:chExt cx="1545638" cy="640608"/>
          </a:xfrm>
        </p:grpSpPr>
        <p:pic>
          <p:nvPicPr>
            <p:cNvPr id="2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Прямоугольник с двумя вырезанными соседними углами 67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219356" y="2091964"/>
              <a:ext cx="109287" cy="12688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1016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251176" y="2144554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glow rad="63500">
                <a:srgbClr val="FF66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2903792" y="2091964"/>
              <a:ext cx="109287" cy="12688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1016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2935612" y="2144554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glow rad="63500">
                <a:srgbClr val="FF66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0   0   0   0       1   0    1   0</a:t>
              </a:r>
              <a:endParaRPr lang="ru-RU" sz="1000" dirty="0"/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7620000" y="3596314"/>
            <a:ext cx="1545638" cy="640608"/>
            <a:chOff x="2064067" y="1942419"/>
            <a:chExt cx="1545638" cy="640608"/>
          </a:xfrm>
        </p:grpSpPr>
        <p:pic>
          <p:nvPicPr>
            <p:cNvPr id="4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Прямоугольник с двумя вырезанными соседними углами 88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</a:t>
              </a:r>
              <a:r>
                <a:rPr lang="ru-RU" sz="1000" dirty="0"/>
                <a:t>0</a:t>
              </a:r>
              <a:r>
                <a:rPr lang="ru-RU" sz="1000" dirty="0" smtClean="0"/>
                <a:t>   0    0   0</a:t>
              </a:r>
              <a:endParaRPr lang="ru-RU" sz="1000" dirty="0"/>
            </a:p>
          </p:txBody>
        </p:sp>
        <p:sp>
          <p:nvSpPr>
            <p:cNvPr id="60" name="Овал 59"/>
            <p:cNvSpPr/>
            <p:nvPr/>
          </p:nvSpPr>
          <p:spPr>
            <a:xfrm>
              <a:off x="2938926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/>
            <p:cNvSpPr/>
            <p:nvPr/>
          </p:nvSpPr>
          <p:spPr>
            <a:xfrm>
              <a:off x="3251176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5715000" y="3596314"/>
            <a:ext cx="1545638" cy="640608"/>
            <a:chOff x="2064067" y="1942419"/>
            <a:chExt cx="1545638" cy="640608"/>
          </a:xfrm>
        </p:grpSpPr>
        <p:pic>
          <p:nvPicPr>
            <p:cNvPr id="6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Прямоугольник с двумя вырезанными соседними углами 107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Овал 71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Овал 73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Овал 74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Овал 75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Овал 76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</a:t>
              </a:r>
              <a:r>
                <a:rPr lang="ru-RU" sz="1000" dirty="0"/>
                <a:t>0</a:t>
              </a:r>
              <a:r>
                <a:rPr lang="ru-RU" sz="1000" dirty="0" smtClean="0"/>
                <a:t>   0    0   0</a:t>
              </a:r>
              <a:endParaRPr lang="ru-RU" sz="1000" dirty="0"/>
            </a:p>
          </p:txBody>
        </p:sp>
        <p:sp>
          <p:nvSpPr>
            <p:cNvPr id="79" name="Овал 78"/>
            <p:cNvSpPr/>
            <p:nvPr/>
          </p:nvSpPr>
          <p:spPr>
            <a:xfrm>
              <a:off x="2938926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3251176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5715000" y="4708306"/>
            <a:ext cx="1545638" cy="640608"/>
            <a:chOff x="2064067" y="1942419"/>
            <a:chExt cx="1545638" cy="640608"/>
          </a:xfrm>
        </p:grpSpPr>
        <p:pic>
          <p:nvPicPr>
            <p:cNvPr id="8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Прямоугольник с двумя вырезанными соседними углами 126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Прямоугольник 96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</a:t>
              </a:r>
              <a:r>
                <a:rPr lang="ru-RU" sz="1000" dirty="0"/>
                <a:t>0</a:t>
              </a:r>
              <a:r>
                <a:rPr lang="ru-RU" sz="1000" dirty="0" smtClean="0"/>
                <a:t>   0    0   0</a:t>
              </a:r>
              <a:endParaRPr lang="ru-RU" sz="1000" dirty="0"/>
            </a:p>
          </p:txBody>
        </p:sp>
        <p:sp>
          <p:nvSpPr>
            <p:cNvPr id="98" name="Овал 97"/>
            <p:cNvSpPr/>
            <p:nvPr/>
          </p:nvSpPr>
          <p:spPr>
            <a:xfrm>
              <a:off x="2938926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/>
            <p:cNvSpPr/>
            <p:nvPr/>
          </p:nvSpPr>
          <p:spPr>
            <a:xfrm>
              <a:off x="3251176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7620000" y="4708306"/>
            <a:ext cx="1545638" cy="640608"/>
            <a:chOff x="2064067" y="1942419"/>
            <a:chExt cx="1545638" cy="640608"/>
          </a:xfrm>
        </p:grpSpPr>
        <p:pic>
          <p:nvPicPr>
            <p:cNvPr id="10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Прямоугольник с двумя вырезанными соседними углами 145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Овал 109"/>
            <p:cNvSpPr/>
            <p:nvPr/>
          </p:nvSpPr>
          <p:spPr>
            <a:xfrm>
              <a:off x="3219356" y="2091964"/>
              <a:ext cx="109287" cy="12688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1016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Овал 113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Овал 116"/>
            <p:cNvSpPr/>
            <p:nvPr/>
          </p:nvSpPr>
          <p:spPr>
            <a:xfrm>
              <a:off x="3251176" y="2144554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glow rad="63500">
                <a:srgbClr val="FF66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2903792" y="2091964"/>
              <a:ext cx="109287" cy="12688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1016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2935612" y="2144554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glow rad="63500">
                <a:srgbClr val="FF66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Прямоугольник 119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0   0   0   0       1   0    1   0</a:t>
              </a:r>
              <a:endParaRPr lang="ru-RU" sz="1000" dirty="0"/>
            </a:p>
          </p:txBody>
        </p:sp>
      </p:grpSp>
      <p:sp>
        <p:nvSpPr>
          <p:cNvPr id="121" name="Прямоугольник 120"/>
          <p:cNvSpPr/>
          <p:nvPr/>
        </p:nvSpPr>
        <p:spPr>
          <a:xfrm>
            <a:off x="5203238" y="5425114"/>
            <a:ext cx="2492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/>
              <a:t>Ячейка заполняется нулевыми значениями или, если число было отрицательным  –  единицами.</a:t>
            </a:r>
            <a:r>
              <a:rPr lang="en-US" sz="1200" b="1" dirty="0" smtClean="0"/>
              <a:t>   </a:t>
            </a:r>
            <a:endParaRPr lang="en-US" sz="1200" b="1" dirty="0"/>
          </a:p>
        </p:txBody>
      </p:sp>
      <p:pic>
        <p:nvPicPr>
          <p:cNvPr id="122" name="Рисунок 1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008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Опасный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Явный кастинг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20237" y="1326862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Явное преобразование типа (опасное) – </a:t>
            </a:r>
            <a:r>
              <a:rPr lang="ru-RU" dirty="0" smtClean="0"/>
              <a:t>преобразование значения </a:t>
            </a:r>
            <a:r>
              <a:rPr lang="ru-RU" dirty="0"/>
              <a:t>большего типа в </a:t>
            </a:r>
            <a:r>
              <a:rPr lang="ru-RU" dirty="0" smtClean="0"/>
              <a:t>значение меньшего </a:t>
            </a:r>
            <a:r>
              <a:rPr lang="ru-RU" dirty="0"/>
              <a:t>или вещественного </a:t>
            </a:r>
            <a:r>
              <a:rPr lang="ru-RU" dirty="0" smtClean="0"/>
              <a:t>в целое. 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385086" y="2737931"/>
            <a:ext cx="195758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pt-BR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256</a:t>
            </a:r>
            <a:r>
              <a:rPr lang="pt-BR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b="1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ru-RU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pt-BR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7756399" y="3499931"/>
            <a:ext cx="1545638" cy="640608"/>
            <a:chOff x="2064067" y="1942419"/>
            <a:chExt cx="1545638" cy="640608"/>
          </a:xfrm>
        </p:grpSpPr>
        <p:pic>
          <p:nvPicPr>
            <p:cNvPr id="2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Прямоугольник с двумя вырезанными соседними углами 40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</a:t>
              </a:r>
              <a:r>
                <a:rPr lang="ru-RU" sz="1000" dirty="0"/>
                <a:t>0</a:t>
              </a:r>
              <a:r>
                <a:rPr lang="ru-RU" sz="1000" dirty="0" smtClean="0"/>
                <a:t>   0    0   0</a:t>
              </a:r>
              <a:endParaRPr lang="ru-RU" sz="1000" dirty="0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2938926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251176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7756399" y="2362654"/>
            <a:ext cx="1545638" cy="640608"/>
            <a:chOff x="2064067" y="1942419"/>
            <a:chExt cx="1545638" cy="640608"/>
          </a:xfrm>
        </p:grpSpPr>
        <p:pic>
          <p:nvPicPr>
            <p:cNvPr id="4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с двумя вырезанными соседними углами 59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</a:t>
              </a:r>
              <a:r>
                <a:rPr lang="ru-RU" sz="1000" dirty="0"/>
                <a:t>0</a:t>
              </a:r>
              <a:r>
                <a:rPr lang="ru-RU" sz="1000" dirty="0" smtClean="0"/>
                <a:t>   0    0   0</a:t>
              </a:r>
              <a:endParaRPr lang="ru-RU" sz="1000" dirty="0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938926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/>
            <p:cNvSpPr/>
            <p:nvPr/>
          </p:nvSpPr>
          <p:spPr>
            <a:xfrm>
              <a:off x="3251176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7778037" y="4611923"/>
            <a:ext cx="1545638" cy="640608"/>
            <a:chOff x="2064067" y="1942419"/>
            <a:chExt cx="1545638" cy="640608"/>
          </a:xfrm>
        </p:grpSpPr>
        <p:pic>
          <p:nvPicPr>
            <p:cNvPr id="6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13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5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380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505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1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04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167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92" y="2095672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Прямоугольник с двумя вырезанными соседними углами 78"/>
            <p:cNvSpPr/>
            <p:nvPr/>
          </p:nvSpPr>
          <p:spPr>
            <a:xfrm>
              <a:off x="2064067" y="2286000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Овал 69"/>
            <p:cNvSpPr/>
            <p:nvPr/>
          </p:nvSpPr>
          <p:spPr>
            <a:xfrm>
              <a:off x="340730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/>
            <p:cNvSpPr/>
            <p:nvPr/>
          </p:nvSpPr>
          <p:spPr>
            <a:xfrm>
              <a:off x="3095051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/>
            <p:cNvSpPr/>
            <p:nvPr/>
          </p:nvSpPr>
          <p:spPr>
            <a:xfrm>
              <a:off x="2673514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/>
            <p:cNvSpPr/>
            <p:nvPr/>
          </p:nvSpPr>
          <p:spPr>
            <a:xfrm>
              <a:off x="2517389" y="214635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Овал 73"/>
            <p:cNvSpPr/>
            <p:nvPr/>
          </p:nvSpPr>
          <p:spPr>
            <a:xfrm>
              <a:off x="2362224" y="2146353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Овал 74"/>
            <p:cNvSpPr/>
            <p:nvPr/>
          </p:nvSpPr>
          <p:spPr>
            <a:xfrm>
              <a:off x="2205139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2086654" y="1942419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</a:t>
              </a:r>
              <a:r>
                <a:rPr lang="ru-RU" sz="1000" dirty="0"/>
                <a:t>0</a:t>
              </a:r>
              <a:r>
                <a:rPr lang="ru-RU" sz="1000" dirty="0" smtClean="0"/>
                <a:t>   0    0   0</a:t>
              </a:r>
              <a:endParaRPr lang="ru-RU" sz="1000" dirty="0"/>
            </a:p>
          </p:txBody>
        </p:sp>
        <p:sp>
          <p:nvSpPr>
            <p:cNvPr id="77" name="Овал 76"/>
            <p:cNvSpPr/>
            <p:nvPr/>
          </p:nvSpPr>
          <p:spPr>
            <a:xfrm>
              <a:off x="2938926" y="214635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Овал 77"/>
            <p:cNvSpPr/>
            <p:nvPr/>
          </p:nvSpPr>
          <p:spPr>
            <a:xfrm>
              <a:off x="3251176" y="214635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9" name="Прямоугольник 78"/>
          <p:cNvSpPr/>
          <p:nvPr/>
        </p:nvSpPr>
        <p:spPr>
          <a:xfrm>
            <a:off x="3358437" y="5213062"/>
            <a:ext cx="19854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dirty="0" smtClean="0">
                <a:solidFill>
                  <a:srgbClr val="008000"/>
                </a:solidFill>
              </a:rPr>
              <a:t>Оператор явного преобразования значения типа.</a:t>
            </a:r>
            <a:endParaRPr lang="en-US" sz="1000" b="1" dirty="0">
              <a:solidFill>
                <a:srgbClr val="008000"/>
              </a:solidFill>
            </a:endParaRPr>
          </a:p>
        </p:txBody>
      </p:sp>
      <p:grpSp>
        <p:nvGrpSpPr>
          <p:cNvPr id="80" name="Группа 79"/>
          <p:cNvGrpSpPr/>
          <p:nvPr/>
        </p:nvGrpSpPr>
        <p:grpSpPr>
          <a:xfrm>
            <a:off x="5851399" y="2362654"/>
            <a:ext cx="1545638" cy="640608"/>
            <a:chOff x="4931362" y="2209800"/>
            <a:chExt cx="1545638" cy="640608"/>
          </a:xfrm>
        </p:grpSpPr>
        <p:pic>
          <p:nvPicPr>
            <p:cNvPr id="8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9425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5550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1675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800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212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337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5462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1587" y="2363053"/>
              <a:ext cx="171738" cy="25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Прямоугольник с двумя вырезанными соседними углами 119"/>
            <p:cNvSpPr/>
            <p:nvPr/>
          </p:nvSpPr>
          <p:spPr>
            <a:xfrm>
              <a:off x="4931362" y="2553381"/>
              <a:ext cx="1545638" cy="29702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Овал 89"/>
            <p:cNvSpPr/>
            <p:nvPr/>
          </p:nvSpPr>
          <p:spPr>
            <a:xfrm>
              <a:off x="6245794" y="2359345"/>
              <a:ext cx="109287" cy="12688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1016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6118471" y="2413738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/>
            <p:cNvSpPr/>
            <p:nvPr/>
          </p:nvSpPr>
          <p:spPr>
            <a:xfrm>
              <a:off x="5962346" y="2413738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/>
            <p:cNvSpPr/>
            <p:nvPr/>
          </p:nvSpPr>
          <p:spPr>
            <a:xfrm>
              <a:off x="5806221" y="241373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/>
            <p:cNvSpPr/>
            <p:nvPr/>
          </p:nvSpPr>
          <p:spPr>
            <a:xfrm>
              <a:off x="5540809" y="2413736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5384684" y="2413735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5229519" y="2413734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/>
            <p:cNvSpPr/>
            <p:nvPr/>
          </p:nvSpPr>
          <p:spPr>
            <a:xfrm>
              <a:off x="5072434" y="2413738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rgbClr val="FFFF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4953949" y="2209800"/>
              <a:ext cx="14895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00" dirty="0" smtClean="0"/>
                <a:t> 0   0   0   0       0   0    0   1</a:t>
              </a:r>
              <a:endParaRPr lang="ru-RU" sz="1000" dirty="0"/>
            </a:p>
          </p:txBody>
        </p:sp>
        <p:sp>
          <p:nvSpPr>
            <p:cNvPr id="99" name="Овал 98"/>
            <p:cNvSpPr/>
            <p:nvPr/>
          </p:nvSpPr>
          <p:spPr>
            <a:xfrm>
              <a:off x="6277614" y="2411935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glow rad="63500">
                <a:srgbClr val="FF6600">
                  <a:alpha val="5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0" name="Прямоугольник 99"/>
          <p:cNvSpPr/>
          <p:nvPr/>
        </p:nvSpPr>
        <p:spPr>
          <a:xfrm>
            <a:off x="4493069" y="5717159"/>
            <a:ext cx="4604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Явный кастинг считается опасным</a:t>
            </a:r>
            <a:r>
              <a:rPr lang="ru-RU" sz="1600" b="1" dirty="0">
                <a:solidFill>
                  <a:srgbClr val="C00000"/>
                </a:solidFill>
              </a:rPr>
              <a:t>, так как может произойти потеря точности </a:t>
            </a:r>
            <a:r>
              <a:rPr lang="ru-RU" sz="1600" b="1" dirty="0" smtClean="0">
                <a:solidFill>
                  <a:srgbClr val="C00000"/>
                </a:solidFill>
              </a:rPr>
              <a:t>или урезание числа.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101" name="Picture 2" descr="D:\PHOTO\_ИКОНКИ\Vista Icons\Windows Vista 5270 PNG By Wizzard\Alarm\War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807" y="5598672"/>
            <a:ext cx="703262" cy="70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777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Форматированный вывод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Строки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864218" y="2250340"/>
            <a:ext cx="5686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noProof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Это число 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%1$s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6197600" y="2106215"/>
            <a:ext cx="0" cy="201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435600" y="1856601"/>
            <a:ext cx="1566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noProof="1" smtClean="0"/>
              <a:t>Маркер подстановки</a:t>
            </a:r>
            <a:endParaRPr lang="ru-RU" sz="12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6917478" y="2567584"/>
            <a:ext cx="0" cy="201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8191790" y="2202030"/>
            <a:ext cx="266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noProof="1" smtClean="0">
                <a:solidFill>
                  <a:srgbClr val="008000"/>
                </a:solidFill>
              </a:rPr>
              <a:t>Позиция элемента  подстановки, начинается с нуля (0,1,2,3,… и т.д.), указание большей позиции приведет к ошибке.</a:t>
            </a:r>
            <a:endParaRPr lang="ru-RU" sz="1200" dirty="0">
              <a:solidFill>
                <a:srgbClr val="00800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108594" y="2694801"/>
            <a:ext cx="16130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noProof="1"/>
              <a:t>Элемент подстановки</a:t>
            </a:r>
            <a:endParaRPr lang="ru-RU" sz="12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864218" y="3863458"/>
            <a:ext cx="850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noProof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Это 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числа по порядку 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$s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2$s 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1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864218" y="4379038"/>
            <a:ext cx="766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noProof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Вывод наоборот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%2$s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$s </a:t>
            </a:r>
            <a:r>
              <a:rPr lang="ru-R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1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13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994" y="4777339"/>
            <a:ext cx="3150206" cy="117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05600" y="1486745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TestProvider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это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online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специалиста.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каждого урока проходите тестирование для проверки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знаний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 action="ppaction://hlinkfile"/>
              </a:rPr>
              <a:t>TestProvider.com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Успешное прохождение финального тестирования позволит Вам получить соответствующий Сертификат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Рисунок 22">
            <a:hlinkClick r:id="rId3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5" y="1560042"/>
            <a:ext cx="5493865" cy="43875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765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Starter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0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Переменные и типы данных.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Starter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Переменная</a:t>
            </a:r>
          </a:p>
        </p:txBody>
      </p:sp>
      <p:sp>
        <p:nvSpPr>
          <p:cNvPr id="23" name="Заголовок 1"/>
          <p:cNvSpPr>
            <a:spLocks noGrp="1"/>
          </p:cNvSpPr>
          <p:nvPr>
            <p:ph type="title"/>
          </p:nvPr>
        </p:nvSpPr>
        <p:spPr>
          <a:xfrm>
            <a:off x="1818563" y="1624285"/>
            <a:ext cx="8229600" cy="687977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Переменная – это область памяти, которая хранит в себе некоторое значение, которое можно изменить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endParaRPr lang="en-US" sz="18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704523" y="2845662"/>
            <a:ext cx="4051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 = 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0000 0010 b</a:t>
            </a:r>
            <a:endParaRPr lang="en-US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60" y="3683862"/>
            <a:ext cx="8532440" cy="202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Группа 25"/>
          <p:cNvGrpSpPr/>
          <p:nvPr/>
        </p:nvGrpSpPr>
        <p:grpSpPr>
          <a:xfrm>
            <a:off x="1894384" y="3827878"/>
            <a:ext cx="8064896" cy="1152128"/>
            <a:chOff x="539552" y="2852936"/>
            <a:chExt cx="8064896" cy="1152128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539552" y="2852936"/>
              <a:ext cx="8064896" cy="11521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722106" y="2996952"/>
              <a:ext cx="1545638" cy="487355"/>
              <a:chOff x="1010139" y="4165781"/>
              <a:chExt cx="7128792" cy="2028225"/>
            </a:xfrm>
          </p:grpSpPr>
          <p:pic>
            <p:nvPicPr>
              <p:cNvPr id="6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Прямоугольник с двумя вырезанными соседними углами 71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Группа 28"/>
            <p:cNvGrpSpPr/>
            <p:nvPr/>
          </p:nvGrpSpPr>
          <p:grpSpPr>
            <a:xfrm>
              <a:off x="2450298" y="2996952"/>
              <a:ext cx="1545638" cy="487355"/>
              <a:chOff x="1010139" y="4165781"/>
              <a:chExt cx="7128792" cy="2028225"/>
            </a:xfrm>
          </p:grpSpPr>
          <p:pic>
            <p:nvPicPr>
              <p:cNvPr id="5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Прямоугольник с двумя вырезанными соседними углами 62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Группа 29"/>
            <p:cNvGrpSpPr/>
            <p:nvPr/>
          </p:nvGrpSpPr>
          <p:grpSpPr>
            <a:xfrm>
              <a:off x="5148064" y="2996952"/>
              <a:ext cx="1545638" cy="487355"/>
              <a:chOff x="1010139" y="4165781"/>
              <a:chExt cx="7128792" cy="2028225"/>
            </a:xfrm>
          </p:grpSpPr>
          <p:pic>
            <p:nvPicPr>
              <p:cNvPr id="4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Прямоугольник с двумя вырезанными соседними углами 53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876256" y="2996952"/>
              <a:ext cx="1545638" cy="487355"/>
              <a:chOff x="1010139" y="4165781"/>
              <a:chExt cx="7128792" cy="2028225"/>
            </a:xfrm>
          </p:grpSpPr>
          <p:pic>
            <p:nvPicPr>
              <p:cNvPr id="3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Прямоугольник с двумя вырезанными соседними углами 44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356524" y="3563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84716" y="35730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46876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823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8064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39952" y="2852936"/>
              <a:ext cx="8734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/>
                <a:t>. . .</a:t>
              </a:r>
              <a:endParaRPr lang="en-US" sz="4000" b="1" dirty="0"/>
            </a:p>
          </p:txBody>
        </p:sp>
      </p:grpSp>
      <p:sp>
        <p:nvSpPr>
          <p:cNvPr id="73" name="Трапеция 72"/>
          <p:cNvSpPr/>
          <p:nvPr/>
        </p:nvSpPr>
        <p:spPr>
          <a:xfrm>
            <a:off x="3704523" y="2769462"/>
            <a:ext cx="1765109" cy="2138536"/>
          </a:xfrm>
          <a:prstGeom prst="trapezoid">
            <a:avLst>
              <a:gd name="adj" fmla="val 0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4960419" y="3968186"/>
            <a:ext cx="109287" cy="126885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5148364" y="4022579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836114" y="4022579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679989" y="4022578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4414577" y="4022577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258452" y="4022576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103287" y="4022575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3946202" y="4022579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3827717" y="3818641"/>
            <a:ext cx="1489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 smtClean="0"/>
              <a:t> 0   0   0   0       0   0    1   0</a:t>
            </a:r>
            <a:endParaRPr lang="ru-RU" sz="1000" dirty="0"/>
          </a:p>
        </p:txBody>
      </p:sp>
      <p:sp>
        <p:nvSpPr>
          <p:cNvPr id="83" name="Овал 82"/>
          <p:cNvSpPr/>
          <p:nvPr/>
        </p:nvSpPr>
        <p:spPr>
          <a:xfrm>
            <a:off x="4992239" y="4020776"/>
            <a:ext cx="45719" cy="45719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glow rad="63500">
              <a:srgbClr val="FF66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4" name="Рисунок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32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переменной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Переменная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828800" y="1564471"/>
            <a:ext cx="4788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При создании переменной необходимо </a:t>
            </a:r>
            <a:r>
              <a:rPr lang="ru-RU" sz="1400" dirty="0" smtClean="0"/>
              <a:t>указать: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400" dirty="0" smtClean="0"/>
              <a:t>Имя переменной </a:t>
            </a:r>
            <a:r>
              <a:rPr lang="ru-RU" sz="1400" i="1" dirty="0" smtClean="0"/>
              <a:t>(идентификатор)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400" dirty="0"/>
              <a:t>Т</a:t>
            </a:r>
            <a:r>
              <a:rPr lang="ru-RU" sz="1400" dirty="0" smtClean="0"/>
              <a:t>ип переменной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400" dirty="0"/>
              <a:t>Н</a:t>
            </a:r>
            <a:r>
              <a:rPr lang="ru-RU" sz="1400" dirty="0" smtClean="0"/>
              <a:t>ачальное значение </a:t>
            </a:r>
            <a:r>
              <a:rPr lang="ru-RU" sz="1400" i="1" dirty="0" smtClean="0"/>
              <a:t>(необязательно)</a:t>
            </a:r>
            <a:r>
              <a:rPr lang="ru-RU" sz="1400" dirty="0" smtClean="0"/>
              <a:t> </a:t>
            </a:r>
            <a:endParaRPr lang="ru-RU" sz="14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3417079" y="2823378"/>
            <a:ext cx="5443325" cy="2309574"/>
            <a:chOff x="2044824" y="2786634"/>
            <a:chExt cx="5443325" cy="2309574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973277" y="3284791"/>
              <a:ext cx="311014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/>
                <a:t> </a:t>
              </a:r>
              <a:r>
                <a:rPr lang="en-US" sz="3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byte</a:t>
              </a:r>
              <a:r>
                <a:rPr lang="ru-RU" sz="3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600" dirty="0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600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3600" dirty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;</a:t>
              </a: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V="1">
              <a:off x="2915816" y="4158234"/>
              <a:ext cx="648072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>
            <a:xfrm>
              <a:off x="2044824" y="4420588"/>
              <a:ext cx="12507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400" dirty="0" smtClean="0"/>
                <a:t>Тип </a:t>
              </a:r>
            </a:p>
            <a:p>
              <a:pPr algn="ctr"/>
              <a:r>
                <a:rPr lang="ru-RU" sz="1400" dirty="0" smtClean="0"/>
                <a:t>переменной</a:t>
              </a:r>
              <a:endParaRPr lang="ru-RU" sz="1400" i="1" dirty="0"/>
            </a:p>
          </p:txBody>
        </p:sp>
        <p:cxnSp>
          <p:nvCxnSpPr>
            <p:cNvPr id="25" name="Прямая со стрелкой 24"/>
            <p:cNvCxnSpPr/>
            <p:nvPr/>
          </p:nvCxnSpPr>
          <p:spPr>
            <a:xfrm flipV="1">
              <a:off x="4559424" y="411578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Прямоугольник 25"/>
            <p:cNvSpPr/>
            <p:nvPr/>
          </p:nvSpPr>
          <p:spPr>
            <a:xfrm>
              <a:off x="3474368" y="4572988"/>
              <a:ext cx="23042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400" dirty="0" smtClean="0"/>
                <a:t>Имя переменной</a:t>
              </a:r>
            </a:p>
            <a:p>
              <a:pPr algn="ctr"/>
              <a:r>
                <a:rPr lang="ru-RU" sz="1400" i="1" dirty="0"/>
                <a:t>(идентификатор)</a:t>
              </a:r>
              <a:endParaRPr lang="ru-RU" sz="1400" i="1" dirty="0" smtClean="0"/>
            </a:p>
          </p:txBody>
        </p:sp>
        <p:cxnSp>
          <p:nvCxnSpPr>
            <p:cNvPr id="27" name="Прямая со стрелкой 26"/>
            <p:cNvCxnSpPr/>
            <p:nvPr/>
          </p:nvCxnSpPr>
          <p:spPr>
            <a:xfrm flipH="1" flipV="1">
              <a:off x="5626224" y="4115788"/>
              <a:ext cx="609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Прямоугольник 27"/>
            <p:cNvSpPr/>
            <p:nvPr/>
          </p:nvSpPr>
          <p:spPr>
            <a:xfrm>
              <a:off x="6007224" y="4344388"/>
              <a:ext cx="14809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400" dirty="0" smtClean="0"/>
                <a:t>Значение переменной</a:t>
              </a:r>
            </a:p>
          </p:txBody>
        </p:sp>
        <p:cxnSp>
          <p:nvCxnSpPr>
            <p:cNvPr id="29" name="Прямая со стрелкой 28"/>
            <p:cNvCxnSpPr/>
            <p:nvPr/>
          </p:nvCxnSpPr>
          <p:spPr>
            <a:xfrm>
              <a:off x="5092824" y="3125188"/>
              <a:ext cx="0" cy="392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Прямоугольник 29"/>
            <p:cNvSpPr/>
            <p:nvPr/>
          </p:nvSpPr>
          <p:spPr>
            <a:xfrm>
              <a:off x="4230783" y="2786634"/>
              <a:ext cx="17002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 smtClean="0"/>
                <a:t>Знак присвоения</a:t>
              </a:r>
            </a:p>
          </p:txBody>
        </p:sp>
      </p:grpSp>
      <p:sp>
        <p:nvSpPr>
          <p:cNvPr id="31" name="Прямоугольник 30"/>
          <p:cNvSpPr/>
          <p:nvPr/>
        </p:nvSpPr>
        <p:spPr>
          <a:xfrm>
            <a:off x="2527839" y="5761424"/>
            <a:ext cx="6985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i="1" dirty="0"/>
              <a:t>Инициализация переменной</a:t>
            </a:r>
            <a:r>
              <a:rPr lang="ru-RU" sz="1600" dirty="0"/>
              <a:t> – это первое присвоение ей </a:t>
            </a:r>
            <a:r>
              <a:rPr lang="ru-RU" sz="1600" dirty="0" smtClean="0"/>
              <a:t>значения.</a:t>
            </a:r>
            <a:endParaRPr lang="ru-RU" sz="16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42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Переменная</a:t>
            </a: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818563" y="1815442"/>
            <a:ext cx="8229600" cy="687977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Переменная – это область памяти, которая хранит в себе некоторое значение, которое можно изменить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endParaRPr lang="en-US" sz="1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50232" y="3036819"/>
            <a:ext cx="771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 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256;    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0000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0001  0000 0000 b - 0x100</a:t>
            </a:r>
            <a:endParaRPr lang="en-US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60" y="3875019"/>
            <a:ext cx="8532440" cy="202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Группа 22"/>
          <p:cNvGrpSpPr/>
          <p:nvPr/>
        </p:nvGrpSpPr>
        <p:grpSpPr>
          <a:xfrm>
            <a:off x="1894384" y="4019035"/>
            <a:ext cx="8064896" cy="1152128"/>
            <a:chOff x="539552" y="2852936"/>
            <a:chExt cx="8064896" cy="1152128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539552" y="2852936"/>
              <a:ext cx="8064896" cy="11521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722106" y="2996952"/>
              <a:ext cx="1545638" cy="487355"/>
              <a:chOff x="1010139" y="4165781"/>
              <a:chExt cx="7128792" cy="2028225"/>
            </a:xfrm>
          </p:grpSpPr>
          <p:pic>
            <p:nvPicPr>
              <p:cNvPr id="6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Прямоугольник с двумя вырезанными соседними углами 71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Группа 25"/>
            <p:cNvGrpSpPr/>
            <p:nvPr/>
          </p:nvGrpSpPr>
          <p:grpSpPr>
            <a:xfrm>
              <a:off x="2450298" y="2996952"/>
              <a:ext cx="1545638" cy="487355"/>
              <a:chOff x="1010139" y="4165781"/>
              <a:chExt cx="7128792" cy="2028225"/>
            </a:xfrm>
          </p:grpSpPr>
          <p:pic>
            <p:nvPicPr>
              <p:cNvPr id="52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Прямоугольник с двумя вырезанными соседними углами 62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>
              <a:off x="5148064" y="2996952"/>
              <a:ext cx="1545638" cy="487355"/>
              <a:chOff x="1010139" y="4165781"/>
              <a:chExt cx="7128792" cy="2028225"/>
            </a:xfrm>
          </p:grpSpPr>
          <p:pic>
            <p:nvPicPr>
              <p:cNvPr id="43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Прямоугольник с двумя вырезанными соседними углами 53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Группа 27"/>
            <p:cNvGrpSpPr/>
            <p:nvPr/>
          </p:nvGrpSpPr>
          <p:grpSpPr>
            <a:xfrm>
              <a:off x="6876256" y="2996952"/>
              <a:ext cx="1545638" cy="487355"/>
              <a:chOff x="1010139" y="4165781"/>
              <a:chExt cx="7128792" cy="2028225"/>
            </a:xfrm>
          </p:grpSpPr>
          <p:pic>
            <p:nvPicPr>
              <p:cNvPr id="34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179" y="4165782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25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33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0419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455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63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71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http://3.bp.blogspot.com/-CIbS0ekSnlk/Th2dYAQYh4I/AAAAAAAAATc/0zUCodukSVA/s1600/normal+light+bul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95" y="4165781"/>
                <a:ext cx="792088" cy="1056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Прямоугольник с двумя вырезанными соседними углами 44"/>
              <p:cNvSpPr/>
              <p:nvPr/>
            </p:nvSpPr>
            <p:spPr>
              <a:xfrm>
                <a:off x="1010139" y="4957869"/>
                <a:ext cx="7128792" cy="1236137"/>
              </a:xfrm>
              <a:prstGeom prst="snip2Same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356524" y="3563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84716" y="35730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46876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823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48064" y="3573016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1 073 741 </a:t>
              </a:r>
              <a:r>
                <a:rPr lang="en-US" dirty="0" smtClean="0"/>
                <a:t>822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39952" y="2852936"/>
              <a:ext cx="8734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/>
                <a:t>. . .</a:t>
              </a:r>
              <a:endParaRPr lang="en-US" sz="4000" b="1" dirty="0"/>
            </a:p>
          </p:txBody>
        </p:sp>
      </p:grpSp>
      <p:sp>
        <p:nvSpPr>
          <p:cNvPr id="70" name="Трапеция 69"/>
          <p:cNvSpPr/>
          <p:nvPr/>
        </p:nvSpPr>
        <p:spPr>
          <a:xfrm>
            <a:off x="1964433" y="2960619"/>
            <a:ext cx="3505200" cy="2138536"/>
          </a:xfrm>
          <a:prstGeom prst="trapezoid">
            <a:avLst>
              <a:gd name="adj" fmla="val 0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3388388" y="4173152"/>
            <a:ext cx="109287" cy="126885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5148364" y="4213736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836114" y="4213736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4679989" y="4213735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4414577" y="4213734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258452" y="4213733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103287" y="4213732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3946202" y="4213736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3827717" y="4009798"/>
            <a:ext cx="1489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 smtClean="0"/>
              <a:t> 0   0   0   0       0   0    </a:t>
            </a:r>
            <a:r>
              <a:rPr lang="en-US" sz="1000" dirty="0" smtClean="0"/>
              <a:t>0</a:t>
            </a:r>
            <a:r>
              <a:rPr lang="ru-RU" sz="1000" dirty="0" smtClean="0"/>
              <a:t>   0</a:t>
            </a:r>
            <a:endParaRPr lang="ru-RU" sz="1000" dirty="0"/>
          </a:p>
        </p:txBody>
      </p:sp>
      <p:sp>
        <p:nvSpPr>
          <p:cNvPr id="80" name="Овал 79"/>
          <p:cNvSpPr/>
          <p:nvPr/>
        </p:nvSpPr>
        <p:spPr>
          <a:xfrm>
            <a:off x="3420208" y="4225742"/>
            <a:ext cx="45719" cy="45719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glow rad="63500">
              <a:srgbClr val="FF66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2105002" y="4015140"/>
            <a:ext cx="14606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 smtClean="0"/>
              <a:t>0   </a:t>
            </a:r>
            <a:r>
              <a:rPr lang="en-US" sz="1000" dirty="0" smtClean="0"/>
              <a:t> </a:t>
            </a:r>
            <a:r>
              <a:rPr lang="ru-RU" sz="1000" dirty="0" smtClean="0"/>
              <a:t>0   0   0       0   0   </a:t>
            </a:r>
            <a:r>
              <a:rPr lang="en-US" sz="1000" dirty="0" smtClean="0"/>
              <a:t>0</a:t>
            </a:r>
            <a:r>
              <a:rPr lang="ru-RU" sz="1000" dirty="0" smtClean="0"/>
              <a:t>   </a:t>
            </a:r>
            <a:r>
              <a:rPr lang="en-US" sz="1000" dirty="0" smtClean="0"/>
              <a:t>1</a:t>
            </a:r>
            <a:endParaRPr lang="ru-RU" sz="1000" dirty="0"/>
          </a:p>
        </p:txBody>
      </p:sp>
      <p:sp>
        <p:nvSpPr>
          <p:cNvPr id="82" name="Овал 81"/>
          <p:cNvSpPr/>
          <p:nvPr/>
        </p:nvSpPr>
        <p:spPr>
          <a:xfrm>
            <a:off x="4992239" y="4210300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3264047" y="4210299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3107922" y="4219125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2951797" y="421373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2686385" y="4214803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2530260" y="4219925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2374135" y="421224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2218010" y="4212241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FF0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0" name="Рисунок 8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47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Варианты хранения информации в ОЗУ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Типы данных ОЗУ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497988" y="1965340"/>
            <a:ext cx="869333" cy="235584"/>
            <a:chOff x="1010139" y="4165781"/>
            <a:chExt cx="7128792" cy="2028225"/>
          </a:xfrm>
        </p:grpSpPr>
        <p:pic>
          <p:nvPicPr>
            <p:cNvPr id="1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Прямоугольник с двумя вырезанными соседними углами 1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497988" y="3198768"/>
            <a:ext cx="869333" cy="235584"/>
            <a:chOff x="1010139" y="4165781"/>
            <a:chExt cx="7128792" cy="2028225"/>
          </a:xfrm>
        </p:grpSpPr>
        <p:pic>
          <p:nvPicPr>
            <p:cNvPr id="3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Прямоугольник с двумя вырезанными соседними углами 2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1519721" y="3203647"/>
            <a:ext cx="869333" cy="235584"/>
            <a:chOff x="1010139" y="4165781"/>
            <a:chExt cx="7128792" cy="2028225"/>
          </a:xfrm>
        </p:grpSpPr>
        <p:pic>
          <p:nvPicPr>
            <p:cNvPr id="4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Прямоугольник с двумя вырезанными соседними углами 3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497988" y="4350896"/>
            <a:ext cx="869333" cy="235584"/>
            <a:chOff x="1010139" y="4165781"/>
            <a:chExt cx="7128792" cy="2028225"/>
          </a:xfrm>
        </p:grpSpPr>
        <p:pic>
          <p:nvPicPr>
            <p:cNvPr id="5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Прямоугольник с двумя вырезанными соседними углами 4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1519721" y="4355775"/>
            <a:ext cx="869333" cy="235584"/>
            <a:chOff x="1010139" y="4165781"/>
            <a:chExt cx="7128792" cy="2028225"/>
          </a:xfrm>
        </p:grpSpPr>
        <p:pic>
          <p:nvPicPr>
            <p:cNvPr id="6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Прямоугольник с двумя вырезанными соседними углами 5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2625128" y="4350896"/>
            <a:ext cx="869333" cy="235584"/>
            <a:chOff x="1010139" y="4165781"/>
            <a:chExt cx="7128792" cy="2028225"/>
          </a:xfrm>
        </p:grpSpPr>
        <p:pic>
          <p:nvPicPr>
            <p:cNvPr id="7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Прямоугольник с двумя вырезанными соседними углами 6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3646861" y="4355775"/>
            <a:ext cx="869333" cy="235584"/>
            <a:chOff x="1010139" y="4165781"/>
            <a:chExt cx="7128792" cy="2028225"/>
          </a:xfrm>
        </p:grpSpPr>
        <p:pic>
          <p:nvPicPr>
            <p:cNvPr id="8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Прямоугольник с двумя вырезанными соседними углами 7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Группа 89"/>
          <p:cNvGrpSpPr/>
          <p:nvPr/>
        </p:nvGrpSpPr>
        <p:grpSpPr>
          <a:xfrm>
            <a:off x="497988" y="5527603"/>
            <a:ext cx="869333" cy="235584"/>
            <a:chOff x="1010139" y="4165781"/>
            <a:chExt cx="7128792" cy="2028225"/>
          </a:xfrm>
        </p:grpSpPr>
        <p:pic>
          <p:nvPicPr>
            <p:cNvPr id="9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Прямоугольник с двумя вырезанными соседними углами 8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1519721" y="5532482"/>
            <a:ext cx="869333" cy="235584"/>
            <a:chOff x="1010139" y="4165781"/>
            <a:chExt cx="7128792" cy="2028225"/>
          </a:xfrm>
        </p:grpSpPr>
        <p:pic>
          <p:nvPicPr>
            <p:cNvPr id="10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Прямоугольник с двумя вырезанными соседними углами 9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Группа 109"/>
          <p:cNvGrpSpPr/>
          <p:nvPr/>
        </p:nvGrpSpPr>
        <p:grpSpPr>
          <a:xfrm>
            <a:off x="2625128" y="5527603"/>
            <a:ext cx="869333" cy="235584"/>
            <a:chOff x="1010139" y="4165781"/>
            <a:chExt cx="7128792" cy="2028225"/>
          </a:xfrm>
        </p:grpSpPr>
        <p:pic>
          <p:nvPicPr>
            <p:cNvPr id="11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Прямоугольник с двумя вырезанными соседними углами 10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Группа 119"/>
          <p:cNvGrpSpPr/>
          <p:nvPr/>
        </p:nvGrpSpPr>
        <p:grpSpPr>
          <a:xfrm>
            <a:off x="3646861" y="5532482"/>
            <a:ext cx="869333" cy="235584"/>
            <a:chOff x="1010139" y="4165781"/>
            <a:chExt cx="7128792" cy="2028225"/>
          </a:xfrm>
        </p:grpSpPr>
        <p:pic>
          <p:nvPicPr>
            <p:cNvPr id="12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Прямоугольник с двумя вырезанными соседними углами 11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Группа 129"/>
          <p:cNvGrpSpPr/>
          <p:nvPr/>
        </p:nvGrpSpPr>
        <p:grpSpPr>
          <a:xfrm>
            <a:off x="4668594" y="5541301"/>
            <a:ext cx="869333" cy="235584"/>
            <a:chOff x="1010139" y="4165781"/>
            <a:chExt cx="7128792" cy="2028225"/>
          </a:xfrm>
        </p:grpSpPr>
        <p:pic>
          <p:nvPicPr>
            <p:cNvPr id="13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Прямоугольник с двумя вырезанными соседними углами 12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Группа 139"/>
          <p:cNvGrpSpPr/>
          <p:nvPr/>
        </p:nvGrpSpPr>
        <p:grpSpPr>
          <a:xfrm>
            <a:off x="5690327" y="5546180"/>
            <a:ext cx="869333" cy="235584"/>
            <a:chOff x="1010139" y="4165781"/>
            <a:chExt cx="7128792" cy="2028225"/>
          </a:xfrm>
        </p:grpSpPr>
        <p:pic>
          <p:nvPicPr>
            <p:cNvPr id="14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Прямоугольник с двумя вырезанными соседними углами 13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Группа 149"/>
          <p:cNvGrpSpPr/>
          <p:nvPr/>
        </p:nvGrpSpPr>
        <p:grpSpPr>
          <a:xfrm>
            <a:off x="6795734" y="5541301"/>
            <a:ext cx="869333" cy="235584"/>
            <a:chOff x="1010139" y="4165781"/>
            <a:chExt cx="7128792" cy="2028225"/>
          </a:xfrm>
        </p:grpSpPr>
        <p:pic>
          <p:nvPicPr>
            <p:cNvPr id="15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" name="Прямоугольник с двумя вырезанными соседними углами 14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Группа 159"/>
          <p:cNvGrpSpPr/>
          <p:nvPr/>
        </p:nvGrpSpPr>
        <p:grpSpPr>
          <a:xfrm>
            <a:off x="7817467" y="5546180"/>
            <a:ext cx="869333" cy="235584"/>
            <a:chOff x="1010139" y="4165781"/>
            <a:chExt cx="7128792" cy="2028225"/>
          </a:xfrm>
        </p:grpSpPr>
        <p:pic>
          <p:nvPicPr>
            <p:cNvPr id="161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179" y="4165782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25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33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19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5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3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71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http://3.bp.blogspot.com/-CIbS0ekSnlk/Th2dYAQYh4I/AAAAAAAAATc/0zUCodukSVA/s1600/normal+light+bul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795" y="4165781"/>
              <a:ext cx="792088" cy="105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9" name="Прямоугольник с двумя вырезанными соседними углами 157"/>
            <p:cNvSpPr/>
            <p:nvPr/>
          </p:nvSpPr>
          <p:spPr>
            <a:xfrm>
              <a:off x="1010139" y="4957869"/>
              <a:ext cx="7128792" cy="1236137"/>
            </a:xfrm>
            <a:prstGeom prst="snip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425980" y="1524000"/>
            <a:ext cx="300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байт = 8 бит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442506" y="2685420"/>
            <a:ext cx="466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 байта = 16 бит (Машинное слово)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445746" y="3909556"/>
            <a:ext cx="466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 байта = 32 бита (Двойное машинное слово)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445746" y="5124400"/>
            <a:ext cx="509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  <a:r>
              <a:rPr lang="ru-RU" dirty="0" smtClean="0"/>
              <a:t> байт = 64 бита (Учетверённое машинное слово)</a:t>
            </a:r>
            <a:endParaRPr lang="en-US" dirty="0"/>
          </a:p>
        </p:txBody>
      </p:sp>
      <p:sp>
        <p:nvSpPr>
          <p:cNvPr id="174" name="Прямоугольник 173"/>
          <p:cNvSpPr/>
          <p:nvPr/>
        </p:nvSpPr>
        <p:spPr>
          <a:xfrm>
            <a:off x="3500531" y="1597223"/>
            <a:ext cx="58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en-US" sz="1400" noProof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5" name="Прямоугольник 174"/>
          <p:cNvSpPr/>
          <p:nvPr/>
        </p:nvSpPr>
        <p:spPr>
          <a:xfrm>
            <a:off x="2057400" y="1584340"/>
            <a:ext cx="58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</a:t>
            </a:r>
            <a:endParaRPr lang="ru-RU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6" name="Прямоугольник 175"/>
          <p:cNvSpPr/>
          <p:nvPr/>
        </p:nvSpPr>
        <p:spPr>
          <a:xfrm>
            <a:off x="2715346" y="1594244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sbyte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6172200" y="5178623"/>
            <a:ext cx="681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ulong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5562600" y="517862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ru-RU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Прямоугольник 178"/>
          <p:cNvSpPr/>
          <p:nvPr/>
        </p:nvSpPr>
        <p:spPr>
          <a:xfrm>
            <a:off x="6833591" y="5181600"/>
            <a:ext cx="780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ru-RU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0" name="Прямоугольник 179"/>
          <p:cNvSpPr/>
          <p:nvPr/>
        </p:nvSpPr>
        <p:spPr>
          <a:xfrm>
            <a:off x="5666189" y="396239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uint</a:t>
            </a:r>
          </a:p>
        </p:txBody>
      </p:sp>
      <p:sp>
        <p:nvSpPr>
          <p:cNvPr id="181" name="Прямоугольник 180"/>
          <p:cNvSpPr/>
          <p:nvPr/>
        </p:nvSpPr>
        <p:spPr>
          <a:xfrm>
            <a:off x="5126978" y="3962400"/>
            <a:ext cx="482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</p:txBody>
      </p:sp>
      <p:sp>
        <p:nvSpPr>
          <p:cNvPr id="182" name="Прямоугольник 181"/>
          <p:cNvSpPr/>
          <p:nvPr/>
        </p:nvSpPr>
        <p:spPr>
          <a:xfrm>
            <a:off x="6047188" y="2716197"/>
            <a:ext cx="58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endParaRPr lang="ru-RU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3" name="Прямоугольник 182"/>
          <p:cNvSpPr/>
          <p:nvPr/>
        </p:nvSpPr>
        <p:spPr>
          <a:xfrm>
            <a:off x="5181600" y="2716197"/>
            <a:ext cx="780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ushort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4341877" y="2716197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</a:t>
            </a:r>
            <a:endParaRPr lang="ru-RU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5" name="Прямоугольник 184"/>
          <p:cNvSpPr/>
          <p:nvPr/>
        </p:nvSpPr>
        <p:spPr>
          <a:xfrm>
            <a:off x="6252603" y="3956077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ru-RU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6" name="Рисунок 1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709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Primitive Data Types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solidFill>
            <a:srgbClr val="45868A"/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Примитивные типы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данных</a:t>
            </a:r>
          </a:p>
        </p:txBody>
      </p:sp>
      <p:grpSp>
        <p:nvGrpSpPr>
          <p:cNvPr id="67" name="Группа 66"/>
          <p:cNvGrpSpPr/>
          <p:nvPr/>
        </p:nvGrpSpPr>
        <p:grpSpPr>
          <a:xfrm>
            <a:off x="2383745" y="1676400"/>
            <a:ext cx="7827055" cy="4075863"/>
            <a:chOff x="743982" y="2041890"/>
            <a:chExt cx="7827055" cy="3352709"/>
          </a:xfrm>
        </p:grpSpPr>
        <p:sp>
          <p:nvSpPr>
            <p:cNvPr id="68" name="Прямоугольник 67"/>
            <p:cNvSpPr/>
            <p:nvPr/>
          </p:nvSpPr>
          <p:spPr>
            <a:xfrm>
              <a:off x="3335842" y="2041890"/>
              <a:ext cx="8643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latin typeface="Segoe UI Light" pitchFamily="34" charset="0"/>
                </a:rPr>
                <a:t>Простые</a:t>
              </a:r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1191937" y="2708920"/>
              <a:ext cx="1167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latin typeface="Segoe UI Light" pitchFamily="34" charset="0"/>
                </a:rPr>
                <a:t>Нечисловые</a:t>
              </a:r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5383874" y="2646500"/>
              <a:ext cx="9621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latin typeface="Segoe UI Light" pitchFamily="34" charset="0"/>
                </a:rPr>
                <a:t>Числовые</a:t>
              </a:r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3268817" y="3416780"/>
              <a:ext cx="14542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latin typeface="Segoe UI Light" pitchFamily="34" charset="0"/>
                </a:rPr>
                <a:t>Целочисленные</a:t>
              </a:r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7033274" y="3443906"/>
              <a:ext cx="13324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dirty="0">
                  <a:latin typeface="Segoe UI Light" pitchFamily="34" charset="0"/>
                </a:rPr>
                <a:t>Вещественные</a:t>
              </a:r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762954" y="4705399"/>
              <a:ext cx="5405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Segoe UI Light" pitchFamily="34" charset="0"/>
                </a:rPr>
                <a:t>8-bit</a:t>
              </a:r>
              <a:endParaRPr lang="ru-RU" sz="1400" dirty="0">
                <a:latin typeface="Segoe UI Light" pitchFamily="34" charset="0"/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2665119" y="4692494"/>
              <a:ext cx="633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Segoe UI Light" pitchFamily="34" charset="0"/>
                </a:rPr>
                <a:t>16-bit</a:t>
              </a:r>
              <a:endParaRPr lang="ru-RU" sz="1400" dirty="0">
                <a:latin typeface="Segoe UI Light" pitchFamily="34" charset="0"/>
              </a:endParaRPr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4551283" y="4692494"/>
              <a:ext cx="633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Segoe UI Light" pitchFamily="34" charset="0"/>
                </a:rPr>
                <a:t>32-bit</a:t>
              </a:r>
              <a:endParaRPr lang="ru-RU" sz="1400" dirty="0">
                <a:latin typeface="Segoe UI Light" pitchFamily="34" charset="0"/>
              </a:endParaRPr>
            </a:p>
          </p:txBody>
        </p:sp>
        <p:sp>
          <p:nvSpPr>
            <p:cNvPr id="132" name="Прямоугольник 131"/>
            <p:cNvSpPr/>
            <p:nvPr/>
          </p:nvSpPr>
          <p:spPr>
            <a:xfrm>
              <a:off x="6581009" y="4692493"/>
              <a:ext cx="633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Segoe UI Light" pitchFamily="34" charset="0"/>
                </a:rPr>
                <a:t>64-bit</a:t>
              </a:r>
              <a:endParaRPr lang="ru-RU" sz="1400" dirty="0">
                <a:latin typeface="Segoe UI Light" pitchFamily="34" charset="0"/>
              </a:endParaRPr>
            </a:p>
          </p:txBody>
        </p:sp>
        <p:sp>
          <p:nvSpPr>
            <p:cNvPr id="133" name="Прямоугольник 132"/>
            <p:cNvSpPr/>
            <p:nvPr/>
          </p:nvSpPr>
          <p:spPr>
            <a:xfrm>
              <a:off x="949293" y="3416779"/>
              <a:ext cx="5822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noProof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endParaRPr lang="en-US" sz="14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1966094" y="3416778"/>
              <a:ext cx="5822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char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5" name="Прямоугольник 134"/>
            <p:cNvSpPr/>
            <p:nvPr/>
          </p:nvSpPr>
          <p:spPr>
            <a:xfrm>
              <a:off x="6925957" y="3988580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float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6" name="Прямоугольник 135"/>
            <p:cNvSpPr/>
            <p:nvPr/>
          </p:nvSpPr>
          <p:spPr>
            <a:xfrm>
              <a:off x="7790053" y="3988580"/>
              <a:ext cx="7809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double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Прямоугольник 136"/>
            <p:cNvSpPr/>
            <p:nvPr/>
          </p:nvSpPr>
          <p:spPr>
            <a:xfrm>
              <a:off x="6606657" y="5077732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long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4600617" y="5086822"/>
              <a:ext cx="4828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noProof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</a:p>
          </p:txBody>
        </p:sp>
        <p:sp>
          <p:nvSpPr>
            <p:cNvPr id="139" name="Прямоугольник 138"/>
            <p:cNvSpPr/>
            <p:nvPr/>
          </p:nvSpPr>
          <p:spPr>
            <a:xfrm>
              <a:off x="2646948" y="5082402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short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Прямоугольник 139"/>
            <p:cNvSpPr/>
            <p:nvPr/>
          </p:nvSpPr>
          <p:spPr>
            <a:xfrm>
              <a:off x="743982" y="5082402"/>
              <a:ext cx="5822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byte</a:t>
              </a:r>
              <a:endParaRPr lang="ru-RU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1" name="Прямая со стрелкой 140"/>
            <p:cNvCxnSpPr>
              <a:stCxn id="72" idx="2"/>
              <a:endCxn id="135" idx="0"/>
            </p:cNvCxnSpPr>
            <p:nvPr/>
          </p:nvCxnSpPr>
          <p:spPr>
            <a:xfrm flipH="1">
              <a:off x="7266756" y="3751683"/>
              <a:ext cx="432727" cy="236897"/>
            </a:xfrm>
            <a:prstGeom prst="straightConnector1">
              <a:avLst/>
            </a:prstGeom>
            <a:ln w="3175"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2" name="Прямая со стрелкой 141"/>
            <p:cNvCxnSpPr>
              <a:stCxn id="72" idx="2"/>
              <a:endCxn id="136" idx="0"/>
            </p:cNvCxnSpPr>
            <p:nvPr/>
          </p:nvCxnSpPr>
          <p:spPr>
            <a:xfrm>
              <a:off x="7699483" y="3751683"/>
              <a:ext cx="481062" cy="236897"/>
            </a:xfrm>
            <a:prstGeom prst="straightConnector1">
              <a:avLst/>
            </a:prstGeom>
            <a:ln w="3175"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43" name="Группа 142"/>
            <p:cNvGrpSpPr/>
            <p:nvPr/>
          </p:nvGrpSpPr>
          <p:grpSpPr>
            <a:xfrm>
              <a:off x="1191937" y="2349667"/>
              <a:ext cx="6507546" cy="2355732"/>
              <a:chOff x="1191937" y="2349667"/>
              <a:chExt cx="6507546" cy="2355732"/>
            </a:xfrm>
          </p:grpSpPr>
          <p:cxnSp>
            <p:nvCxnSpPr>
              <p:cNvPr id="144" name="Прямая со стрелкой 143"/>
              <p:cNvCxnSpPr>
                <a:stCxn id="68" idx="2"/>
              </p:cNvCxnSpPr>
              <p:nvPr/>
            </p:nvCxnSpPr>
            <p:spPr>
              <a:xfrm flipH="1">
                <a:off x="2195736" y="2349667"/>
                <a:ext cx="1572276" cy="359253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5" name="Прямая со стрелкой 144"/>
              <p:cNvCxnSpPr>
                <a:stCxn id="68" idx="2"/>
                <a:endCxn id="70" idx="1"/>
              </p:cNvCxnSpPr>
              <p:nvPr/>
            </p:nvCxnSpPr>
            <p:spPr>
              <a:xfrm>
                <a:off x="3768012" y="2349667"/>
                <a:ext cx="1615862" cy="450722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6" name="Прямая со стрелкой 145"/>
              <p:cNvCxnSpPr>
                <a:endCxn id="133" idx="0"/>
              </p:cNvCxnSpPr>
              <p:nvPr/>
            </p:nvCxnSpPr>
            <p:spPr>
              <a:xfrm flipH="1">
                <a:off x="1240399" y="3036552"/>
                <a:ext cx="291106" cy="380227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7" name="Прямая со стрелкой 146"/>
              <p:cNvCxnSpPr>
                <a:endCxn id="134" idx="0"/>
              </p:cNvCxnSpPr>
              <p:nvPr/>
            </p:nvCxnSpPr>
            <p:spPr>
              <a:xfrm>
                <a:off x="1911774" y="3068173"/>
                <a:ext cx="345426" cy="348605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8" name="Прямая со стрелкой 147"/>
              <p:cNvCxnSpPr>
                <a:endCxn id="71" idx="0"/>
              </p:cNvCxnSpPr>
              <p:nvPr/>
            </p:nvCxnSpPr>
            <p:spPr>
              <a:xfrm flipH="1">
                <a:off x="3995940" y="2981729"/>
                <a:ext cx="1588687" cy="435051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 стрелкой 148"/>
              <p:cNvCxnSpPr>
                <a:endCxn id="72" idx="0"/>
              </p:cNvCxnSpPr>
              <p:nvPr/>
            </p:nvCxnSpPr>
            <p:spPr>
              <a:xfrm>
                <a:off x="6170696" y="2995692"/>
                <a:ext cx="1528787" cy="448214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0" name="Прямая со стрелкой 149"/>
              <p:cNvCxnSpPr/>
              <p:nvPr/>
            </p:nvCxnSpPr>
            <p:spPr>
              <a:xfrm>
                <a:off x="3995936" y="3724555"/>
                <a:ext cx="2682298" cy="980844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1" name="Прямая со стрелкой 150"/>
              <p:cNvCxnSpPr>
                <a:stCxn id="71" idx="2"/>
                <a:endCxn id="75" idx="0"/>
              </p:cNvCxnSpPr>
              <p:nvPr/>
            </p:nvCxnSpPr>
            <p:spPr>
              <a:xfrm>
                <a:off x="3995940" y="3724557"/>
                <a:ext cx="872097" cy="967937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 стрелкой 151"/>
              <p:cNvCxnSpPr>
                <a:stCxn id="71" idx="2"/>
                <a:endCxn id="74" idx="0"/>
              </p:cNvCxnSpPr>
              <p:nvPr/>
            </p:nvCxnSpPr>
            <p:spPr>
              <a:xfrm flipH="1">
                <a:off x="2981873" y="3724557"/>
                <a:ext cx="1014067" cy="967937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3" name="Прямая со стрелкой 152"/>
              <p:cNvCxnSpPr/>
              <p:nvPr/>
            </p:nvCxnSpPr>
            <p:spPr>
              <a:xfrm flipH="1">
                <a:off x="1191937" y="3724557"/>
                <a:ext cx="2803999" cy="980842"/>
              </a:xfrm>
              <a:prstGeom prst="straightConnector1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67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именования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Переменные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2590800" y="1506538"/>
            <a:ext cx="762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Имена переменных должны быть понятны и передавать смысл </a:t>
            </a:r>
            <a:r>
              <a:rPr lang="ru-RU" sz="1600" dirty="0" smtClean="0"/>
              <a:t>хранимого значения.</a:t>
            </a:r>
            <a:endParaRPr lang="ru-RU" sz="1600" dirty="0"/>
          </a:p>
        </p:txBody>
      </p:sp>
      <p:pic>
        <p:nvPicPr>
          <p:cNvPr id="52" name="Picture 2" descr="D:\PHOTO\_ИКОНКИ\Vista Icons\Windows Vista 5270 PNG By Wizzard\Alarm\Inf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87763"/>
            <a:ext cx="687388" cy="6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Прямоугольник 52"/>
          <p:cNvSpPr/>
          <p:nvPr/>
        </p:nvSpPr>
        <p:spPr>
          <a:xfrm>
            <a:off x="2590800" y="1860197"/>
            <a:ext cx="7361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i="1" dirty="0" smtClean="0"/>
              <a:t>Идентификаторы (имена переменных) </a:t>
            </a:r>
            <a:r>
              <a:rPr lang="ru-RU" sz="1400" i="1" dirty="0"/>
              <a:t>могут записываться с помощью символов </a:t>
            </a:r>
            <a:r>
              <a:rPr lang="en-US" sz="1400" i="1" dirty="0" smtClean="0"/>
              <a:t>Unicode</a:t>
            </a:r>
            <a:r>
              <a:rPr lang="ru-RU" sz="1400" i="1" dirty="0" smtClean="0"/>
              <a:t>, </a:t>
            </a:r>
            <a:r>
              <a:rPr lang="ru-RU" sz="1400" i="1" dirty="0"/>
              <a:t>указанных с использованием синтаксиса </a:t>
            </a:r>
            <a:r>
              <a:rPr lang="ru-RU" sz="1400" i="1" dirty="0" smtClean="0"/>
              <a:t>\</a:t>
            </a:r>
            <a:r>
              <a:rPr lang="ru-RU" sz="1400" i="1" noProof="1" smtClean="0"/>
              <a:t>uXXXX</a:t>
            </a:r>
            <a:r>
              <a:rPr lang="ru-RU" sz="1400" i="1" dirty="0" smtClean="0"/>
              <a:t>, </a:t>
            </a:r>
            <a:r>
              <a:rPr lang="ru-RU" sz="1400" i="1" dirty="0"/>
              <a:t>где ХХХХ — четырехзначный шестнадцатеричный код </a:t>
            </a:r>
            <a:r>
              <a:rPr lang="en-US" sz="1400" i="1" dirty="0" smtClean="0"/>
              <a:t>Unicode</a:t>
            </a:r>
            <a:r>
              <a:rPr lang="ru-RU" sz="1400" i="1" dirty="0" smtClean="0"/>
              <a:t> символа. Например: </a:t>
            </a:r>
            <a:r>
              <a:rPr lang="en-US" sz="1400" i="1" dirty="0"/>
              <a:t>\</a:t>
            </a:r>
            <a:r>
              <a:rPr lang="en-US" sz="1400" i="1" dirty="0" smtClean="0"/>
              <a:t>u005fmyVar , </a:t>
            </a:r>
            <a:r>
              <a:rPr lang="ru-RU" sz="1400" i="1" dirty="0" smtClean="0"/>
              <a:t>где </a:t>
            </a:r>
            <a:r>
              <a:rPr lang="en-US" sz="1400" i="1" dirty="0"/>
              <a:t>\</a:t>
            </a:r>
            <a:r>
              <a:rPr lang="en-US" sz="1400" i="1" dirty="0" smtClean="0"/>
              <a:t>u005f</a:t>
            </a:r>
            <a:r>
              <a:rPr lang="ru-RU" sz="1400" i="1" dirty="0" smtClean="0"/>
              <a:t> - </a:t>
            </a:r>
            <a:r>
              <a:rPr lang="en-US" sz="1400" i="1" dirty="0"/>
              <a:t>Unicode-</a:t>
            </a:r>
            <a:r>
              <a:rPr lang="ru-RU" sz="1400" i="1" dirty="0"/>
              <a:t>код для знака </a:t>
            </a:r>
            <a:r>
              <a:rPr lang="ru-RU" sz="1400" i="1" dirty="0" smtClean="0"/>
              <a:t>подчеркивания. Такой подход не рекомендован. </a:t>
            </a:r>
            <a:endParaRPr lang="ru-RU" sz="1400" dirty="0"/>
          </a:p>
        </p:txBody>
      </p:sp>
      <p:sp>
        <p:nvSpPr>
          <p:cNvPr id="54" name="Левая фигурная скобка 53"/>
          <p:cNvSpPr/>
          <p:nvPr/>
        </p:nvSpPr>
        <p:spPr>
          <a:xfrm rot="16200000">
            <a:off x="5701680" y="2788617"/>
            <a:ext cx="255241" cy="2209799"/>
          </a:xfrm>
          <a:prstGeom prst="leftBrace">
            <a:avLst>
              <a:gd name="adj1" fmla="val 54269"/>
              <a:gd name="adj2" fmla="val 50078"/>
            </a:avLst>
          </a:prstGeom>
          <a:ln w="31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 flipV="1">
            <a:off x="4589952" y="3765898"/>
            <a:ext cx="0" cy="831027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1922489" y="4623637"/>
            <a:ext cx="3115759" cy="468052"/>
            <a:chOff x="755576" y="3897052"/>
            <a:chExt cx="3088698" cy="648072"/>
          </a:xfrm>
          <a:effectLst/>
        </p:grpSpPr>
        <p:sp>
          <p:nvSpPr>
            <p:cNvPr id="57" name="Прямоугольник 56"/>
            <p:cNvSpPr/>
            <p:nvPr/>
          </p:nvSpPr>
          <p:spPr>
            <a:xfrm>
              <a:off x="755576" y="3897052"/>
              <a:ext cx="1368152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123728" y="3897052"/>
              <a:ext cx="1720546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59" name="Прямоугольник 58"/>
          <p:cNvSpPr/>
          <p:nvPr/>
        </p:nvSpPr>
        <p:spPr>
          <a:xfrm>
            <a:off x="1905000" y="4303008"/>
            <a:ext cx="32132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Первый символ</a:t>
            </a:r>
            <a:r>
              <a:rPr lang="en-US" sz="1400" dirty="0" smtClean="0"/>
              <a:t> </a:t>
            </a:r>
            <a:r>
              <a:rPr lang="ru-RU" sz="1400" dirty="0" smtClean="0"/>
              <a:t>идентификатора</a:t>
            </a:r>
            <a:endParaRPr lang="ru-RU" sz="1400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6509050" y="4596925"/>
            <a:ext cx="3168348" cy="494764"/>
            <a:chOff x="755576" y="3897052"/>
            <a:chExt cx="3140831" cy="648072"/>
          </a:xfrm>
          <a:effectLst/>
        </p:grpSpPr>
        <p:sp>
          <p:nvSpPr>
            <p:cNvPr id="61" name="Прямоугольник 60"/>
            <p:cNvSpPr/>
            <p:nvPr/>
          </p:nvSpPr>
          <p:spPr>
            <a:xfrm>
              <a:off x="755576" y="3897052"/>
              <a:ext cx="1368152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123727" y="3897052"/>
              <a:ext cx="1772680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63" name="Прямоугольник 62"/>
          <p:cNvSpPr/>
          <p:nvPr/>
        </p:nvSpPr>
        <p:spPr>
          <a:xfrm>
            <a:off x="6627078" y="4315060"/>
            <a:ext cx="3050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Остальные </a:t>
            </a:r>
            <a:r>
              <a:rPr lang="ru-RU" sz="1400" dirty="0"/>
              <a:t>символы идентификатора</a:t>
            </a:r>
          </a:p>
        </p:txBody>
      </p:sp>
      <p:grpSp>
        <p:nvGrpSpPr>
          <p:cNvPr id="64" name="Группа 63"/>
          <p:cNvGrpSpPr/>
          <p:nvPr/>
        </p:nvGrpSpPr>
        <p:grpSpPr>
          <a:xfrm>
            <a:off x="5829300" y="4077379"/>
            <a:ext cx="647700" cy="750377"/>
            <a:chOff x="4121223" y="3370753"/>
            <a:chExt cx="919467" cy="314921"/>
          </a:xfrm>
        </p:grpSpPr>
        <p:cxnSp>
          <p:nvCxnSpPr>
            <p:cNvPr id="65" name="Прямая со стрелкой 64"/>
            <p:cNvCxnSpPr/>
            <p:nvPr/>
          </p:nvCxnSpPr>
          <p:spPr>
            <a:xfrm flipV="1">
              <a:off x="4121223" y="3370753"/>
              <a:ext cx="0" cy="314921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4121223" y="3685674"/>
              <a:ext cx="919467" cy="0"/>
            </a:xfrm>
            <a:prstGeom prst="line">
              <a:avLst/>
            </a:prstGeom>
            <a:ln w="31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7" name="Прямоугольник 66"/>
          <p:cNvSpPr/>
          <p:nvPr/>
        </p:nvSpPr>
        <p:spPr>
          <a:xfrm>
            <a:off x="3352800" y="3221206"/>
            <a:ext cx="4996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myVariable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= 2;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8" name="Группа 67"/>
          <p:cNvGrpSpPr/>
          <p:nvPr/>
        </p:nvGrpSpPr>
        <p:grpSpPr>
          <a:xfrm>
            <a:off x="1922488" y="5091689"/>
            <a:ext cx="3115759" cy="832604"/>
            <a:chOff x="755576" y="3897052"/>
            <a:chExt cx="3088698" cy="648072"/>
          </a:xfrm>
          <a:effectLst/>
        </p:grpSpPr>
        <p:sp>
          <p:nvSpPr>
            <p:cNvPr id="69" name="Прямоугольник 68"/>
            <p:cNvSpPr/>
            <p:nvPr/>
          </p:nvSpPr>
          <p:spPr>
            <a:xfrm>
              <a:off x="755576" y="3897052"/>
              <a:ext cx="1368152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2123727" y="3897052"/>
              <a:ext cx="1720547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6509050" y="5091689"/>
            <a:ext cx="3168350" cy="832604"/>
            <a:chOff x="755576" y="3897052"/>
            <a:chExt cx="3140833" cy="648072"/>
          </a:xfrm>
          <a:effectLst/>
        </p:grpSpPr>
        <p:sp>
          <p:nvSpPr>
            <p:cNvPr id="72" name="Прямоугольник 71"/>
            <p:cNvSpPr/>
            <p:nvPr/>
          </p:nvSpPr>
          <p:spPr>
            <a:xfrm>
              <a:off x="755576" y="3897052"/>
              <a:ext cx="1368152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2123728" y="3897052"/>
              <a:ext cx="1772681" cy="648072"/>
            </a:xfrm>
            <a:prstGeom prst="rect">
              <a:avLst/>
            </a:prstGeom>
            <a:ln w="3175"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74" name="Прямоугольник 73"/>
          <p:cNvSpPr/>
          <p:nvPr/>
        </p:nvSpPr>
        <p:spPr>
          <a:xfrm>
            <a:off x="1941669" y="4630024"/>
            <a:ext cx="1360960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i="1" dirty="0" smtClean="0"/>
              <a:t>Допустимые символы</a:t>
            </a:r>
            <a:endParaRPr lang="ru-RU" sz="1200" i="1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6509049" y="4596925"/>
            <a:ext cx="1360960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i="1" dirty="0" smtClean="0"/>
              <a:t>Допустимые символы</a:t>
            </a:r>
            <a:endParaRPr lang="ru-RU" sz="1200" i="1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3578674" y="4632023"/>
            <a:ext cx="1264041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i="1" dirty="0" smtClean="0"/>
              <a:t>Недопустимые символы</a:t>
            </a:r>
            <a:endParaRPr lang="ru-RU" sz="1200" i="1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8165233" y="4613474"/>
            <a:ext cx="1214545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i="1" dirty="0" smtClean="0"/>
              <a:t>Недопустимые символы</a:t>
            </a:r>
            <a:endParaRPr lang="ru-RU" sz="1200" i="1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3265960" y="4875665"/>
            <a:ext cx="1772287" cy="10464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i="1" dirty="0" smtClean="0"/>
              <a:t>0-9,</a:t>
            </a:r>
            <a:r>
              <a:rPr lang="ru-RU" i="1" dirty="0"/>
              <a:t> </a:t>
            </a:r>
            <a:r>
              <a:rPr lang="ru-RU" sz="3200" i="1" dirty="0" smtClean="0"/>
              <a:t>. </a:t>
            </a:r>
            <a:r>
              <a:rPr lang="ru-RU" sz="2000" i="1" dirty="0" smtClean="0"/>
              <a:t>, </a:t>
            </a:r>
            <a:r>
              <a:rPr lang="ru-RU" sz="3200" i="1" dirty="0" smtClean="0"/>
              <a:t>,</a:t>
            </a:r>
            <a:r>
              <a:rPr lang="ru-RU" sz="2000" i="1" dirty="0" smtClean="0"/>
              <a:t> </a:t>
            </a:r>
            <a:r>
              <a:rPr lang="ru-RU" i="1" dirty="0" smtClean="0"/>
              <a:t>, ? , : , *</a:t>
            </a:r>
            <a:r>
              <a:rPr lang="en-US" i="1" dirty="0" smtClean="0"/>
              <a:t>,&gt;,&lt;,=,&amp;,#,!,$ </a:t>
            </a:r>
            <a:endParaRPr lang="ru-RU" i="1" dirty="0" smtClean="0"/>
          </a:p>
          <a:p>
            <a:pPr algn="ctr"/>
            <a:r>
              <a:rPr lang="ru-RU" sz="1200" i="1" dirty="0" smtClean="0"/>
              <a:t>и т.п.</a:t>
            </a:r>
            <a:endParaRPr lang="ru-RU" sz="1200" i="1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1905000" y="5099784"/>
            <a:ext cx="13609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/>
              <a:t>A-Z, a-z, _  </a:t>
            </a:r>
            <a:endParaRPr lang="ru-RU" sz="2000" i="1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6516241" y="5163697"/>
            <a:ext cx="1360960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/>
              <a:t>A-Z, a-z, _ , </a:t>
            </a:r>
            <a:r>
              <a:rPr lang="ru-RU" sz="2000" i="1" dirty="0" smtClean="0"/>
              <a:t>0-9</a:t>
            </a:r>
            <a:endParaRPr lang="ru-RU" sz="2000" i="1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7877201" y="4909345"/>
            <a:ext cx="1772287" cy="10464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@</a:t>
            </a:r>
            <a:r>
              <a:rPr lang="ru-RU" i="1" dirty="0" smtClean="0"/>
              <a:t>, </a:t>
            </a:r>
            <a:r>
              <a:rPr lang="ru-RU" sz="3200" i="1" dirty="0" smtClean="0"/>
              <a:t>. </a:t>
            </a:r>
            <a:r>
              <a:rPr lang="ru-RU" sz="2000" i="1" dirty="0" smtClean="0"/>
              <a:t>, </a:t>
            </a:r>
            <a:r>
              <a:rPr lang="ru-RU" sz="3200" i="1" dirty="0" smtClean="0"/>
              <a:t>,</a:t>
            </a:r>
            <a:r>
              <a:rPr lang="ru-RU" sz="2000" i="1" dirty="0" smtClean="0"/>
              <a:t> </a:t>
            </a:r>
            <a:r>
              <a:rPr lang="ru-RU" i="1" dirty="0" smtClean="0"/>
              <a:t>, ? , : , *</a:t>
            </a:r>
            <a:r>
              <a:rPr lang="en-US" i="1" dirty="0" smtClean="0"/>
              <a:t>,&gt;,&lt;,=,&amp;,#,!,$ </a:t>
            </a:r>
            <a:endParaRPr lang="ru-RU" i="1" dirty="0" smtClean="0"/>
          </a:p>
          <a:p>
            <a:pPr algn="ctr"/>
            <a:r>
              <a:rPr lang="ru-RU" sz="1200" i="1" dirty="0" smtClean="0"/>
              <a:t>и т.п.</a:t>
            </a:r>
            <a:endParaRPr lang="ru-RU" sz="1200" i="1" dirty="0"/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89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именования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45868A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Переменные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057400" y="1379538"/>
            <a:ext cx="87129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 smtClean="0"/>
              <a:t>В </a:t>
            </a:r>
            <a:r>
              <a:rPr lang="ru-RU" sz="1600" dirty="0"/>
              <a:t>идентификаторах допустимо использовать символы алфавита и нижнего </a:t>
            </a:r>
            <a:r>
              <a:rPr lang="ru-RU" sz="1600" dirty="0" smtClean="0"/>
              <a:t>подчеркивания</a:t>
            </a:r>
            <a:r>
              <a:rPr lang="en-US" sz="1600" dirty="0" smtClean="0"/>
              <a:t>: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                                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</a:t>
            </a:r>
            <a:r>
              <a:rPr lang="en-US" sz="1600" noProof="1" smtClean="0">
                <a:latin typeface="Consolas" pitchFamily="49" charset="0"/>
                <a:cs typeface="Consolas" pitchFamily="49" charset="0"/>
              </a:rPr>
              <a:t>myVariable, my_Variable, _MyVariable</a:t>
            </a:r>
            <a:r>
              <a:rPr lang="en-US" sz="1600" noProof="1" smtClean="0"/>
              <a:t/>
            </a:r>
            <a:br>
              <a:rPr lang="en-US" sz="1600" noProof="1" smtClean="0"/>
            </a:br>
            <a:endParaRPr lang="en-US" sz="1600" noProof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 smtClean="0"/>
              <a:t>Использование цифр недопустимо только на первой позиции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                           </a:t>
            </a:r>
            <a:r>
              <a:rPr lang="en-US" sz="1600" noProof="1" smtClean="0">
                <a:latin typeface="Consolas" pitchFamily="49" charset="0"/>
                <a:cs typeface="Consolas" pitchFamily="49" charset="0"/>
              </a:rPr>
              <a:t>myVariable1, my1Variable</a:t>
            </a:r>
            <a:r>
              <a:rPr lang="en-US" sz="1600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noProof="1" smtClean="0">
                <a:latin typeface="Consolas" pitchFamily="49" charset="0"/>
                <a:cs typeface="Consolas" pitchFamily="49" charset="0"/>
              </a:rPr>
              <a:t>1MyVariable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ru-RU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 smtClean="0"/>
              <a:t>Нельзя использовать в качестве идентификаторов зарезервированные ключевые слова:</a:t>
            </a:r>
            <a:endParaRPr lang="en-US" sz="1600" dirty="0" smtClean="0"/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                                     </a:t>
            </a:r>
            <a:r>
              <a:rPr lang="en-US" sz="1600" noProof="1" smtClean="0">
                <a:latin typeface="Consolas" pitchFamily="49" charset="0"/>
                <a:cs typeface="Consolas" pitchFamily="49" charset="0"/>
              </a:rPr>
              <a:t>extends, false</a:t>
            </a:r>
            <a:r>
              <a:rPr lang="uk-UA" sz="1600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noProof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uk-UA" sz="1600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noProof="1" smtClean="0">
                <a:latin typeface="Consolas" pitchFamily="49" charset="0"/>
                <a:cs typeface="Consolas" pitchFamily="49" charset="0"/>
              </a:rPr>
              <a:t>intMyVar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 smtClean="0"/>
              <a:t>Язык </a:t>
            </a:r>
            <a:r>
              <a:rPr lang="en-US" sz="1600" dirty="0" smtClean="0"/>
              <a:t>JAVA </a:t>
            </a:r>
            <a:r>
              <a:rPr lang="ru-RU" sz="1600" dirty="0" smtClean="0"/>
              <a:t>чувствителен к регистру, поэтому если вы напишите их в разном регистре – это будут различные переменные:</a:t>
            </a:r>
            <a:endParaRPr lang="en-US" sz="1600" dirty="0" smtClean="0"/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                                       </a:t>
            </a:r>
            <a:r>
              <a:rPr lang="en-US" sz="1600" noProof="1" smtClean="0">
                <a:latin typeface="Consolas" pitchFamily="49" charset="0"/>
                <a:cs typeface="Consolas" pitchFamily="49" charset="0"/>
              </a:rPr>
              <a:t>myVariable, MyVariable, myvariable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0" name="Группа 89"/>
          <p:cNvGrpSpPr/>
          <p:nvPr/>
        </p:nvGrpSpPr>
        <p:grpSpPr>
          <a:xfrm>
            <a:off x="3935512" y="3764806"/>
            <a:ext cx="685800" cy="432048"/>
            <a:chOff x="5148064" y="3068960"/>
            <a:chExt cx="1296144" cy="432048"/>
          </a:xfrm>
        </p:grpSpPr>
        <p:cxnSp>
          <p:nvCxnSpPr>
            <p:cNvPr id="91" name="Прямая соединительная линия 90"/>
            <p:cNvCxnSpPr/>
            <p:nvPr/>
          </p:nvCxnSpPr>
          <p:spPr>
            <a:xfrm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/>
            <p:cNvCxnSpPr/>
            <p:nvPr/>
          </p:nvCxnSpPr>
          <p:spPr>
            <a:xfrm flipH="1"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3" name="Группа 92"/>
          <p:cNvGrpSpPr/>
          <p:nvPr/>
        </p:nvGrpSpPr>
        <p:grpSpPr>
          <a:xfrm>
            <a:off x="4720656" y="3764806"/>
            <a:ext cx="685800" cy="432048"/>
            <a:chOff x="5148064" y="3068960"/>
            <a:chExt cx="1296144" cy="432048"/>
          </a:xfrm>
        </p:grpSpPr>
        <p:cxnSp>
          <p:nvCxnSpPr>
            <p:cNvPr id="94" name="Прямая соединительная линия 93"/>
            <p:cNvCxnSpPr/>
            <p:nvPr/>
          </p:nvCxnSpPr>
          <p:spPr>
            <a:xfrm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/>
            <p:cNvCxnSpPr/>
            <p:nvPr/>
          </p:nvCxnSpPr>
          <p:spPr>
            <a:xfrm flipH="1"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6" name="Группа 95"/>
          <p:cNvGrpSpPr/>
          <p:nvPr/>
        </p:nvGrpSpPr>
        <p:grpSpPr>
          <a:xfrm>
            <a:off x="5605144" y="3764806"/>
            <a:ext cx="685800" cy="432048"/>
            <a:chOff x="5148064" y="3068960"/>
            <a:chExt cx="1296144" cy="432048"/>
          </a:xfrm>
        </p:grpSpPr>
        <p:cxnSp>
          <p:nvCxnSpPr>
            <p:cNvPr id="97" name="Прямая соединительная линия 96"/>
            <p:cNvCxnSpPr/>
            <p:nvPr/>
          </p:nvCxnSpPr>
          <p:spPr>
            <a:xfrm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>
            <a:xfrm flipH="1"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9" name="Группа 98"/>
          <p:cNvGrpSpPr/>
          <p:nvPr/>
        </p:nvGrpSpPr>
        <p:grpSpPr>
          <a:xfrm>
            <a:off x="7315200" y="2815977"/>
            <a:ext cx="685800" cy="432048"/>
            <a:chOff x="5148064" y="3068960"/>
            <a:chExt cx="1296144" cy="432048"/>
          </a:xfrm>
        </p:grpSpPr>
        <p:cxnSp>
          <p:nvCxnSpPr>
            <p:cNvPr id="100" name="Прямая соединительная линия 99"/>
            <p:cNvCxnSpPr/>
            <p:nvPr/>
          </p:nvCxnSpPr>
          <p:spPr>
            <a:xfrm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 flipH="1">
              <a:off x="5148064" y="3068960"/>
              <a:ext cx="1296144" cy="43204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4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37544</TotalTime>
  <Words>1057</Words>
  <Application>Microsoft Office PowerPoint</Application>
  <PresentationFormat>Широкоэкранный</PresentationFormat>
  <Paragraphs>285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Переменная – это область памяти, которая хранит в себе некоторое значение, которое можно изменить. </vt:lpstr>
      <vt:lpstr>Презентация PowerPoint</vt:lpstr>
      <vt:lpstr>Переменная – это область памяти, которая хранит в себе некоторое значение, которое можно изменить.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Константа – это область памяти, которая хранит в себе некоторое значение, которое нельзя изменить.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Punkor</cp:lastModifiedBy>
  <cp:revision>632</cp:revision>
  <dcterms:created xsi:type="dcterms:W3CDTF">2010-11-10T13:30:04Z</dcterms:created>
  <dcterms:modified xsi:type="dcterms:W3CDTF">2015-08-12T13:57:15Z</dcterms:modified>
</cp:coreProperties>
</file>