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322" r:id="rId3"/>
    <p:sldId id="261" r:id="rId4"/>
    <p:sldId id="329" r:id="rId5"/>
    <p:sldId id="265" r:id="rId6"/>
    <p:sldId id="328" r:id="rId7"/>
    <p:sldId id="326" r:id="rId8"/>
    <p:sldId id="330" r:id="rId9"/>
    <p:sldId id="331" r:id="rId10"/>
    <p:sldId id="332" r:id="rId11"/>
    <p:sldId id="333" r:id="rId12"/>
    <p:sldId id="334" r:id="rId13"/>
    <p:sldId id="324" r:id="rId14"/>
    <p:sldId id="325" r:id="rId15"/>
    <p:sldId id="30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18DE4A-5BD5-4D46-A0BF-20EB41A93FB9}" type="datetimeFigureOut">
              <a:rPr lang="en-US" smtClean="0"/>
              <a:t>3/24/2024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0415C-EAC0-452C-9DFB-8FFE83E36457}" type="slidenum">
              <a:rPr lang="en-US" smtClean="0"/>
              <a:t>‹#›</a:t>
            </a:fld>
            <a:endParaRPr lang="en-US"/>
          </a:p>
        </p:txBody>
      </p:sp>
    </p:spTree>
    <p:extLst>
      <p:ext uri="{BB962C8B-B14F-4D97-AF65-F5344CB8AC3E}">
        <p14:creationId xmlns:p14="http://schemas.microsoft.com/office/powerpoint/2010/main" val="126578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4FEC47-B3A1-4FD2-94C1-272ADBA36734}" type="slidenum">
              <a:rPr lang="en-US" smtClean="0"/>
              <a:t>5</a:t>
            </a:fld>
            <a:endParaRPr lang="en-US" dirty="0"/>
          </a:p>
        </p:txBody>
      </p:sp>
    </p:spTree>
    <p:extLst>
      <p:ext uri="{BB962C8B-B14F-4D97-AF65-F5344CB8AC3E}">
        <p14:creationId xmlns:p14="http://schemas.microsoft.com/office/powerpoint/2010/main" val="4252940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4FEC47-B3A1-4FD2-94C1-272ADBA36734}" type="slidenum">
              <a:rPr lang="en-US" smtClean="0"/>
              <a:t>14</a:t>
            </a:fld>
            <a:endParaRPr lang="en-US" dirty="0"/>
          </a:p>
        </p:txBody>
      </p:sp>
    </p:spTree>
    <p:extLst>
      <p:ext uri="{BB962C8B-B14F-4D97-AF65-F5344CB8AC3E}">
        <p14:creationId xmlns:p14="http://schemas.microsoft.com/office/powerpoint/2010/main" val="1166444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4FEC47-B3A1-4FD2-94C1-272ADBA36734}" type="slidenum">
              <a:rPr lang="en-US" smtClean="0"/>
              <a:t>6</a:t>
            </a:fld>
            <a:endParaRPr lang="en-US" dirty="0"/>
          </a:p>
        </p:txBody>
      </p:sp>
    </p:spTree>
    <p:extLst>
      <p:ext uri="{BB962C8B-B14F-4D97-AF65-F5344CB8AC3E}">
        <p14:creationId xmlns:p14="http://schemas.microsoft.com/office/powerpoint/2010/main" val="2970960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4FEC47-B3A1-4FD2-94C1-272ADBA36734}" type="slidenum">
              <a:rPr lang="en-US" smtClean="0"/>
              <a:t>7</a:t>
            </a:fld>
            <a:endParaRPr lang="en-US" dirty="0"/>
          </a:p>
        </p:txBody>
      </p:sp>
    </p:spTree>
    <p:extLst>
      <p:ext uri="{BB962C8B-B14F-4D97-AF65-F5344CB8AC3E}">
        <p14:creationId xmlns:p14="http://schemas.microsoft.com/office/powerpoint/2010/main" val="767323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4FEC47-B3A1-4FD2-94C1-272ADBA36734}" type="slidenum">
              <a:rPr lang="en-US" smtClean="0"/>
              <a:t>8</a:t>
            </a:fld>
            <a:endParaRPr lang="en-US" dirty="0"/>
          </a:p>
        </p:txBody>
      </p:sp>
    </p:spTree>
    <p:extLst>
      <p:ext uri="{BB962C8B-B14F-4D97-AF65-F5344CB8AC3E}">
        <p14:creationId xmlns:p14="http://schemas.microsoft.com/office/powerpoint/2010/main" val="1293525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4FEC47-B3A1-4FD2-94C1-272ADBA36734}" type="slidenum">
              <a:rPr lang="en-US" smtClean="0"/>
              <a:t>9</a:t>
            </a:fld>
            <a:endParaRPr lang="en-US" dirty="0"/>
          </a:p>
        </p:txBody>
      </p:sp>
    </p:spTree>
    <p:extLst>
      <p:ext uri="{BB962C8B-B14F-4D97-AF65-F5344CB8AC3E}">
        <p14:creationId xmlns:p14="http://schemas.microsoft.com/office/powerpoint/2010/main" val="1773681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4FEC47-B3A1-4FD2-94C1-272ADBA36734}" type="slidenum">
              <a:rPr lang="en-US" smtClean="0"/>
              <a:t>10</a:t>
            </a:fld>
            <a:endParaRPr lang="en-US" dirty="0"/>
          </a:p>
        </p:txBody>
      </p:sp>
    </p:spTree>
    <p:extLst>
      <p:ext uri="{BB962C8B-B14F-4D97-AF65-F5344CB8AC3E}">
        <p14:creationId xmlns:p14="http://schemas.microsoft.com/office/powerpoint/2010/main" val="109093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4FEC47-B3A1-4FD2-94C1-272ADBA36734}" type="slidenum">
              <a:rPr lang="en-US" smtClean="0"/>
              <a:t>11</a:t>
            </a:fld>
            <a:endParaRPr lang="en-US" dirty="0"/>
          </a:p>
        </p:txBody>
      </p:sp>
    </p:spTree>
    <p:extLst>
      <p:ext uri="{BB962C8B-B14F-4D97-AF65-F5344CB8AC3E}">
        <p14:creationId xmlns:p14="http://schemas.microsoft.com/office/powerpoint/2010/main" val="2506153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4FEC47-B3A1-4FD2-94C1-272ADBA36734}" type="slidenum">
              <a:rPr lang="en-US" smtClean="0"/>
              <a:t>12</a:t>
            </a:fld>
            <a:endParaRPr lang="en-US" dirty="0"/>
          </a:p>
        </p:txBody>
      </p:sp>
    </p:spTree>
    <p:extLst>
      <p:ext uri="{BB962C8B-B14F-4D97-AF65-F5344CB8AC3E}">
        <p14:creationId xmlns:p14="http://schemas.microsoft.com/office/powerpoint/2010/main" val="398542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4FEC47-B3A1-4FD2-94C1-272ADBA36734}" type="slidenum">
              <a:rPr lang="en-US" smtClean="0"/>
              <a:t>13</a:t>
            </a:fld>
            <a:endParaRPr lang="en-US" dirty="0"/>
          </a:p>
        </p:txBody>
      </p:sp>
    </p:spTree>
    <p:extLst>
      <p:ext uri="{BB962C8B-B14F-4D97-AF65-F5344CB8AC3E}">
        <p14:creationId xmlns:p14="http://schemas.microsoft.com/office/powerpoint/2010/main" val="3543359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DAC888-0234-4D11-A80E-97DAA48D10D7}"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85431B-E06A-4408-A866-EF03290BFE23}" type="slidenum">
              <a:rPr lang="en-US" smtClean="0"/>
              <a:t>‹#›</a:t>
            </a:fld>
            <a:endParaRPr lang="en-US"/>
          </a:p>
        </p:txBody>
      </p:sp>
    </p:spTree>
    <p:extLst>
      <p:ext uri="{BB962C8B-B14F-4D97-AF65-F5344CB8AC3E}">
        <p14:creationId xmlns:p14="http://schemas.microsoft.com/office/powerpoint/2010/main" val="2495802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DAC888-0234-4D11-A80E-97DAA48D10D7}"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85431B-E06A-4408-A866-EF03290BFE23}" type="slidenum">
              <a:rPr lang="en-US" smtClean="0"/>
              <a:t>‹#›</a:t>
            </a:fld>
            <a:endParaRPr lang="en-US"/>
          </a:p>
        </p:txBody>
      </p:sp>
    </p:spTree>
    <p:extLst>
      <p:ext uri="{BB962C8B-B14F-4D97-AF65-F5344CB8AC3E}">
        <p14:creationId xmlns:p14="http://schemas.microsoft.com/office/powerpoint/2010/main" val="4131906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1DAC888-0234-4D11-A80E-97DAA48D10D7}"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85431B-E06A-4408-A866-EF03290BFE23}" type="slidenum">
              <a:rPr lang="en-US" smtClean="0"/>
              <a:t>‹#›</a:t>
            </a:fld>
            <a:endParaRPr lang="en-US"/>
          </a:p>
        </p:txBody>
      </p:sp>
    </p:spTree>
    <p:extLst>
      <p:ext uri="{BB962C8B-B14F-4D97-AF65-F5344CB8AC3E}">
        <p14:creationId xmlns:p14="http://schemas.microsoft.com/office/powerpoint/2010/main" val="3501272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1DAC888-0234-4D11-A80E-97DAA48D10D7}"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85431B-E06A-4408-A866-EF03290BFE2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00372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DAC888-0234-4D11-A80E-97DAA48D10D7}"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85431B-E06A-4408-A866-EF03290BFE23}" type="slidenum">
              <a:rPr lang="en-US" smtClean="0"/>
              <a:t>‹#›</a:t>
            </a:fld>
            <a:endParaRPr lang="en-US"/>
          </a:p>
        </p:txBody>
      </p:sp>
    </p:spTree>
    <p:extLst>
      <p:ext uri="{BB962C8B-B14F-4D97-AF65-F5344CB8AC3E}">
        <p14:creationId xmlns:p14="http://schemas.microsoft.com/office/powerpoint/2010/main" val="2161553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1DAC888-0234-4D11-A80E-97DAA48D10D7}" type="datetimeFigureOut">
              <a:rPr lang="en-US" smtClean="0"/>
              <a:t>3/24/2024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85431B-E06A-4408-A866-EF03290BFE23}" type="slidenum">
              <a:rPr lang="en-US" smtClean="0"/>
              <a:t>‹#›</a:t>
            </a:fld>
            <a:endParaRPr lang="en-US"/>
          </a:p>
        </p:txBody>
      </p:sp>
    </p:spTree>
    <p:extLst>
      <p:ext uri="{BB962C8B-B14F-4D97-AF65-F5344CB8AC3E}">
        <p14:creationId xmlns:p14="http://schemas.microsoft.com/office/powerpoint/2010/main" val="3745497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1DAC888-0234-4D11-A80E-97DAA48D10D7}" type="datetimeFigureOut">
              <a:rPr lang="en-US" smtClean="0"/>
              <a:t>3/24/2024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85431B-E06A-4408-A866-EF03290BFE23}" type="slidenum">
              <a:rPr lang="en-US" smtClean="0"/>
              <a:t>‹#›</a:t>
            </a:fld>
            <a:endParaRPr lang="en-US"/>
          </a:p>
        </p:txBody>
      </p:sp>
    </p:spTree>
    <p:extLst>
      <p:ext uri="{BB962C8B-B14F-4D97-AF65-F5344CB8AC3E}">
        <p14:creationId xmlns:p14="http://schemas.microsoft.com/office/powerpoint/2010/main" val="17030689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DAC888-0234-4D11-A80E-97DAA48D10D7}"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85431B-E06A-4408-A866-EF03290BFE23}" type="slidenum">
              <a:rPr lang="en-US" smtClean="0"/>
              <a:t>‹#›</a:t>
            </a:fld>
            <a:endParaRPr lang="en-US"/>
          </a:p>
        </p:txBody>
      </p:sp>
    </p:spTree>
    <p:extLst>
      <p:ext uri="{BB962C8B-B14F-4D97-AF65-F5344CB8AC3E}">
        <p14:creationId xmlns:p14="http://schemas.microsoft.com/office/powerpoint/2010/main" val="12618837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DAC888-0234-4D11-A80E-97DAA48D10D7}"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85431B-E06A-4408-A866-EF03290BFE23}" type="slidenum">
              <a:rPr lang="en-US" smtClean="0"/>
              <a:t>‹#›</a:t>
            </a:fld>
            <a:endParaRPr lang="en-US"/>
          </a:p>
        </p:txBody>
      </p:sp>
    </p:spTree>
    <p:extLst>
      <p:ext uri="{BB962C8B-B14F-4D97-AF65-F5344CB8AC3E}">
        <p14:creationId xmlns:p14="http://schemas.microsoft.com/office/powerpoint/2010/main" val="1338381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1DAC888-0234-4D11-A80E-97DAA48D10D7}"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85431B-E06A-4408-A866-EF03290BFE23}" type="slidenum">
              <a:rPr lang="en-US" smtClean="0"/>
              <a:t>‹#›</a:t>
            </a:fld>
            <a:endParaRPr lang="en-US"/>
          </a:p>
        </p:txBody>
      </p:sp>
    </p:spTree>
    <p:extLst>
      <p:ext uri="{BB962C8B-B14F-4D97-AF65-F5344CB8AC3E}">
        <p14:creationId xmlns:p14="http://schemas.microsoft.com/office/powerpoint/2010/main" val="3660169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DAC888-0234-4D11-A80E-97DAA48D10D7}"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85431B-E06A-4408-A866-EF03290BFE23}" type="slidenum">
              <a:rPr lang="en-US" smtClean="0"/>
              <a:t>‹#›</a:t>
            </a:fld>
            <a:endParaRPr lang="en-US"/>
          </a:p>
        </p:txBody>
      </p:sp>
    </p:spTree>
    <p:extLst>
      <p:ext uri="{BB962C8B-B14F-4D97-AF65-F5344CB8AC3E}">
        <p14:creationId xmlns:p14="http://schemas.microsoft.com/office/powerpoint/2010/main" val="1470045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DAC888-0234-4D11-A80E-97DAA48D10D7}"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85431B-E06A-4408-A866-EF03290BFE23}" type="slidenum">
              <a:rPr lang="en-US" smtClean="0"/>
              <a:t>‹#›</a:t>
            </a:fld>
            <a:endParaRPr lang="en-US"/>
          </a:p>
        </p:txBody>
      </p:sp>
    </p:spTree>
    <p:extLst>
      <p:ext uri="{BB962C8B-B14F-4D97-AF65-F5344CB8AC3E}">
        <p14:creationId xmlns:p14="http://schemas.microsoft.com/office/powerpoint/2010/main" val="1600448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DAC888-0234-4D11-A80E-97DAA48D10D7}" type="datetimeFigureOut">
              <a:rPr lang="en-US" smtClean="0"/>
              <a:t>3/24/2024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85431B-E06A-4408-A866-EF03290BFE23}" type="slidenum">
              <a:rPr lang="en-US" smtClean="0"/>
              <a:t>‹#›</a:t>
            </a:fld>
            <a:endParaRPr lang="en-US"/>
          </a:p>
        </p:txBody>
      </p:sp>
    </p:spTree>
    <p:extLst>
      <p:ext uri="{BB962C8B-B14F-4D97-AF65-F5344CB8AC3E}">
        <p14:creationId xmlns:p14="http://schemas.microsoft.com/office/powerpoint/2010/main" val="1649472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1DAC888-0234-4D11-A80E-97DAA48D10D7}" type="datetimeFigureOut">
              <a:rPr lang="en-US" smtClean="0"/>
              <a:t>3/24/2024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C85431B-E06A-4408-A866-EF03290BFE23}" type="slidenum">
              <a:rPr lang="en-US" smtClean="0"/>
              <a:t>‹#›</a:t>
            </a:fld>
            <a:endParaRPr lang="en-US"/>
          </a:p>
        </p:txBody>
      </p:sp>
    </p:spTree>
    <p:extLst>
      <p:ext uri="{BB962C8B-B14F-4D97-AF65-F5344CB8AC3E}">
        <p14:creationId xmlns:p14="http://schemas.microsoft.com/office/powerpoint/2010/main" val="2806543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1DAC888-0234-4D11-A80E-97DAA48D10D7}" type="datetimeFigureOut">
              <a:rPr lang="en-US" smtClean="0"/>
              <a:t>3/24/2024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C85431B-E06A-4408-A866-EF03290BFE23}" type="slidenum">
              <a:rPr lang="en-US" smtClean="0"/>
              <a:t>‹#›</a:t>
            </a:fld>
            <a:endParaRPr lang="en-US"/>
          </a:p>
        </p:txBody>
      </p:sp>
    </p:spTree>
    <p:extLst>
      <p:ext uri="{BB962C8B-B14F-4D97-AF65-F5344CB8AC3E}">
        <p14:creationId xmlns:p14="http://schemas.microsoft.com/office/powerpoint/2010/main" val="361933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1DAC888-0234-4D11-A80E-97DAA48D10D7}" type="datetimeFigureOut">
              <a:rPr lang="en-US" smtClean="0"/>
              <a:t>3/24/2024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C85431B-E06A-4408-A866-EF03290BFE23}" type="slidenum">
              <a:rPr lang="en-US" smtClean="0"/>
              <a:t>‹#›</a:t>
            </a:fld>
            <a:endParaRPr lang="en-US"/>
          </a:p>
        </p:txBody>
      </p:sp>
    </p:spTree>
    <p:extLst>
      <p:ext uri="{BB962C8B-B14F-4D97-AF65-F5344CB8AC3E}">
        <p14:creationId xmlns:p14="http://schemas.microsoft.com/office/powerpoint/2010/main" val="2646583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DAC888-0234-4D11-A80E-97DAA48D10D7}"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85431B-E06A-4408-A866-EF03290BFE23}" type="slidenum">
              <a:rPr lang="en-US" smtClean="0"/>
              <a:t>‹#›</a:t>
            </a:fld>
            <a:endParaRPr lang="en-US"/>
          </a:p>
        </p:txBody>
      </p:sp>
    </p:spTree>
    <p:extLst>
      <p:ext uri="{BB962C8B-B14F-4D97-AF65-F5344CB8AC3E}">
        <p14:creationId xmlns:p14="http://schemas.microsoft.com/office/powerpoint/2010/main" val="2434316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1DAC888-0234-4D11-A80E-97DAA48D10D7}" type="datetimeFigureOut">
              <a:rPr lang="en-US" smtClean="0"/>
              <a:t>3/24/2024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C85431B-E06A-4408-A866-EF03290BFE23}" type="slidenum">
              <a:rPr lang="en-US" smtClean="0"/>
              <a:t>‹#›</a:t>
            </a:fld>
            <a:endParaRPr lang="en-US"/>
          </a:p>
        </p:txBody>
      </p:sp>
    </p:spTree>
    <p:extLst>
      <p:ext uri="{BB962C8B-B14F-4D97-AF65-F5344CB8AC3E}">
        <p14:creationId xmlns:p14="http://schemas.microsoft.com/office/powerpoint/2010/main" val="61337833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notesSlide" Target="../notesSlides/notesSlide6.xml" /><Relationship Id="rId1" Type="http://schemas.openxmlformats.org/officeDocument/2006/relationships/slideLayout" Target="../slideLayouts/slideLayout2.xml" /><Relationship Id="rId4" Type="http://schemas.openxmlformats.org/officeDocument/2006/relationships/image" Target="../media/image14.jpg" /></Relationships>
</file>

<file path=ppt/slides/_rels/slide11.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notesSlide" Target="../notesSlides/notesSlide7.xml" /><Relationship Id="rId1" Type="http://schemas.openxmlformats.org/officeDocument/2006/relationships/slideLayout" Target="../slideLayouts/slideLayout2.xml" /><Relationship Id="rId4" Type="http://schemas.openxmlformats.org/officeDocument/2006/relationships/image" Target="../media/image15.jpeg" /></Relationships>
</file>

<file path=ppt/slides/_rels/slide12.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6.jpg" /></Relationships>
</file>

<file path=ppt/slides/_rels/slide13.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3.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D9632C2-DC97-4FF9-883C-0852FAB57B47}" type="slidenum">
              <a:rPr lang="en-US" smtClean="0"/>
              <a:t>1</a:t>
            </a:fld>
            <a:endParaRPr lang="en-US" dirty="0"/>
          </a:p>
        </p:txBody>
      </p:sp>
      <p:sp>
        <p:nvSpPr>
          <p:cNvPr id="5" name="TextBox 4"/>
          <p:cNvSpPr txBox="1"/>
          <p:nvPr/>
        </p:nvSpPr>
        <p:spPr>
          <a:xfrm>
            <a:off x="-10099" y="2158548"/>
            <a:ext cx="12192000" cy="2185214"/>
          </a:xfrm>
          <a:prstGeom prst="rect">
            <a:avLst/>
          </a:prstGeom>
          <a:noFill/>
        </p:spPr>
        <p:txBody>
          <a:bodyPr wrap="square" rtlCol="0">
            <a:spAutoFit/>
          </a:bodyPr>
          <a:lstStyle/>
          <a:p>
            <a:pPr algn="ctr"/>
            <a:r>
              <a:rPr lang="en-US" sz="6800" b="1" dirty="0">
                <a:latin typeface="Monstract"/>
              </a:rPr>
              <a:t>WEL</a:t>
            </a:r>
            <a:r>
              <a:rPr lang="en-US" sz="6800" b="1" dirty="0">
                <a:solidFill>
                  <a:schemeClr val="accent4"/>
                </a:solidFill>
                <a:latin typeface="Monstract"/>
              </a:rPr>
              <a:t>COME </a:t>
            </a:r>
          </a:p>
          <a:p>
            <a:pPr algn="ctr"/>
            <a:r>
              <a:rPr lang="en-US" sz="6800" b="1" dirty="0">
                <a:latin typeface="Monstract"/>
              </a:rPr>
              <a:t> </a:t>
            </a:r>
          </a:p>
        </p:txBody>
      </p:sp>
      <p:sp>
        <p:nvSpPr>
          <p:cNvPr id="7" name="TextBox 6"/>
          <p:cNvSpPr txBox="1"/>
          <p:nvPr/>
        </p:nvSpPr>
        <p:spPr>
          <a:xfrm>
            <a:off x="-1" y="3374265"/>
            <a:ext cx="12192001" cy="861774"/>
          </a:xfrm>
          <a:prstGeom prst="rect">
            <a:avLst/>
          </a:prstGeom>
          <a:noFill/>
        </p:spPr>
        <p:txBody>
          <a:bodyPr wrap="square" rtlCol="0">
            <a:spAutoFit/>
          </a:bodyPr>
          <a:lstStyle/>
          <a:p>
            <a:pPr algn="ctr"/>
            <a:r>
              <a:rPr lang="en-US" sz="5000" b="1" dirty="0">
                <a:latin typeface="Monstract"/>
              </a:rPr>
              <a:t>TO OUR PRESENTATION</a:t>
            </a:r>
            <a:endParaRPr lang="en-US" sz="5000" dirty="0"/>
          </a:p>
        </p:txBody>
      </p:sp>
    </p:spTree>
    <p:extLst>
      <p:ext uri="{BB962C8B-B14F-4D97-AF65-F5344CB8AC3E}">
        <p14:creationId xmlns:p14="http://schemas.microsoft.com/office/powerpoint/2010/main" val="2711366332"/>
      </p:ext>
    </p:extLst>
  </p:cSld>
  <p:clrMapOvr>
    <a:masterClrMapping/>
  </p:clrMapOvr>
  <mc:AlternateContent xmlns:mc="http://schemas.openxmlformats.org/markup-compatibility/2006" xmlns:p14="http://schemas.microsoft.com/office/powerpoint/2010/main">
    <mc:Choice Requires="p14">
      <p:transition spd="slow" p14:dur="175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565980"/>
            <a:ext cx="9404723" cy="1400530"/>
          </a:xfrm>
        </p:spPr>
        <p:txBody>
          <a:bodyPr/>
          <a:lstStyle/>
          <a:p>
            <a:r>
              <a:rPr lang="en-US" dirty="0">
                <a:solidFill>
                  <a:schemeClr val="bg1"/>
                </a:solidFill>
              </a:rPr>
              <a:t>Cont…</a:t>
            </a:r>
          </a:p>
        </p:txBody>
      </p:sp>
      <p:sp>
        <p:nvSpPr>
          <p:cNvPr id="4" name="Slide Number Placeholder 3"/>
          <p:cNvSpPr>
            <a:spLocks noGrp="1"/>
          </p:cNvSpPr>
          <p:nvPr>
            <p:ph type="sldNum" sz="quarter" idx="12"/>
          </p:nvPr>
        </p:nvSpPr>
        <p:spPr/>
        <p:txBody>
          <a:bodyPr/>
          <a:lstStyle/>
          <a:p>
            <a:fld id="{DD9632C2-DC97-4FF9-883C-0852FAB57B47}" type="slidenum">
              <a:rPr lang="en-US" smtClean="0"/>
              <a:t>10</a:t>
            </a:fld>
            <a:endParaRPr lang="en-US" dirty="0"/>
          </a:p>
        </p:txBody>
      </p:sp>
      <p:sp>
        <p:nvSpPr>
          <p:cNvPr id="7" name="TextBox 6"/>
          <p:cNvSpPr txBox="1"/>
          <p:nvPr/>
        </p:nvSpPr>
        <p:spPr>
          <a:xfrm>
            <a:off x="528034" y="1966510"/>
            <a:ext cx="5177307" cy="4401205"/>
          </a:xfrm>
          <a:prstGeom prst="rect">
            <a:avLst/>
          </a:prstGeom>
          <a:noFill/>
        </p:spPr>
        <p:txBody>
          <a:bodyPr wrap="square" rtlCol="0">
            <a:spAutoFit/>
          </a:bodyPr>
          <a:lstStyle/>
          <a:p>
            <a:r>
              <a:rPr lang="en-US" sz="2800" b="1" dirty="0"/>
              <a:t>Relative Poverty:</a:t>
            </a:r>
          </a:p>
          <a:p>
            <a:pPr lvl="1"/>
            <a:r>
              <a:rPr lang="en-US" sz="2800" dirty="0"/>
              <a:t>Defined in relation to the economic status of others in society.</a:t>
            </a:r>
          </a:p>
          <a:p>
            <a:pPr lvl="1"/>
            <a:r>
              <a:rPr lang="en-US" sz="2800" dirty="0"/>
              <a:t>Individuals may not be deprived of basic necessities but have significantly lower income or resources compared to the average.</a:t>
            </a:r>
            <a:endParaRPr lang="en-US" sz="2800" dirty="0">
              <a:effectLst/>
            </a:endParaRPr>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flipV="1">
            <a:off x="13330208" y="6248400"/>
            <a:ext cx="76259" cy="49213"/>
          </a:xfr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1250" y="2533994"/>
            <a:ext cx="5846007" cy="3291302"/>
          </a:xfrm>
          <a:prstGeom prst="rect">
            <a:avLst/>
          </a:prstGeom>
        </p:spPr>
      </p:pic>
    </p:spTree>
    <p:extLst>
      <p:ext uri="{BB962C8B-B14F-4D97-AF65-F5344CB8AC3E}">
        <p14:creationId xmlns:p14="http://schemas.microsoft.com/office/powerpoint/2010/main" val="2950744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565980"/>
            <a:ext cx="9404723" cy="1400530"/>
          </a:xfrm>
        </p:spPr>
        <p:txBody>
          <a:bodyPr/>
          <a:lstStyle/>
          <a:p>
            <a:r>
              <a:rPr lang="en-US" dirty="0">
                <a:solidFill>
                  <a:schemeClr val="bg1"/>
                </a:solidFill>
              </a:rPr>
              <a:t>Cont…</a:t>
            </a:r>
            <a:endParaRPr lang="en-US" dirty="0">
              <a:solidFill>
                <a:schemeClr val="accent3">
                  <a:lumMod val="60000"/>
                  <a:lumOff val="40000"/>
                </a:schemeClr>
              </a:solidFill>
            </a:endParaRPr>
          </a:p>
        </p:txBody>
      </p:sp>
      <p:sp>
        <p:nvSpPr>
          <p:cNvPr id="4" name="Slide Number Placeholder 3"/>
          <p:cNvSpPr>
            <a:spLocks noGrp="1"/>
          </p:cNvSpPr>
          <p:nvPr>
            <p:ph type="sldNum" sz="quarter" idx="12"/>
          </p:nvPr>
        </p:nvSpPr>
        <p:spPr/>
        <p:txBody>
          <a:bodyPr/>
          <a:lstStyle/>
          <a:p>
            <a:fld id="{DD9632C2-DC97-4FF9-883C-0852FAB57B47}" type="slidenum">
              <a:rPr lang="en-US" smtClean="0"/>
              <a:t>11</a:t>
            </a:fld>
            <a:endParaRPr lang="en-US" dirty="0"/>
          </a:p>
        </p:txBody>
      </p:sp>
      <p:sp>
        <p:nvSpPr>
          <p:cNvPr id="7" name="TextBox 6"/>
          <p:cNvSpPr txBox="1"/>
          <p:nvPr/>
        </p:nvSpPr>
        <p:spPr>
          <a:xfrm>
            <a:off x="528034" y="1966510"/>
            <a:ext cx="5177307" cy="4678204"/>
          </a:xfrm>
          <a:prstGeom prst="rect">
            <a:avLst/>
          </a:prstGeom>
          <a:noFill/>
        </p:spPr>
        <p:txBody>
          <a:bodyPr wrap="square" rtlCol="0">
            <a:spAutoFit/>
          </a:bodyPr>
          <a:lstStyle/>
          <a:p>
            <a:r>
              <a:rPr lang="en-US" sz="2800" b="1" dirty="0"/>
              <a:t>Rural Poverty:</a:t>
            </a:r>
          </a:p>
          <a:p>
            <a:pPr lvl="1"/>
            <a:r>
              <a:rPr lang="en-US" sz="2800" dirty="0"/>
              <a:t>Predominantly found in rural areas where access to resources and opportunities is limited.</a:t>
            </a:r>
          </a:p>
          <a:p>
            <a:pPr lvl="1"/>
            <a:r>
              <a:rPr lang="en-US" sz="2800" dirty="0"/>
              <a:t>Often associated with agriculture-dependent economies and lack of infrastructure.</a:t>
            </a:r>
          </a:p>
          <a:p>
            <a:br>
              <a:rPr lang="en-US" dirty="0"/>
            </a:br>
            <a:endParaRPr lang="en-US" sz="2800" dirty="0">
              <a:effectLst/>
            </a:endParaRPr>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flipV="1">
            <a:off x="13330208" y="6248400"/>
            <a:ext cx="76259" cy="49213"/>
          </a:xfr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05341" y="2463946"/>
            <a:ext cx="5336760" cy="3557839"/>
          </a:xfrm>
          <a:prstGeom prst="rect">
            <a:avLst/>
          </a:prstGeom>
        </p:spPr>
      </p:pic>
    </p:spTree>
    <p:extLst>
      <p:ext uri="{BB962C8B-B14F-4D97-AF65-F5344CB8AC3E}">
        <p14:creationId xmlns:p14="http://schemas.microsoft.com/office/powerpoint/2010/main" val="301923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565980"/>
            <a:ext cx="9404723" cy="1400530"/>
          </a:xfrm>
        </p:spPr>
        <p:txBody>
          <a:bodyPr/>
          <a:lstStyle/>
          <a:p>
            <a:r>
              <a:rPr lang="en-US" dirty="0">
                <a:solidFill>
                  <a:schemeClr val="bg1"/>
                </a:solidFill>
              </a:rPr>
              <a:t>Cont…</a:t>
            </a:r>
            <a:endParaRPr lang="en-US" dirty="0">
              <a:solidFill>
                <a:schemeClr val="accent3">
                  <a:lumMod val="60000"/>
                  <a:lumOff val="40000"/>
                </a:schemeClr>
              </a:solidFill>
            </a:endParaRPr>
          </a:p>
        </p:txBody>
      </p:sp>
      <p:sp>
        <p:nvSpPr>
          <p:cNvPr id="4" name="Slide Number Placeholder 3"/>
          <p:cNvSpPr>
            <a:spLocks noGrp="1"/>
          </p:cNvSpPr>
          <p:nvPr>
            <p:ph type="sldNum" sz="quarter" idx="12"/>
          </p:nvPr>
        </p:nvSpPr>
        <p:spPr/>
        <p:txBody>
          <a:bodyPr/>
          <a:lstStyle/>
          <a:p>
            <a:fld id="{DD9632C2-DC97-4FF9-883C-0852FAB57B47}" type="slidenum">
              <a:rPr lang="en-US" smtClean="0"/>
              <a:t>12</a:t>
            </a:fld>
            <a:endParaRPr lang="en-US" dirty="0"/>
          </a:p>
        </p:txBody>
      </p:sp>
      <p:sp>
        <p:nvSpPr>
          <p:cNvPr id="7" name="TextBox 6"/>
          <p:cNvSpPr txBox="1"/>
          <p:nvPr/>
        </p:nvSpPr>
        <p:spPr>
          <a:xfrm>
            <a:off x="342443" y="1966510"/>
            <a:ext cx="5177307" cy="4678204"/>
          </a:xfrm>
          <a:prstGeom prst="rect">
            <a:avLst/>
          </a:prstGeom>
          <a:noFill/>
        </p:spPr>
        <p:txBody>
          <a:bodyPr wrap="square" rtlCol="0">
            <a:spAutoFit/>
          </a:bodyPr>
          <a:lstStyle/>
          <a:p>
            <a:r>
              <a:rPr lang="en-US" sz="2800" b="1" dirty="0"/>
              <a:t>Rural Poverty:</a:t>
            </a:r>
          </a:p>
          <a:p>
            <a:pPr lvl="1"/>
            <a:r>
              <a:rPr lang="en-US" sz="2800" dirty="0"/>
              <a:t>Predominantly found in rural areas where access to resources and opportunities is limited.</a:t>
            </a:r>
          </a:p>
          <a:p>
            <a:pPr lvl="1"/>
            <a:r>
              <a:rPr lang="en-US" sz="2800" dirty="0"/>
              <a:t>Often associated with agriculture-dependent economies and lack of infrastructure.</a:t>
            </a:r>
          </a:p>
          <a:p>
            <a:br>
              <a:rPr lang="en-US" dirty="0"/>
            </a:br>
            <a:endParaRPr lang="en-US" sz="2800" dirty="0">
              <a:effectLst/>
            </a:endParaRPr>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flipV="1">
            <a:off x="13330208" y="6248400"/>
            <a:ext cx="76259" cy="49213"/>
          </a:xfr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4839" y="2321417"/>
            <a:ext cx="4876800" cy="3657600"/>
          </a:xfrm>
          <a:prstGeom prst="rect">
            <a:avLst/>
          </a:prstGeom>
        </p:spPr>
      </p:pic>
    </p:spTree>
    <p:extLst>
      <p:ext uri="{BB962C8B-B14F-4D97-AF65-F5344CB8AC3E}">
        <p14:creationId xmlns:p14="http://schemas.microsoft.com/office/powerpoint/2010/main" val="223145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861" y="459963"/>
            <a:ext cx="9404723" cy="1400530"/>
          </a:xfrm>
        </p:spPr>
        <p:txBody>
          <a:bodyPr/>
          <a:lstStyle/>
          <a:p>
            <a:r>
              <a:rPr lang="en-US" b="1" dirty="0">
                <a:solidFill>
                  <a:schemeClr val="accent3">
                    <a:lumMod val="60000"/>
                    <a:lumOff val="40000"/>
                  </a:schemeClr>
                </a:solidFill>
              </a:rPr>
              <a:t> To mitigate poverty </a:t>
            </a:r>
            <a:r>
              <a:rPr lang="en-US" dirty="0">
                <a:solidFill>
                  <a:schemeClr val="accent3">
                    <a:lumMod val="60000"/>
                    <a:lumOff val="40000"/>
                  </a:schemeClr>
                </a:solidFill>
              </a:rPr>
              <a:t>:</a:t>
            </a:r>
          </a:p>
        </p:txBody>
      </p:sp>
      <p:sp>
        <p:nvSpPr>
          <p:cNvPr id="4" name="Slide Number Placeholder 3"/>
          <p:cNvSpPr>
            <a:spLocks noGrp="1"/>
          </p:cNvSpPr>
          <p:nvPr>
            <p:ph type="sldNum" sz="quarter" idx="12"/>
          </p:nvPr>
        </p:nvSpPr>
        <p:spPr/>
        <p:txBody>
          <a:bodyPr/>
          <a:lstStyle/>
          <a:p>
            <a:fld id="{DD9632C2-DC97-4FF9-883C-0852FAB57B47}" type="slidenum">
              <a:rPr lang="en-US" smtClean="0"/>
              <a:t>13</a:t>
            </a:fld>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17983" y="1732809"/>
            <a:ext cx="7977808" cy="4637765"/>
          </a:xfrm>
        </p:spPr>
      </p:pic>
    </p:spTree>
    <p:extLst>
      <p:ext uri="{BB962C8B-B14F-4D97-AF65-F5344CB8AC3E}">
        <p14:creationId xmlns:p14="http://schemas.microsoft.com/office/powerpoint/2010/main" val="252857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565980"/>
            <a:ext cx="9404723" cy="1400530"/>
          </a:xfrm>
        </p:spPr>
        <p:txBody>
          <a:bodyPr/>
          <a:lstStyle/>
          <a:p>
            <a:r>
              <a:rPr lang="en-US" b="1" dirty="0">
                <a:solidFill>
                  <a:schemeClr val="accent3">
                    <a:lumMod val="60000"/>
                    <a:lumOff val="40000"/>
                  </a:schemeClr>
                </a:solidFill>
              </a:rPr>
              <a:t> Conclusion</a:t>
            </a:r>
            <a:r>
              <a:rPr lang="en-US" dirty="0">
                <a:solidFill>
                  <a:schemeClr val="accent3">
                    <a:lumMod val="60000"/>
                    <a:lumOff val="40000"/>
                  </a:schemeClr>
                </a:solidFill>
              </a:rPr>
              <a:t>:</a:t>
            </a:r>
          </a:p>
        </p:txBody>
      </p:sp>
      <p:sp>
        <p:nvSpPr>
          <p:cNvPr id="3" name="Content Placeholder 2"/>
          <p:cNvSpPr>
            <a:spLocks noGrp="1"/>
          </p:cNvSpPr>
          <p:nvPr>
            <p:ph idx="1"/>
          </p:nvPr>
        </p:nvSpPr>
        <p:spPr/>
        <p:txBody>
          <a:bodyPr>
            <a:normAutofit/>
          </a:bodyPr>
          <a:lstStyle/>
          <a:p>
            <a:pPr marL="0" indent="0">
              <a:buNone/>
            </a:pPr>
            <a:r>
              <a:rPr lang="en-US" sz="2850" dirty="0"/>
              <a:t>Poverty is a multifaceted challenge with far-reaching implications. By addressing its root causes, fostering community engagement, implementing effective policies, and promoting economic empowerment, we can work towards a more equitable and poverty-free world.</a:t>
            </a:r>
          </a:p>
        </p:txBody>
      </p:sp>
      <p:sp>
        <p:nvSpPr>
          <p:cNvPr id="4" name="Slide Number Placeholder 3"/>
          <p:cNvSpPr>
            <a:spLocks noGrp="1"/>
          </p:cNvSpPr>
          <p:nvPr>
            <p:ph type="sldNum" sz="quarter" idx="12"/>
          </p:nvPr>
        </p:nvSpPr>
        <p:spPr/>
        <p:txBody>
          <a:bodyPr/>
          <a:lstStyle/>
          <a:p>
            <a:fld id="{DD9632C2-DC97-4FF9-883C-0852FAB57B47}" type="slidenum">
              <a:rPr lang="en-US" smtClean="0"/>
              <a:t>14</a:t>
            </a:fld>
            <a:endParaRPr lang="en-US" dirty="0"/>
          </a:p>
        </p:txBody>
      </p:sp>
    </p:spTree>
    <p:extLst>
      <p:ext uri="{BB962C8B-B14F-4D97-AF65-F5344CB8AC3E}">
        <p14:creationId xmlns:p14="http://schemas.microsoft.com/office/powerpoint/2010/main" val="359829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D9632C2-DC97-4FF9-883C-0852FAB57B47}" type="slidenum">
              <a:rPr lang="en-US" smtClean="0"/>
              <a:t>15</a:t>
            </a:fld>
            <a:endParaRPr lang="en-US" dirty="0"/>
          </a:p>
        </p:txBody>
      </p:sp>
      <p:sp>
        <p:nvSpPr>
          <p:cNvPr id="8" name="Rounded Rectangle 7"/>
          <p:cNvSpPr/>
          <p:nvPr/>
        </p:nvSpPr>
        <p:spPr>
          <a:xfrm>
            <a:off x="3567448" y="2511379"/>
            <a:ext cx="4790941" cy="2062601"/>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069962" y="3144296"/>
            <a:ext cx="5747727" cy="830997"/>
          </a:xfrm>
          <a:prstGeom prst="rect">
            <a:avLst/>
          </a:prstGeom>
          <a:noFill/>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2853743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D9632C2-DC97-4FF9-883C-0852FAB57B47}" type="slidenum">
              <a:rPr lang="en-US" smtClean="0"/>
              <a:t>2</a:t>
            </a:fld>
            <a:endParaRPr lang="en-US" dirty="0"/>
          </a:p>
        </p:txBody>
      </p:sp>
      <p:sp>
        <p:nvSpPr>
          <p:cNvPr id="5" name="TextBox 4"/>
          <p:cNvSpPr txBox="1"/>
          <p:nvPr/>
        </p:nvSpPr>
        <p:spPr>
          <a:xfrm>
            <a:off x="-10099" y="2158548"/>
            <a:ext cx="12192000" cy="1138773"/>
          </a:xfrm>
          <a:prstGeom prst="rect">
            <a:avLst/>
          </a:prstGeom>
          <a:noFill/>
        </p:spPr>
        <p:txBody>
          <a:bodyPr wrap="square" rtlCol="0">
            <a:spAutoFit/>
          </a:bodyPr>
          <a:lstStyle/>
          <a:p>
            <a:pPr algn="ctr"/>
            <a:r>
              <a:rPr lang="en-US" sz="6800" b="1" dirty="0">
                <a:latin typeface="Monstract"/>
              </a:rPr>
              <a:t> </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4" y="0"/>
            <a:ext cx="12212194" cy="6858000"/>
          </a:xfrm>
          <a:prstGeom prst="rect">
            <a:avLst/>
          </a:prstGeom>
        </p:spPr>
      </p:pic>
      <p:sp>
        <p:nvSpPr>
          <p:cNvPr id="4" name="Rectangle 3"/>
          <p:cNvSpPr/>
          <p:nvPr/>
        </p:nvSpPr>
        <p:spPr>
          <a:xfrm>
            <a:off x="-20194" y="0"/>
            <a:ext cx="12222289" cy="6858000"/>
          </a:xfrm>
          <a:prstGeom prst="rect">
            <a:avLst/>
          </a:prstGeom>
          <a:solidFill>
            <a:srgbClr val="3259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4371215" y="3384409"/>
            <a:ext cx="2841641" cy="1015663"/>
          </a:xfrm>
          <a:prstGeom prst="rect">
            <a:avLst/>
          </a:prstGeom>
          <a:noFill/>
        </p:spPr>
        <p:txBody>
          <a:bodyPr wrap="square" rtlCol="0">
            <a:spAutoFit/>
          </a:bodyPr>
          <a:lstStyle/>
          <a:p>
            <a:pPr algn="ctr"/>
            <a:r>
              <a:rPr lang="en-US" sz="2000" b="1" i="1" dirty="0">
                <a:latin typeface="Times New Roman" panose="02020603050405020304" pitchFamily="18" charset="0"/>
                <a:cs typeface="Times New Roman" panose="02020603050405020304" pitchFamily="18" charset="0"/>
              </a:rPr>
              <a:t>   </a:t>
            </a:r>
            <a:r>
              <a:rPr lang="en-US" sz="2000" b="1" i="1" u="sng" dirty="0">
                <a:latin typeface="Times New Roman" panose="02020603050405020304" pitchFamily="18" charset="0"/>
                <a:cs typeface="Times New Roman" panose="02020603050405020304" pitchFamily="18" charset="0"/>
              </a:rPr>
              <a:t>Presenter by- </a:t>
            </a:r>
          </a:p>
          <a:p>
            <a:pPr algn="ctr"/>
            <a:r>
              <a:rPr lang="en-US" sz="2000" b="1" i="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Md. Bokhtear Hossain</a:t>
            </a:r>
          </a:p>
          <a:p>
            <a:pPr algn="ctr"/>
            <a:r>
              <a:rPr lang="en-US" sz="2000" b="1" dirty="0">
                <a:latin typeface="Times New Roman" panose="02020603050405020304" pitchFamily="18" charset="0"/>
                <a:cs typeface="Times New Roman" panose="02020603050405020304" pitchFamily="18" charset="0"/>
              </a:rPr>
              <a:t>ID: B00330</a:t>
            </a:r>
          </a:p>
        </p:txBody>
      </p:sp>
      <p:sp>
        <p:nvSpPr>
          <p:cNvPr id="9" name="Rectangle 8"/>
          <p:cNvSpPr/>
          <p:nvPr/>
        </p:nvSpPr>
        <p:spPr>
          <a:xfrm>
            <a:off x="1094801" y="1681976"/>
            <a:ext cx="9982200" cy="1200329"/>
          </a:xfrm>
          <a:prstGeom prst="rect">
            <a:avLst/>
          </a:prstGeom>
        </p:spPr>
        <p:txBody>
          <a:bodyPr wrap="square">
            <a:spAutoFit/>
          </a:bodyPr>
          <a:lstStyle/>
          <a:p>
            <a:pPr algn="ctr"/>
            <a:r>
              <a:rPr lang="en-US" sz="7200" dirty="0">
                <a:solidFill>
                  <a:srgbClr val="92D050"/>
                </a:solidFill>
                <a:latin typeface="Arial Black" panose="020B0A04020102020204" pitchFamily="34" charset="0"/>
                <a:cs typeface="Times New Roman" panose="02020603050405020304" pitchFamily="18" charset="0"/>
              </a:rPr>
              <a:t>POVERTY</a:t>
            </a:r>
            <a:endParaRPr lang="en-US" sz="6600" dirty="0">
              <a:solidFill>
                <a:srgbClr val="92D050"/>
              </a:solidFill>
              <a:effectLst/>
            </a:endParaRPr>
          </a:p>
        </p:txBody>
      </p:sp>
      <p:sp>
        <p:nvSpPr>
          <p:cNvPr id="10" name="Rounded Rectangle 9"/>
          <p:cNvSpPr/>
          <p:nvPr/>
        </p:nvSpPr>
        <p:spPr>
          <a:xfrm>
            <a:off x="8792215" y="5595155"/>
            <a:ext cx="2631345" cy="489466"/>
          </a:xfrm>
          <a:prstGeom prst="round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sp>
        <p:nvSpPr>
          <p:cNvPr id="11" name="TextBox 10"/>
          <p:cNvSpPr txBox="1"/>
          <p:nvPr/>
        </p:nvSpPr>
        <p:spPr>
          <a:xfrm>
            <a:off x="8865076" y="5639833"/>
            <a:ext cx="2485622"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Date: 23 March, 2024</a:t>
            </a:r>
          </a:p>
        </p:txBody>
      </p:sp>
    </p:spTree>
    <p:extLst>
      <p:ext uri="{BB962C8B-B14F-4D97-AF65-F5344CB8AC3E}">
        <p14:creationId xmlns:p14="http://schemas.microsoft.com/office/powerpoint/2010/main" val="3911414786"/>
      </p:ext>
    </p:extLst>
  </p:cSld>
  <p:clrMapOvr>
    <a:masterClrMapping/>
  </p:clrMapOvr>
  <mc:AlternateContent xmlns:mc="http://schemas.openxmlformats.org/markup-compatibility/2006" xmlns:p14="http://schemas.microsoft.com/office/powerpoint/2010/main">
    <mc:Choice Requires="p14">
      <p:transition spd="slow" p14:dur="175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45130" y="599563"/>
            <a:ext cx="9404723" cy="1400530"/>
          </a:xfrm>
        </p:spPr>
        <p:txBody>
          <a:bodyPr/>
          <a:lstStyle/>
          <a:p>
            <a:r>
              <a:rPr lang="en-US" sz="4400" b="1" dirty="0">
                <a:solidFill>
                  <a:schemeClr val="accent3">
                    <a:lumMod val="60000"/>
                    <a:lumOff val="40000"/>
                  </a:schemeClr>
                </a:solidFill>
              </a:rPr>
              <a:t>Introduction:</a:t>
            </a:r>
          </a:p>
        </p:txBody>
      </p:sp>
      <p:sp>
        <p:nvSpPr>
          <p:cNvPr id="4" name="Content Placeholder 3"/>
          <p:cNvSpPr>
            <a:spLocks noGrp="1"/>
          </p:cNvSpPr>
          <p:nvPr>
            <p:ph idx="1"/>
          </p:nvPr>
        </p:nvSpPr>
        <p:spPr>
          <a:xfrm>
            <a:off x="1254655" y="2000093"/>
            <a:ext cx="8946541" cy="4195481"/>
          </a:xfrm>
        </p:spPr>
        <p:txBody>
          <a:bodyPr>
            <a:noAutofit/>
          </a:bodyPr>
          <a:lstStyle/>
          <a:p>
            <a:pPr marL="0" indent="0">
              <a:buNone/>
            </a:pPr>
            <a:r>
              <a:rPr lang="en-US" sz="2800" dirty="0"/>
              <a:t>Today we're talking about poverty, a big problem affecting lots of people around the world. It's when people don't have enough money to live well. We'll learn why it happens and what we can do about it. Let's start exploring together!</a:t>
            </a:r>
          </a:p>
        </p:txBody>
      </p:sp>
      <p:sp>
        <p:nvSpPr>
          <p:cNvPr id="2" name="Slide Number Placeholder 1"/>
          <p:cNvSpPr>
            <a:spLocks noGrp="1"/>
          </p:cNvSpPr>
          <p:nvPr>
            <p:ph type="sldNum" sz="quarter" idx="12"/>
          </p:nvPr>
        </p:nvSpPr>
        <p:spPr/>
        <p:txBody>
          <a:bodyPr/>
          <a:lstStyle/>
          <a:p>
            <a:fld id="{DD9632C2-DC97-4FF9-883C-0852FAB57B47}" type="slidenum">
              <a:rPr lang="en-US" smtClean="0"/>
              <a:t>3</a:t>
            </a:fld>
            <a:endParaRPr lang="en-US" dirty="0"/>
          </a:p>
        </p:txBody>
      </p:sp>
    </p:spTree>
    <p:extLst>
      <p:ext uri="{BB962C8B-B14F-4D97-AF65-F5344CB8AC3E}">
        <p14:creationId xmlns:p14="http://schemas.microsoft.com/office/powerpoint/2010/main" val="3639267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45130" y="599563"/>
            <a:ext cx="9404723" cy="1400530"/>
          </a:xfrm>
        </p:spPr>
        <p:txBody>
          <a:bodyPr/>
          <a:lstStyle/>
          <a:p>
            <a:r>
              <a:rPr lang="en-US" sz="4400" b="1" dirty="0">
                <a:solidFill>
                  <a:schemeClr val="accent3">
                    <a:lumMod val="60000"/>
                    <a:lumOff val="40000"/>
                  </a:schemeClr>
                </a:solidFill>
              </a:rPr>
              <a:t>Causes of Poverty :</a:t>
            </a:r>
          </a:p>
        </p:txBody>
      </p:sp>
      <p:sp>
        <p:nvSpPr>
          <p:cNvPr id="4" name="Content Placeholder 3"/>
          <p:cNvSpPr>
            <a:spLocks noGrp="1"/>
          </p:cNvSpPr>
          <p:nvPr>
            <p:ph idx="1"/>
          </p:nvPr>
        </p:nvSpPr>
        <p:spPr>
          <a:xfrm>
            <a:off x="645131" y="2000093"/>
            <a:ext cx="5601124" cy="4195481"/>
          </a:xfrm>
        </p:spPr>
        <p:txBody>
          <a:bodyPr>
            <a:noAutofit/>
          </a:bodyPr>
          <a:lstStyle/>
          <a:p>
            <a:pPr>
              <a:buFont typeface="Wingdings" panose="05000000000000000000" pitchFamily="2" charset="2"/>
              <a:buChar char="q"/>
            </a:pPr>
            <a:r>
              <a:rPr lang="en-US" sz="2800" dirty="0"/>
              <a:t>Lack of access to education</a:t>
            </a:r>
          </a:p>
          <a:p>
            <a:pPr>
              <a:buFont typeface="Wingdings" panose="05000000000000000000" pitchFamily="2" charset="2"/>
              <a:buChar char="q"/>
            </a:pPr>
            <a:r>
              <a:rPr lang="en-US" sz="2800" dirty="0"/>
              <a:t>Unemployment and underemployment</a:t>
            </a:r>
          </a:p>
          <a:p>
            <a:pPr>
              <a:buFont typeface="Wingdings" panose="05000000000000000000" pitchFamily="2" charset="2"/>
              <a:buChar char="q"/>
            </a:pPr>
            <a:r>
              <a:rPr lang="en-US" sz="2800" dirty="0"/>
              <a:t>Economic inequality</a:t>
            </a:r>
          </a:p>
          <a:p>
            <a:pPr>
              <a:buFont typeface="Wingdings" panose="05000000000000000000" pitchFamily="2" charset="2"/>
              <a:buChar char="q"/>
            </a:pPr>
            <a:r>
              <a:rPr lang="en-US" sz="2800" dirty="0"/>
              <a:t>Discrimination based on race, gender, or ethnicity</a:t>
            </a:r>
          </a:p>
          <a:p>
            <a:pPr>
              <a:buFont typeface="Wingdings" panose="05000000000000000000" pitchFamily="2" charset="2"/>
              <a:buChar char="q"/>
            </a:pPr>
            <a:r>
              <a:rPr lang="en-US" sz="2800" dirty="0"/>
              <a:t>Limited access to healthcare and social services</a:t>
            </a:r>
          </a:p>
        </p:txBody>
      </p:sp>
      <p:sp>
        <p:nvSpPr>
          <p:cNvPr id="2" name="Slide Number Placeholder 1"/>
          <p:cNvSpPr>
            <a:spLocks noGrp="1"/>
          </p:cNvSpPr>
          <p:nvPr>
            <p:ph type="sldNum" sz="quarter" idx="12"/>
          </p:nvPr>
        </p:nvSpPr>
        <p:spPr/>
        <p:txBody>
          <a:bodyPr/>
          <a:lstStyle/>
          <a:p>
            <a:fld id="{DD9632C2-DC97-4FF9-883C-0852FAB57B47}" type="slidenum">
              <a:rPr lang="en-US" smtClean="0"/>
              <a:t>4</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90952" y="2173263"/>
            <a:ext cx="4699787" cy="3133191"/>
          </a:xfrm>
          <a:prstGeom prst="rect">
            <a:avLst/>
          </a:prstGeom>
        </p:spPr>
      </p:pic>
    </p:spTree>
    <p:extLst>
      <p:ext uri="{BB962C8B-B14F-4D97-AF65-F5344CB8AC3E}">
        <p14:creationId xmlns:p14="http://schemas.microsoft.com/office/powerpoint/2010/main" val="2168042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583" y="448076"/>
            <a:ext cx="9404723" cy="812059"/>
          </a:xfrm>
        </p:spPr>
        <p:txBody>
          <a:bodyPr/>
          <a:lstStyle/>
          <a:p>
            <a:r>
              <a:rPr lang="en-US" b="1" dirty="0">
                <a:solidFill>
                  <a:schemeClr val="accent3">
                    <a:lumMod val="60000"/>
                    <a:lumOff val="40000"/>
                  </a:schemeClr>
                </a:solidFill>
              </a:rPr>
              <a:t> Impact of Poverty</a:t>
            </a:r>
            <a:r>
              <a:rPr lang="en-US" dirty="0">
                <a:solidFill>
                  <a:schemeClr val="accent3">
                    <a:lumMod val="60000"/>
                    <a:lumOff val="40000"/>
                  </a:schemeClr>
                </a:solidFill>
              </a:rPr>
              <a:t>:</a:t>
            </a:r>
          </a:p>
        </p:txBody>
      </p:sp>
      <p:sp>
        <p:nvSpPr>
          <p:cNvPr id="3" name="Content Placeholder 2"/>
          <p:cNvSpPr>
            <a:spLocks noGrp="1"/>
          </p:cNvSpPr>
          <p:nvPr>
            <p:ph idx="1"/>
          </p:nvPr>
        </p:nvSpPr>
        <p:spPr>
          <a:xfrm>
            <a:off x="490583" y="1797973"/>
            <a:ext cx="5633946" cy="4745315"/>
          </a:xfrm>
        </p:spPr>
        <p:txBody>
          <a:bodyPr>
            <a:normAutofit/>
          </a:bodyPr>
          <a:lstStyle/>
          <a:p>
            <a:pPr>
              <a:buFont typeface="Wingdings" panose="05000000000000000000" pitchFamily="2" charset="2"/>
              <a:buChar char="v"/>
            </a:pPr>
            <a:r>
              <a:rPr lang="en-US" sz="2400" dirty="0"/>
              <a:t>Malnutrition and food insecurity</a:t>
            </a:r>
          </a:p>
          <a:p>
            <a:pPr>
              <a:buFont typeface="Wingdings" panose="05000000000000000000" pitchFamily="2" charset="2"/>
              <a:buChar char="v"/>
            </a:pPr>
            <a:r>
              <a:rPr lang="en-US" sz="2400" dirty="0"/>
              <a:t>Poor healthcare access and higher mortality</a:t>
            </a:r>
          </a:p>
          <a:p>
            <a:pPr>
              <a:buFont typeface="Wingdings" panose="05000000000000000000" pitchFamily="2" charset="2"/>
              <a:buChar char="v"/>
            </a:pPr>
            <a:r>
              <a:rPr lang="en-US" sz="2400" dirty="0"/>
              <a:t>Limited education and lower academic achievement</a:t>
            </a:r>
          </a:p>
          <a:p>
            <a:pPr>
              <a:buFont typeface="Wingdings" panose="05000000000000000000" pitchFamily="2" charset="2"/>
              <a:buChar char="v"/>
            </a:pPr>
            <a:r>
              <a:rPr lang="en-US" sz="2400" dirty="0"/>
              <a:t>Social exclusion and marginalization</a:t>
            </a:r>
          </a:p>
          <a:p>
            <a:pPr>
              <a:buFont typeface="Wingdings" panose="05000000000000000000" pitchFamily="2" charset="2"/>
              <a:buChar char="v"/>
            </a:pPr>
            <a:r>
              <a:rPr lang="en-US" sz="2400" dirty="0"/>
              <a:t>Increased stress and mental health issues </a:t>
            </a:r>
          </a:p>
        </p:txBody>
      </p:sp>
      <p:sp>
        <p:nvSpPr>
          <p:cNvPr id="4" name="Slide Number Placeholder 3"/>
          <p:cNvSpPr>
            <a:spLocks noGrp="1"/>
          </p:cNvSpPr>
          <p:nvPr>
            <p:ph type="sldNum" sz="quarter" idx="12"/>
          </p:nvPr>
        </p:nvSpPr>
        <p:spPr/>
        <p:txBody>
          <a:bodyPr/>
          <a:lstStyle/>
          <a:p>
            <a:fld id="{DD9632C2-DC97-4FF9-883C-0852FAB57B47}" type="slidenum">
              <a:rPr lang="en-US" smtClean="0"/>
              <a:t>5</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8669" y="1957589"/>
            <a:ext cx="5811888" cy="3610635"/>
          </a:xfrm>
          <a:prstGeom prst="rect">
            <a:avLst/>
          </a:prstGeom>
        </p:spPr>
      </p:pic>
    </p:spTree>
    <p:extLst>
      <p:ext uri="{BB962C8B-B14F-4D97-AF65-F5344CB8AC3E}">
        <p14:creationId xmlns:p14="http://schemas.microsoft.com/office/powerpoint/2010/main" val="1395822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565980"/>
            <a:ext cx="9404723" cy="1400530"/>
          </a:xfrm>
        </p:spPr>
        <p:txBody>
          <a:bodyPr/>
          <a:lstStyle/>
          <a:p>
            <a:r>
              <a:rPr lang="en-US" b="1" dirty="0">
                <a:solidFill>
                  <a:schemeClr val="accent3">
                    <a:lumMod val="60000"/>
                    <a:lumOff val="40000"/>
                  </a:schemeClr>
                </a:solidFill>
              </a:rPr>
              <a:t>Statistics</a:t>
            </a:r>
            <a:r>
              <a:rPr lang="en-US" dirty="0">
                <a:solidFill>
                  <a:schemeClr val="accent3">
                    <a:lumMod val="60000"/>
                    <a:lumOff val="40000"/>
                  </a:schemeClr>
                </a:solidFill>
              </a:rPr>
              <a:t>:</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13645" y="1715141"/>
            <a:ext cx="8315190" cy="4750053"/>
          </a:xfrm>
        </p:spPr>
      </p:pic>
      <p:sp>
        <p:nvSpPr>
          <p:cNvPr id="4" name="Slide Number Placeholder 3"/>
          <p:cNvSpPr>
            <a:spLocks noGrp="1"/>
          </p:cNvSpPr>
          <p:nvPr>
            <p:ph type="sldNum" sz="quarter" idx="12"/>
          </p:nvPr>
        </p:nvSpPr>
        <p:spPr/>
        <p:txBody>
          <a:bodyPr/>
          <a:lstStyle/>
          <a:p>
            <a:fld id="{DD9632C2-DC97-4FF9-883C-0852FAB57B47}" type="slidenum">
              <a:rPr lang="en-US" smtClean="0"/>
              <a:t>6</a:t>
            </a:fld>
            <a:endParaRPr lang="en-US" dirty="0"/>
          </a:p>
        </p:txBody>
      </p:sp>
    </p:spTree>
    <p:extLst>
      <p:ext uri="{BB962C8B-B14F-4D97-AF65-F5344CB8AC3E}">
        <p14:creationId xmlns:p14="http://schemas.microsoft.com/office/powerpoint/2010/main" val="1089374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565980"/>
            <a:ext cx="9404723" cy="1400530"/>
          </a:xfrm>
        </p:spPr>
        <p:txBody>
          <a:bodyPr/>
          <a:lstStyle/>
          <a:p>
            <a:r>
              <a:rPr lang="en-US" b="1" dirty="0">
                <a:solidFill>
                  <a:schemeClr val="accent3">
                    <a:lumMod val="60000"/>
                    <a:lumOff val="40000"/>
                  </a:schemeClr>
                </a:solidFill>
              </a:rPr>
              <a:t>Types of Poverty</a:t>
            </a:r>
            <a:r>
              <a:rPr lang="en-US" dirty="0">
                <a:solidFill>
                  <a:schemeClr val="accent3">
                    <a:lumMod val="60000"/>
                    <a:lumOff val="40000"/>
                  </a:schemeClr>
                </a:solidFill>
              </a:rPr>
              <a:t>:</a:t>
            </a:r>
          </a:p>
        </p:txBody>
      </p:sp>
      <p:sp>
        <p:nvSpPr>
          <p:cNvPr id="3" name="Content Placeholder 2"/>
          <p:cNvSpPr>
            <a:spLocks noGrp="1"/>
          </p:cNvSpPr>
          <p:nvPr>
            <p:ph idx="1"/>
          </p:nvPr>
        </p:nvSpPr>
        <p:spPr>
          <a:xfrm>
            <a:off x="755584" y="1966510"/>
            <a:ext cx="5001274" cy="4195481"/>
          </a:xfrm>
        </p:spPr>
        <p:txBody>
          <a:bodyPr>
            <a:normAutofit/>
          </a:bodyPr>
          <a:lstStyle/>
          <a:p>
            <a:pPr marL="514350" indent="-514350">
              <a:buFont typeface="+mj-lt"/>
              <a:buAutoNum type="arabicPeriod"/>
            </a:pPr>
            <a:r>
              <a:rPr lang="en-US" sz="3200" dirty="0"/>
              <a:t>Absolute poverty</a:t>
            </a:r>
          </a:p>
          <a:p>
            <a:pPr marL="514350" indent="-514350">
              <a:buFont typeface="+mj-lt"/>
              <a:buAutoNum type="arabicPeriod"/>
            </a:pPr>
            <a:r>
              <a:rPr lang="en-US" sz="3200" dirty="0"/>
              <a:t>Relative poverty</a:t>
            </a:r>
          </a:p>
          <a:p>
            <a:pPr marL="514350" indent="-514350">
              <a:buFont typeface="+mj-lt"/>
              <a:buAutoNum type="arabicPeriod"/>
            </a:pPr>
            <a:r>
              <a:rPr lang="en-US" sz="3200" dirty="0"/>
              <a:t>Rural poverty</a:t>
            </a:r>
          </a:p>
          <a:p>
            <a:pPr marL="514350" indent="-514350">
              <a:buFont typeface="+mj-lt"/>
              <a:buAutoNum type="arabicPeriod"/>
            </a:pPr>
            <a:r>
              <a:rPr lang="en-US" sz="3200" dirty="0"/>
              <a:t>Urban poverty</a:t>
            </a:r>
          </a:p>
          <a:p>
            <a:pPr marL="514350" indent="-514350">
              <a:buFont typeface="+mj-lt"/>
              <a:buAutoNum type="arabicPeriod"/>
            </a:pPr>
            <a:r>
              <a:rPr lang="en-US" sz="3200" dirty="0"/>
              <a:t>Generational poverty</a:t>
            </a:r>
          </a:p>
        </p:txBody>
      </p:sp>
      <p:sp>
        <p:nvSpPr>
          <p:cNvPr id="4" name="Slide Number Placeholder 3"/>
          <p:cNvSpPr>
            <a:spLocks noGrp="1"/>
          </p:cNvSpPr>
          <p:nvPr>
            <p:ph type="sldNum" sz="quarter" idx="12"/>
          </p:nvPr>
        </p:nvSpPr>
        <p:spPr/>
        <p:txBody>
          <a:bodyPr/>
          <a:lstStyle/>
          <a:p>
            <a:fld id="{DD9632C2-DC97-4FF9-883C-0852FAB57B47}" type="slidenum">
              <a:rPr lang="en-US" smtClean="0"/>
              <a:t>7</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0635" y="1966510"/>
            <a:ext cx="5451959" cy="3151232"/>
          </a:xfrm>
          <a:prstGeom prst="rect">
            <a:avLst/>
          </a:prstGeom>
        </p:spPr>
      </p:pic>
    </p:spTree>
    <p:extLst>
      <p:ext uri="{BB962C8B-B14F-4D97-AF65-F5344CB8AC3E}">
        <p14:creationId xmlns:p14="http://schemas.microsoft.com/office/powerpoint/2010/main" val="942108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565980"/>
            <a:ext cx="9404723" cy="1400530"/>
          </a:xfrm>
        </p:spPr>
        <p:txBody>
          <a:bodyPr/>
          <a:lstStyle/>
          <a:p>
            <a:r>
              <a:rPr lang="en-US" b="1" dirty="0">
                <a:solidFill>
                  <a:schemeClr val="accent3">
                    <a:lumMod val="60000"/>
                    <a:lumOff val="40000"/>
                  </a:schemeClr>
                </a:solidFill>
              </a:rPr>
              <a:t>Poverty Map BD</a:t>
            </a:r>
            <a:r>
              <a:rPr lang="en-US" dirty="0">
                <a:solidFill>
                  <a:schemeClr val="accent3">
                    <a:lumMod val="60000"/>
                    <a:lumOff val="40000"/>
                  </a:schemeClr>
                </a:solidFill>
              </a:rPr>
              <a:t>:</a:t>
            </a:r>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723375" y="179818"/>
            <a:ext cx="4629165" cy="6562271"/>
          </a:xfrm>
        </p:spPr>
      </p:pic>
      <p:sp>
        <p:nvSpPr>
          <p:cNvPr id="4" name="Slide Number Placeholder 3"/>
          <p:cNvSpPr>
            <a:spLocks noGrp="1"/>
          </p:cNvSpPr>
          <p:nvPr>
            <p:ph type="sldNum" sz="quarter" idx="12"/>
          </p:nvPr>
        </p:nvSpPr>
        <p:spPr/>
        <p:txBody>
          <a:bodyPr/>
          <a:lstStyle/>
          <a:p>
            <a:fld id="{DD9632C2-DC97-4FF9-883C-0852FAB57B47}" type="slidenum">
              <a:rPr lang="en-US" smtClean="0"/>
              <a:t>8</a:t>
            </a:fld>
            <a:endParaRPr lang="en-US" dirty="0"/>
          </a:p>
        </p:txBody>
      </p:sp>
      <p:sp>
        <p:nvSpPr>
          <p:cNvPr id="7" name="TextBox 6"/>
          <p:cNvSpPr txBox="1"/>
          <p:nvPr/>
        </p:nvSpPr>
        <p:spPr>
          <a:xfrm>
            <a:off x="850006" y="1966510"/>
            <a:ext cx="4404574" cy="3539430"/>
          </a:xfrm>
          <a:prstGeom prst="rect">
            <a:avLst/>
          </a:prstGeom>
          <a:noFill/>
        </p:spPr>
        <p:txBody>
          <a:bodyPr wrap="square" rtlCol="0">
            <a:spAutoFit/>
          </a:bodyPr>
          <a:lstStyle/>
          <a:p>
            <a:r>
              <a:rPr lang="en-US" sz="3200" dirty="0"/>
              <a:t>This map illustrates poverty distribution across Bangladesh, showcasing areas with higher concentrations of economic hardship.</a:t>
            </a:r>
          </a:p>
        </p:txBody>
      </p:sp>
    </p:spTree>
    <p:extLst>
      <p:ext uri="{BB962C8B-B14F-4D97-AF65-F5344CB8AC3E}">
        <p14:creationId xmlns:p14="http://schemas.microsoft.com/office/powerpoint/2010/main" val="2208400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565980"/>
            <a:ext cx="9404723" cy="1400530"/>
          </a:xfrm>
        </p:spPr>
        <p:txBody>
          <a:bodyPr/>
          <a:lstStyle/>
          <a:p>
            <a:r>
              <a:rPr lang="en-US" b="1" dirty="0">
                <a:solidFill>
                  <a:schemeClr val="accent3">
                    <a:lumMod val="60000"/>
                    <a:lumOff val="40000"/>
                  </a:schemeClr>
                </a:solidFill>
              </a:rPr>
              <a:t>Category of Poverty </a:t>
            </a:r>
            <a:r>
              <a:rPr lang="en-US" dirty="0">
                <a:solidFill>
                  <a:schemeClr val="accent3">
                    <a:lumMod val="60000"/>
                    <a:lumOff val="40000"/>
                  </a:schemeClr>
                </a:solidFill>
              </a:rPr>
              <a:t>:</a:t>
            </a:r>
          </a:p>
        </p:txBody>
      </p:sp>
      <p:sp>
        <p:nvSpPr>
          <p:cNvPr id="4" name="Slide Number Placeholder 3"/>
          <p:cNvSpPr>
            <a:spLocks noGrp="1"/>
          </p:cNvSpPr>
          <p:nvPr>
            <p:ph type="sldNum" sz="quarter" idx="12"/>
          </p:nvPr>
        </p:nvSpPr>
        <p:spPr/>
        <p:txBody>
          <a:bodyPr/>
          <a:lstStyle/>
          <a:p>
            <a:fld id="{DD9632C2-DC97-4FF9-883C-0852FAB57B47}" type="slidenum">
              <a:rPr lang="en-US" smtClean="0"/>
              <a:t>9</a:t>
            </a:fld>
            <a:endParaRPr lang="en-US" dirty="0"/>
          </a:p>
        </p:txBody>
      </p:sp>
      <p:sp>
        <p:nvSpPr>
          <p:cNvPr id="7" name="TextBox 6"/>
          <p:cNvSpPr txBox="1"/>
          <p:nvPr/>
        </p:nvSpPr>
        <p:spPr>
          <a:xfrm>
            <a:off x="528034" y="1966510"/>
            <a:ext cx="5177307" cy="3539430"/>
          </a:xfrm>
          <a:prstGeom prst="rect">
            <a:avLst/>
          </a:prstGeom>
          <a:noFill/>
        </p:spPr>
        <p:txBody>
          <a:bodyPr wrap="square" rtlCol="0">
            <a:spAutoFit/>
          </a:bodyPr>
          <a:lstStyle/>
          <a:p>
            <a:r>
              <a:rPr lang="en-US" sz="2800" b="1" dirty="0"/>
              <a:t>Absolute Poverty:</a:t>
            </a:r>
          </a:p>
          <a:p>
            <a:pPr lvl="1"/>
            <a:r>
              <a:rPr lang="en-US" sz="2800" dirty="0"/>
              <a:t>Lack of basic necessities like food, water, and shelter.</a:t>
            </a:r>
          </a:p>
          <a:p>
            <a:pPr lvl="1"/>
            <a:r>
              <a:rPr lang="en-US" sz="2800" dirty="0"/>
              <a:t>Often measured by an income threshold below which individuals cannot afford basic needs.</a:t>
            </a:r>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flipV="1">
            <a:off x="13330208" y="6248400"/>
            <a:ext cx="76259" cy="49213"/>
          </a:xfr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6227" y="2079489"/>
            <a:ext cx="5134512" cy="3313472"/>
          </a:xfrm>
          <a:prstGeom prst="rect">
            <a:avLst/>
          </a:prstGeom>
        </p:spPr>
      </p:pic>
    </p:spTree>
    <p:extLst>
      <p:ext uri="{BB962C8B-B14F-4D97-AF65-F5344CB8AC3E}">
        <p14:creationId xmlns:p14="http://schemas.microsoft.com/office/powerpoint/2010/main" val="3524591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87</TotalTime>
  <Words>374</Words>
  <Application>Microsoft Office PowerPoint</Application>
  <PresentationFormat>Widescreen</PresentationFormat>
  <Paragraphs>79</Paragraphs>
  <Slides>15</Slides>
  <Notes>10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Ion</vt:lpstr>
      <vt:lpstr>PowerPoint Presentation</vt:lpstr>
      <vt:lpstr>PowerPoint Presentation</vt:lpstr>
      <vt:lpstr>Introduction:</vt:lpstr>
      <vt:lpstr>Causes of Poverty :</vt:lpstr>
      <vt:lpstr> Impact of Poverty:</vt:lpstr>
      <vt:lpstr>Statistics:</vt:lpstr>
      <vt:lpstr>Types of Poverty:</vt:lpstr>
      <vt:lpstr>Poverty Map BD:</vt:lpstr>
      <vt:lpstr>Category of Poverty :</vt:lpstr>
      <vt:lpstr>Cont…</vt:lpstr>
      <vt:lpstr>Cont…</vt:lpstr>
      <vt:lpstr>Cont…</vt:lpstr>
      <vt:lpstr> To mitigate poverty :</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shahmdbadhon9@gmail.com</cp:lastModifiedBy>
  <cp:revision>15</cp:revision>
  <dcterms:created xsi:type="dcterms:W3CDTF">2024-03-22T01:56:30Z</dcterms:created>
  <dcterms:modified xsi:type="dcterms:W3CDTF">2024-03-24T15:42:39Z</dcterms:modified>
</cp:coreProperties>
</file>