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35" r:id="rId3"/>
    <p:sldId id="328" r:id="rId4"/>
    <p:sldId id="266" r:id="rId5"/>
    <p:sldId id="329" r:id="rId6"/>
    <p:sldId id="312" r:id="rId7"/>
    <p:sldId id="270" r:id="rId8"/>
    <p:sldId id="291" r:id="rId9"/>
    <p:sldId id="306" r:id="rId10"/>
    <p:sldId id="308" r:id="rId11"/>
    <p:sldId id="313" r:id="rId12"/>
    <p:sldId id="314" r:id="rId13"/>
    <p:sldId id="330" r:id="rId14"/>
    <p:sldId id="320" r:id="rId15"/>
    <p:sldId id="310" r:id="rId16"/>
    <p:sldId id="321" r:id="rId17"/>
    <p:sldId id="322" r:id="rId18"/>
    <p:sldId id="323" r:id="rId19"/>
    <p:sldId id="324" r:id="rId20"/>
    <p:sldId id="325" r:id="rId21"/>
    <p:sldId id="334" r:id="rId22"/>
    <p:sldId id="33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C896-616B-496C-9AC6-B220A4264C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2DD38-AF2C-4BFC-83F4-541E0F516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AA06-3EED-458E-A66B-86CA495CE4C9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53E4-FA78-4A3D-BBDA-07C1AF57FFB0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C990-23F2-469F-A4E2-1F1D9FB0931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693-C780-4E10-BC38-E63595CD7F0D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1E8-D1C3-4D5E-BA42-A9B330BF9E5B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0AA0-6081-4E1B-85FB-22EF7AAD04C0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0EAA-C031-4930-BC0D-8EE3A6766A51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DAB-82A0-45F3-A973-53C84EE025DC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AF3E-4F9E-4282-81FD-A23B77E89FB0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B63-68A4-447C-9DAA-39B87137A09C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3826-8659-4A66-BAC7-A10C6295D00E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9BC1-DC1A-4A81-809D-B4C4A2F78D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9290-89F5-4517-9199-F4F2987AF4C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74403"/>
            <a:ext cx="1409869" cy="783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ACA34-6CF6-4BBC-83D8-B2350F36AA6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462521"/>
            <a:ext cx="1043033" cy="11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hatis.techtarget.com/definition/3-D-three-dimensions-or-three-dimensio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84BF0B-359A-4728-A136-954B9B8C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642"/>
            <a:ext cx="9144000" cy="2387600"/>
          </a:xfrm>
        </p:spPr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D686FB-1331-4310-984A-838755B02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758"/>
            <a:ext cx="3894414" cy="1905000"/>
          </a:xfrm>
        </p:spPr>
        <p:txBody>
          <a:bodyPr/>
          <a:lstStyle/>
          <a:p>
            <a:pPr algn="l"/>
            <a:r>
              <a:rPr lang="en-US" dirty="0"/>
              <a:t>D</a:t>
            </a:r>
            <a:r>
              <a:rPr lang="en-US" dirty="0">
                <a:effectLst/>
              </a:rPr>
              <a:t>r. Sk. </a:t>
            </a:r>
            <a:r>
              <a:rPr lang="en-US" dirty="0"/>
              <a:t>M</a:t>
            </a:r>
            <a:r>
              <a:rPr lang="en-US" dirty="0">
                <a:effectLst/>
              </a:rPr>
              <a:t>d. </a:t>
            </a:r>
            <a:r>
              <a:rPr lang="en-US" dirty="0" err="1"/>
              <a:t>M</a:t>
            </a:r>
            <a:r>
              <a:rPr lang="en-US" dirty="0" err="1">
                <a:effectLst/>
              </a:rPr>
              <a:t>asudul</a:t>
            </a:r>
            <a:r>
              <a:rPr lang="en-US" dirty="0">
                <a:effectLst/>
              </a:rPr>
              <a:t> </a:t>
            </a:r>
            <a:r>
              <a:rPr lang="en-US" dirty="0"/>
              <a:t>A</a:t>
            </a:r>
            <a:r>
              <a:rPr lang="en-US" dirty="0">
                <a:effectLst/>
              </a:rPr>
              <a:t>hsan</a:t>
            </a:r>
          </a:p>
          <a:p>
            <a:pPr algn="l"/>
            <a:r>
              <a:rPr lang="en-US" dirty="0"/>
              <a:t>P</a:t>
            </a:r>
            <a:r>
              <a:rPr lang="en-US" dirty="0">
                <a:effectLst/>
              </a:rPr>
              <a:t>rofessor</a:t>
            </a:r>
          </a:p>
          <a:p>
            <a:pPr algn="l"/>
            <a:r>
              <a:rPr lang="en-US" dirty="0"/>
              <a:t>CSE</a:t>
            </a:r>
            <a:r>
              <a:rPr lang="en-US" dirty="0">
                <a:effectLst/>
              </a:rPr>
              <a:t>, KUET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2F54D-A0BC-431F-9DC6-166EB9109DC6}"/>
              </a:ext>
            </a:extLst>
          </p:cNvPr>
          <p:cNvSpPr txBox="1"/>
          <p:nvPr/>
        </p:nvSpPr>
        <p:spPr>
          <a:xfrm>
            <a:off x="1524000" y="3167390"/>
            <a:ext cx="218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Presented By: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B0F810C-B5EB-4DBE-9D05-14388184A2EE}"/>
              </a:ext>
            </a:extLst>
          </p:cNvPr>
          <p:cNvSpPr txBox="1">
            <a:spLocks/>
          </p:cNvSpPr>
          <p:nvPr/>
        </p:nvSpPr>
        <p:spPr>
          <a:xfrm>
            <a:off x="6773586" y="3971758"/>
            <a:ext cx="3894414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Md Nazirul Hasan </a:t>
            </a:r>
            <a:r>
              <a:rPr lang="en-US" dirty="0" err="1"/>
              <a:t>Shawon</a:t>
            </a:r>
            <a:endParaRPr lang="en-US" dirty="0"/>
          </a:p>
          <a:p>
            <a:pPr algn="l"/>
            <a:r>
              <a:rPr lang="en-US" dirty="0"/>
              <a:t>Lecturer</a:t>
            </a:r>
          </a:p>
          <a:p>
            <a:pPr algn="l"/>
            <a:r>
              <a:rPr lang="en-US" dirty="0"/>
              <a:t>CSE, KUET</a:t>
            </a:r>
          </a:p>
        </p:txBody>
      </p:sp>
    </p:spTree>
    <p:extLst>
      <p:ext uri="{BB962C8B-B14F-4D97-AF65-F5344CB8AC3E}">
        <p14:creationId xmlns:p14="http://schemas.microsoft.com/office/powerpoint/2010/main" val="5453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6855-17E3-4EBA-AD38-262CFD3E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34F-4588-4194-AB51-33EC31CB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Pre-calculate how the texture should look at various distances, then use the appropriate texture at each distance. This is called </a:t>
            </a:r>
            <a:r>
              <a:rPr lang="en-US" i="1" dirty="0"/>
              <a:t>mipmapping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9AED-2765-42AA-9A14-A12B61CA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4CD-0293-4B58-B8CC-15638C3CC3A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63E-55A5-40E3-89CC-B25F1A5E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FC6C6-D406-4B70-BF86-1BDC1212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13" y="3218622"/>
            <a:ext cx="6585574" cy="32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B95B-7F76-416A-8B6C-E75C7A0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magnification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67F-2349-4C41-B48A-4246E423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pixel in texture image ('</a:t>
            </a:r>
            <a:r>
              <a:rPr lang="en-US" dirty="0" err="1"/>
              <a:t>texel</a:t>
            </a:r>
            <a:r>
              <a:rPr lang="en-US" dirty="0"/>
              <a:t>') maps to an area larger than one pixel in image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491F-3719-4288-A6D3-A8203EC8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A93C-8FA7-4B48-AD40-3B77EAF0696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F1FC-775D-446C-8ADD-4BB9541F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01AD8-1115-4DB1-88D0-3B20E6D1D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2916657"/>
            <a:ext cx="695422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2254-31AC-4613-9D6E-6678A6B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minification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22D2-6540-420F-A49A-E52FD73B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pixel in texture image('</a:t>
            </a:r>
            <a:r>
              <a:rPr lang="en-US" dirty="0" err="1"/>
              <a:t>texel</a:t>
            </a:r>
            <a:r>
              <a:rPr lang="en-US" dirty="0"/>
              <a:t>') maps to an area smaller than a pixel in image: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B3E5-F8F6-4942-AEC0-69DAFE53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90D1-AF54-45B3-A181-14E71830820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5AA9-951B-4626-82E4-74E27C87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42614-3952-46B9-9749-5A7784DE9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2834764"/>
            <a:ext cx="706853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4862-DA60-49F9-B55F-C0E8D19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03B29-686D-4475-8F08-47583A31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2000765"/>
            <a:ext cx="7078063" cy="400105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4F60-6731-4369-AE08-3154DBDE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7CD2-C330-4CF8-91E7-B017BA05CA40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E384-137B-4E56-BEB3-4F89EF0B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BBE-047C-4D30-AC4F-B9D3822D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Related OpenGL Functions:</a:t>
            </a:r>
            <a:br>
              <a:rPr lang="en-US" dirty="0"/>
            </a:br>
            <a:r>
              <a:rPr lang="en-US" dirty="0" err="1"/>
              <a:t>glBindTexture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4432-8CD1-446E-ADD9-6D78CE87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glBindTexture</a:t>
            </a:r>
            <a:r>
              <a:rPr lang="en-US" dirty="0"/>
              <a:t>(GL_TEXTURE_2D,textureName);</a:t>
            </a:r>
          </a:p>
          <a:p>
            <a:pPr>
              <a:lnSpc>
                <a:spcPct val="150000"/>
              </a:lnSpc>
            </a:pPr>
            <a:r>
              <a:rPr lang="en-US" dirty="0"/>
              <a:t>GL_TEXTURE_2D:  Specify that it is a 2D texture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textureName</a:t>
            </a:r>
            <a:r>
              <a:rPr lang="en-US" dirty="0"/>
              <a:t>: Name of the texture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C801-9750-4CD1-A0EB-7EAEF736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9104-B306-4C4F-8707-095D81FABC12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7B59-ACA9-49F3-9F79-70928DFB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9BE0-C0E4-4E7A-818C-21BD583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Related OpenGL Functions:</a:t>
            </a:r>
            <a:br>
              <a:rPr lang="en-US" dirty="0"/>
            </a:br>
            <a:r>
              <a:rPr lang="en-US" dirty="0"/>
              <a:t>glTexImage2D()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A603-F173-40BF-832C-56936186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glTexImage2D(GL_TEXTURE_2D, level, components, width, height, border, format, type, </a:t>
            </a:r>
            <a:r>
              <a:rPr lang="en-US" dirty="0" err="1"/>
              <a:t>tarray</a:t>
            </a:r>
            <a:r>
              <a:rPr lang="en-US" dirty="0"/>
              <a:t>)</a:t>
            </a:r>
          </a:p>
          <a:p>
            <a:r>
              <a:rPr lang="en-US" dirty="0"/>
              <a:t>GL_TEXTURE_2D:  Specify that it is a 2D texture</a:t>
            </a:r>
          </a:p>
          <a:p>
            <a:r>
              <a:rPr lang="en-US" dirty="0"/>
              <a:t>Level: Used for specifying levels of detail for mipmapping</a:t>
            </a:r>
          </a:p>
          <a:p>
            <a:r>
              <a:rPr lang="en-US" dirty="0"/>
              <a:t>Components: Generally is 0 which means GL_RGB, Represents components and resolution of components</a:t>
            </a:r>
          </a:p>
          <a:p>
            <a:r>
              <a:rPr lang="en-US" dirty="0"/>
              <a:t>Width, Height: The size of the texture must be powers of 2</a:t>
            </a:r>
          </a:p>
          <a:p>
            <a:r>
              <a:rPr lang="en-US" dirty="0"/>
              <a:t>Border Format:  Specify what the data is (GL_RGB, GL_RGBA, …)</a:t>
            </a:r>
          </a:p>
          <a:p>
            <a:r>
              <a:rPr lang="en-US" dirty="0"/>
              <a:t>Type: Specify data type (GL_UNSIGNED_BYTE, GL_BYTE, …)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F31F-1F3F-4788-B067-89969B2A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D76-79B5-45C8-9538-F74D8EC121FE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B0497-9F94-4CB9-A996-9B88B679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4BB-2CEB-477E-9C30-25E09C31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Related OpenGL Functions:</a:t>
            </a:r>
            <a:br>
              <a:rPr lang="en-US" dirty="0"/>
            </a:br>
            <a:r>
              <a:rPr lang="en-US" dirty="0" err="1"/>
              <a:t>glTexParameteri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1921-8F9B-45B3-9CC2-AEDF9DD3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glTexParameteri</a:t>
            </a:r>
            <a:r>
              <a:rPr lang="en-US" dirty="0"/>
              <a:t>(GL_TEXTURE_2D, GL_TEXTURE_MAG_FILTER, GL_LINEAR);</a:t>
            </a:r>
          </a:p>
          <a:p>
            <a:r>
              <a:rPr lang="en-US" dirty="0"/>
              <a:t>This function sets several texture mapping parameters. These parameters are bound to the current texture state that can be made current with </a:t>
            </a:r>
            <a:r>
              <a:rPr lang="en-US" dirty="0" err="1"/>
              <a:t>glBindTexture</a:t>
            </a:r>
            <a:r>
              <a:rPr lang="en-US" dirty="0"/>
              <a:t>.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P1: </a:t>
            </a:r>
            <a:r>
              <a:rPr lang="en-US" dirty="0" err="1"/>
              <a:t>GLenum</a:t>
            </a:r>
            <a:r>
              <a:rPr lang="en-US" dirty="0"/>
              <a:t>: The texture target for which this parameter applies. Must be one of GL_TEXTURE_1D, GL_TEXTURE_2D, GL_TEXTURE_3D, or GL_TEXTURE_CUBE_MAP.</a:t>
            </a:r>
          </a:p>
          <a:p>
            <a:r>
              <a:rPr lang="en-US" dirty="0"/>
              <a:t>P2: </a:t>
            </a:r>
            <a:r>
              <a:rPr lang="en-US" dirty="0" err="1"/>
              <a:t>GLenum</a:t>
            </a:r>
            <a:r>
              <a:rPr lang="en-US" dirty="0"/>
              <a:t>: The texturing parameter to set. GL_TEXTURE_MAG_FILTER  Returns the texture magnification filter value</a:t>
            </a:r>
          </a:p>
          <a:p>
            <a:r>
              <a:rPr lang="en-US" dirty="0"/>
              <a:t>P3: </a:t>
            </a:r>
            <a:r>
              <a:rPr lang="en-US" dirty="0" err="1"/>
              <a:t>GLfloat</a:t>
            </a:r>
            <a:r>
              <a:rPr lang="en-US" dirty="0"/>
              <a:t> or </a:t>
            </a:r>
            <a:r>
              <a:rPr lang="en-US" dirty="0" err="1"/>
              <a:t>GLfloat</a:t>
            </a:r>
            <a:r>
              <a:rPr lang="en-US" dirty="0"/>
              <a:t>* or </a:t>
            </a:r>
            <a:r>
              <a:rPr lang="en-US" dirty="0" err="1"/>
              <a:t>GLint</a:t>
            </a:r>
            <a:r>
              <a:rPr lang="en-US" dirty="0"/>
              <a:t> or </a:t>
            </a:r>
            <a:r>
              <a:rPr lang="en-US" dirty="0" err="1"/>
              <a:t>GLint</a:t>
            </a:r>
            <a:r>
              <a:rPr lang="en-US" dirty="0"/>
              <a:t>*: Value of the parameter specified by </a:t>
            </a:r>
            <a:r>
              <a:rPr lang="en-US" dirty="0" err="1"/>
              <a:t>pname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C281-E627-4A73-BB7F-3AA4B3C8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884B-28FE-4D7C-BD12-ED37B6609854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5D1B-A1FE-4721-B40E-FF99FAFB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C25-48BF-4782-843A-ADDD58A9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Wrapping: GL_REPEAT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8E6AC-7D45-4AAA-86E7-810EA643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2734292"/>
            <a:ext cx="3296110" cy="253400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77F5A-2A88-4998-A5F0-19E75CDE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E1CD-762E-4551-AB05-D269D9B5F526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99EB-2500-41FB-B891-4D49439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B9E-39F3-4420-BF5C-C1F7B568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Wrapping: GL_CLAMP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54FBD-05AA-4F86-8761-18BCF42A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8" y="2758108"/>
            <a:ext cx="3286584" cy="248637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6DFB9-1EA8-49FE-80F0-2DCE7FAF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D443-FA2B-44CB-9C2A-37AA7B07326E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D3D9-0914-46D5-B8D9-9567E7D9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09B-D42D-412D-A292-AC25ACC0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Filtering: GL_NEAREST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B7DD3-1BEA-4209-A2F5-364B3E6A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75" y="1690688"/>
            <a:ext cx="4685303" cy="484502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E2321-872C-4610-9C76-1CE74386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D875-65B8-4423-A212-51C86EEB08CA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191F-9DA2-4E73-8921-26F18A8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FA50-2F38-460A-A9F0-2719EB4B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64B2-DC2E-4B7C-AD2F-405AA3E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Texture Mapping</a:t>
            </a:r>
          </a:p>
          <a:p>
            <a:r>
              <a:rPr lang="en-US" dirty="0"/>
              <a:t>Why Texture Mapping</a:t>
            </a:r>
          </a:p>
          <a:p>
            <a:r>
              <a:rPr lang="en-US" dirty="0"/>
              <a:t>Linear Texture Mapping</a:t>
            </a:r>
          </a:p>
          <a:p>
            <a:r>
              <a:rPr lang="en-US" dirty="0"/>
              <a:t>Mipmapping</a:t>
            </a:r>
          </a:p>
          <a:p>
            <a:r>
              <a:rPr lang="en-US" dirty="0"/>
              <a:t>Texture Related OpenGL Functions</a:t>
            </a:r>
          </a:p>
          <a:p>
            <a:r>
              <a:rPr lang="en-US" dirty="0"/>
              <a:t>Texture Wrapping</a:t>
            </a:r>
          </a:p>
          <a:p>
            <a:r>
              <a:rPr lang="en-US" dirty="0"/>
              <a:t>Texture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51AB-F7DA-4A07-A874-A2C48021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FFB7F-6DC7-4FEE-A0F3-77740EAC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0075-5926-466E-801A-4DDFCC7E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Filtering: GL_LINEAR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C1A0D-AD1D-4221-A0E2-EBABA92E8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18" y="1876163"/>
            <a:ext cx="4281439" cy="444868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A216F-74FD-4F17-9191-BBD9F13A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C8D2-65C9-44B9-93E5-905C1F1B2AD5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DBF87-7DD5-43C2-94FA-CF9978A6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FA1-656B-493F-8559-E7C7B6B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248" y="459433"/>
            <a:ext cx="111888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GL_REPEAT, GL_CLAMP_TO_EDGE, GL_MIRRORED_REPEAT, GL_LINEAR, GL_NEAREST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C5FE-06E2-448A-8836-A4474632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FC4E-E014-4B06-B837-45654D88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D3F-93B6-4C69-B31D-BAE71A8D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4C848-BE0B-40A2-8A8E-ECBF0F69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95" y="1747885"/>
            <a:ext cx="5637009" cy="44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5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4F21-FB66-4FB2-BC83-FBE4BCE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23AA-990B-4051-B382-2E761A38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Anonymously Collected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AEEE-3BCB-4E4C-89AD-83F7B5BF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19235-39CA-4AC7-983A-C96068A7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Texture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50"/>
            <a:ext cx="11163300" cy="4351338"/>
          </a:xfrm>
        </p:spPr>
        <p:txBody>
          <a:bodyPr/>
          <a:lstStyle/>
          <a:p>
            <a:pPr algn="just"/>
            <a:r>
              <a:rPr lang="en-US" dirty="0"/>
              <a:t>A graphic design process in which a two-dimensional (2-D) surface, called a </a:t>
            </a:r>
            <a:r>
              <a:rPr lang="en-US" i="1" dirty="0"/>
              <a:t>texture map</a:t>
            </a:r>
            <a:r>
              <a:rPr lang="en-US" dirty="0"/>
              <a:t>, is "wrapped around" a three-dimensional (</a:t>
            </a:r>
            <a:r>
              <a:rPr lang="en-US" u="sng" dirty="0">
                <a:hlinkClick r:id="rId2"/>
              </a:rPr>
              <a:t>3-D</a:t>
            </a:r>
            <a:r>
              <a:rPr lang="en-US" dirty="0"/>
              <a:t>)object.</a:t>
            </a:r>
          </a:p>
          <a:p>
            <a:pPr algn="just"/>
            <a:r>
              <a:rPr lang="en-US" dirty="0"/>
              <a:t>3-D object acquires a surface texture similar to that of the 2-D surface. </a:t>
            </a:r>
          </a:p>
          <a:p>
            <a:pPr algn="just"/>
            <a:r>
              <a:rPr lang="en-US" dirty="0"/>
              <a:t>Texture mapping is the electronic equivalent of applying wallpaper, paint, or veneer to a real object.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70B9E0-3B83-4082-8FBB-D878193A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509-1E85-459C-8D01-C507DBD36914}" type="datetime1">
              <a:rPr lang="en-US" smtClean="0"/>
              <a:t>10/9/2023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EFF3-503B-421F-B5C4-7B3D6A2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3</a:t>
            </a:fld>
            <a:endParaRPr lang="en-US"/>
          </a:p>
        </p:txBody>
      </p:sp>
      <p:sp>
        <p:nvSpPr>
          <p:cNvPr id="4" name="AutoShape 2" descr="Image result for what is texture mapping"/>
          <p:cNvSpPr>
            <a:spLocks noChangeAspect="1" noChangeArrowheads="1"/>
          </p:cNvSpPr>
          <p:nvPr/>
        </p:nvSpPr>
        <p:spPr bwMode="auto">
          <a:xfrm>
            <a:off x="-2913052" y="-144463"/>
            <a:ext cx="3373427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8541"/>
            <a:ext cx="511092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834-8D90-4C9C-A2F4-DEFDC147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D56E-BB55-474C-A9CF-69589C9C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Texture mapping </a:t>
            </a:r>
            <a:r>
              <a:rPr lang="en-US" dirty="0"/>
              <a:t>uses an image (or texture) to influence the color of a fragment. Textures can be specified using a fixed pattern, such as the regular patterns often used to fill polygons; by a procedural texture-generation method; or through a digitized image.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6212-A6CB-47EB-B4D7-A14B655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09AE-16F7-4934-ACA1-7B9263CC639B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3E39-CC74-437C-B359-987B23B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F225C-6C5D-44A2-A2C7-AA978726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1"/>
          <a:stretch/>
        </p:blipFill>
        <p:spPr>
          <a:xfrm>
            <a:off x="3456188" y="3981515"/>
            <a:ext cx="4887007" cy="21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950" y="163978"/>
            <a:ext cx="9285849" cy="1325563"/>
          </a:xfrm>
        </p:spPr>
        <p:txBody>
          <a:bodyPr/>
          <a:lstStyle/>
          <a:p>
            <a:r>
              <a:rPr lang="en-US" b="1" dirty="0"/>
              <a:t>Why Texture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411"/>
            <a:ext cx="10515600" cy="4351338"/>
          </a:xfrm>
        </p:spPr>
        <p:txBody>
          <a:bodyPr/>
          <a:lstStyle/>
          <a:p>
            <a:r>
              <a:rPr lang="en-US" dirty="0"/>
              <a:t>Adds realism to the scene</a:t>
            </a:r>
          </a:p>
          <a:p>
            <a:r>
              <a:rPr lang="en-US" dirty="0"/>
              <a:t>Draw a large brick wall without texturing, each brick must be drawn as a separate polygon</a:t>
            </a:r>
          </a:p>
          <a:p>
            <a:r>
              <a:rPr lang="en-US" dirty="0"/>
              <a:t>But With texturing a large flat wall is just a single polygon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E227-9029-4D3F-B7E1-CAEA42C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7D9-060D-4019-A298-4BD6156B32C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6D29-A0A1-4635-80F6-366677C5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3291795"/>
            <a:ext cx="5095875" cy="3275920"/>
          </a:xfrm>
          <a:prstGeom prst="rect">
            <a:avLst/>
          </a:prstGeom>
          <a:effectLst>
            <a:reflection blurRad="1270000" stA="0" dist="127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43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457F-159B-43AE-8E46-462C1E1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B920B-3ED2-4A84-872E-978CF04AB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76" y="1825625"/>
            <a:ext cx="5193047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0BEB-854A-4223-89B2-98BE0A3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E6A9-A049-4168-A972-4C97AC717EC6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B969-7753-49A4-BC8B-3DF4EBB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E9AD-476F-48A1-AB05-4A478E6A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Texture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E8C1E-E883-4B9F-9A89-CC59FF8A7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3" y="1825625"/>
            <a:ext cx="8314933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8A21D-732C-43F2-A71F-E23D09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4174-5135-4849-B651-7F9148089E32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7134-8946-4674-9AAC-8FFAEDF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81C3-1DB0-40D1-8955-C2AE6D85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F912-758F-471A-9915-43210765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direct mapping of a block of texture to a surface patch: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6CF7-727C-4D1E-A6B9-D35E58F3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645-5299-4A95-A379-7293EA949271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FF07-11EC-47B1-AA49-93A37D34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78BCA-C844-4809-A538-6FDA3A4C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7" y="2258593"/>
            <a:ext cx="7490214" cy="40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AEFE-0C68-4576-9327-E7E5ED3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Texture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8E843-6B12-485E-B06D-BBC234217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point </a:t>
                </a:r>
                <a:r>
                  <a:rPr lang="en-US" b="1" dirty="0"/>
                  <a:t>p </a:t>
                </a:r>
                <a:r>
                  <a:rPr lang="en-US" dirty="0"/>
                  <a:t>on the surface is a function of two parameters </a:t>
                </a:r>
                <a:r>
                  <a:rPr lang="en-US" i="1" dirty="0"/>
                  <a:t>u </a:t>
                </a:r>
                <a:r>
                  <a:rPr lang="en-US" dirty="0"/>
                  <a:t>and </a:t>
                </a:r>
                <a:r>
                  <a:rPr lang="en-US" i="1" dirty="0"/>
                  <a:t>v</a:t>
                </a:r>
                <a:r>
                  <a:rPr lang="en-US" dirty="0"/>
                  <a:t>. For each pair of values, we generate the point: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Figure 7.12, the patch determined by the corners </a:t>
                </a:r>
                <a:r>
                  <a:rPr lang="en-US" i="1" dirty="0"/>
                  <a:t>(</a:t>
                </a:r>
                <a:r>
                  <a:rPr lang="en-US" i="1" dirty="0" err="1"/>
                  <a:t>s</a:t>
                </a:r>
                <a:r>
                  <a:rPr lang="en-US" dirty="0" err="1"/>
                  <a:t>min</a:t>
                </a:r>
                <a:r>
                  <a:rPr lang="en-US" dirty="0"/>
                  <a:t>, </a:t>
                </a:r>
                <a:r>
                  <a:rPr lang="en-US" i="1" dirty="0" err="1"/>
                  <a:t>t</a:t>
                </a:r>
                <a:r>
                  <a:rPr lang="en-US" dirty="0" err="1"/>
                  <a:t>min</a:t>
                </a:r>
                <a:r>
                  <a:rPr lang="en-US" i="1" dirty="0"/>
                  <a:t>) </a:t>
                </a:r>
                <a:r>
                  <a:rPr lang="en-US" dirty="0"/>
                  <a:t>and </a:t>
                </a:r>
                <a:r>
                  <a:rPr lang="en-US" i="1" dirty="0"/>
                  <a:t>(</a:t>
                </a:r>
                <a:r>
                  <a:rPr lang="en-US" i="1" dirty="0" err="1"/>
                  <a:t>s</a:t>
                </a:r>
                <a:r>
                  <a:rPr lang="en-US" dirty="0" err="1"/>
                  <a:t>max</a:t>
                </a:r>
                <a:r>
                  <a:rPr lang="en-US" dirty="0"/>
                  <a:t>, </a:t>
                </a:r>
                <a:r>
                  <a:rPr lang="en-US" i="1" dirty="0" err="1"/>
                  <a:t>t</a:t>
                </a:r>
                <a:r>
                  <a:rPr lang="en-US" dirty="0" err="1"/>
                  <a:t>max</a:t>
                </a:r>
                <a:r>
                  <a:rPr lang="en-US" i="1" dirty="0"/>
                  <a:t>) </a:t>
                </a:r>
                <a:r>
                  <a:rPr lang="en-US" dirty="0"/>
                  <a:t>corresponds to the surface patch with corners </a:t>
                </a:r>
                <a:r>
                  <a:rPr lang="en-US" i="1" dirty="0"/>
                  <a:t>(</a:t>
                </a:r>
                <a:r>
                  <a:rPr lang="en-US" i="1" dirty="0" err="1"/>
                  <a:t>u</a:t>
                </a:r>
                <a:r>
                  <a:rPr lang="en-US" dirty="0" err="1"/>
                  <a:t>min</a:t>
                </a:r>
                <a:r>
                  <a:rPr lang="en-US" dirty="0"/>
                  <a:t>, </a:t>
                </a:r>
                <a:r>
                  <a:rPr lang="en-US" i="1" dirty="0" err="1"/>
                  <a:t>v</a:t>
                </a:r>
                <a:r>
                  <a:rPr lang="en-US" dirty="0" err="1"/>
                  <a:t>min</a:t>
                </a:r>
                <a:r>
                  <a:rPr lang="en-US" i="1" dirty="0"/>
                  <a:t>) </a:t>
                </a:r>
                <a:r>
                  <a:rPr lang="en-US" dirty="0"/>
                  <a:t>and </a:t>
                </a:r>
                <a:r>
                  <a:rPr lang="en-US" i="1" dirty="0"/>
                  <a:t>(</a:t>
                </a:r>
                <a:r>
                  <a:rPr lang="en-US" i="1" dirty="0" err="1"/>
                  <a:t>u</a:t>
                </a:r>
                <a:r>
                  <a:rPr lang="en-US" dirty="0" err="1"/>
                  <a:t>max</a:t>
                </a:r>
                <a:r>
                  <a:rPr lang="en-US" dirty="0"/>
                  <a:t>, </a:t>
                </a:r>
                <a:r>
                  <a:rPr lang="en-US" i="1" dirty="0" err="1"/>
                  <a:t>v</a:t>
                </a:r>
                <a:r>
                  <a:rPr lang="en-US" dirty="0" err="1"/>
                  <a:t>max</a:t>
                </a:r>
                <a:r>
                  <a:rPr lang="en-US" i="1" dirty="0"/>
                  <a:t>)</a:t>
                </a:r>
                <a:r>
                  <a:rPr lang="en-US" dirty="0"/>
                  <a:t>, then the mapping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8E843-6B12-485E-B06D-BBC234217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226B-F6C7-49B3-997E-B0275993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10F1-20C8-4DC0-84E8-D27F74B6CA8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A12CC-DB80-478B-B4AE-FDDD6F26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771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Texture Mapping</vt:lpstr>
      <vt:lpstr>Outlines</vt:lpstr>
      <vt:lpstr>What is Texture Mapping </vt:lpstr>
      <vt:lpstr>Texture Mapping</vt:lpstr>
      <vt:lpstr>Why Texture Mapping </vt:lpstr>
      <vt:lpstr>Example of Texture</vt:lpstr>
      <vt:lpstr>Example of Texture Mapping</vt:lpstr>
      <vt:lpstr>Linear Texture Mapping</vt:lpstr>
      <vt:lpstr>Linear Texture Mapping</vt:lpstr>
      <vt:lpstr>Mipmapping</vt:lpstr>
      <vt:lpstr>Texture magnification</vt:lpstr>
      <vt:lpstr>Texture minification</vt:lpstr>
      <vt:lpstr>Mipmapping</vt:lpstr>
      <vt:lpstr>Texture Related OpenGL Functions: glBindTexture()</vt:lpstr>
      <vt:lpstr>Texture Related OpenGL Functions: glTexImage2D()</vt:lpstr>
      <vt:lpstr>Texture Related OpenGL Functions: glTexParameteri()</vt:lpstr>
      <vt:lpstr>Texture Wrapping: GL_REPEAT</vt:lpstr>
      <vt:lpstr>Texture Wrapping: GL_CLAMP</vt:lpstr>
      <vt:lpstr>Texture Filtering: GL_NEAREST</vt:lpstr>
      <vt:lpstr>Texture Filtering: GL_LINEAR</vt:lpstr>
      <vt:lpstr> GL_REPEAT, GL_CLAMP_TO_EDGE, GL_MIRRORED_REPEAT, GL_LINEAR, GL_NEAREST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Utsha</dc:creator>
  <cp:lastModifiedBy>soft</cp:lastModifiedBy>
  <cp:revision>133</cp:revision>
  <dcterms:created xsi:type="dcterms:W3CDTF">2019-10-11T09:13:06Z</dcterms:created>
  <dcterms:modified xsi:type="dcterms:W3CDTF">2023-10-09T09:00:27Z</dcterms:modified>
</cp:coreProperties>
</file>