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2"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45ED92-55C8-432C-8BE6-48FE00069134}">
          <p14:sldIdLst>
            <p14:sldId id="256"/>
            <p14:sldId id="257"/>
            <p14:sldId id="279"/>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82"/>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CE1DD7F-E8F5-49ED-8621-281A46051086}" type="datetimeFigureOut">
              <a:rPr lang="en-US" smtClean="0"/>
              <a:t>10/6/2022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329157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E1DD7F-E8F5-49ED-8621-281A46051086}"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14975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E1DD7F-E8F5-49ED-8621-281A46051086}"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827726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E1DD7F-E8F5-49ED-8621-281A46051086}"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185516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E1DD7F-E8F5-49ED-8621-281A46051086}"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1512688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E1DD7F-E8F5-49ED-8621-281A46051086}"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967772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E1DD7F-E8F5-49ED-8621-281A46051086}" type="datetimeFigureOut">
              <a:rPr lang="en-US" smtClean="0"/>
              <a:t>10/6/2022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4041223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CE1DD7F-E8F5-49ED-8621-281A46051086}"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1062739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CE1DD7F-E8F5-49ED-8621-281A46051086}"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19439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E1DD7F-E8F5-49ED-8621-281A46051086}"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326159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E1DD7F-E8F5-49ED-8621-281A46051086}"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203628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E1DD7F-E8F5-49ED-8621-281A46051086}"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212756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E1DD7F-E8F5-49ED-8621-281A46051086}"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136378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E1DD7F-E8F5-49ED-8621-281A46051086}"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55073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1DD7F-E8F5-49ED-8621-281A46051086}" type="datetimeFigureOut">
              <a:rPr lang="en-US" smtClean="0"/>
              <a:t>10/6/2022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420982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E1DD7F-E8F5-49ED-8621-281A46051086}"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347435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E1DD7F-E8F5-49ED-8621-281A46051086}"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9CA1925-F498-47E6-85C8-81377B1A188A}" type="slidenum">
              <a:rPr lang="en-US" smtClean="0"/>
              <a:t>‹#›</a:t>
            </a:fld>
            <a:endParaRPr lang="en-US"/>
          </a:p>
        </p:txBody>
      </p:sp>
    </p:spTree>
    <p:extLst>
      <p:ext uri="{BB962C8B-B14F-4D97-AF65-F5344CB8AC3E}">
        <p14:creationId xmlns:p14="http://schemas.microsoft.com/office/powerpoint/2010/main" val="187869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CE1DD7F-E8F5-49ED-8621-281A46051086}" type="datetimeFigureOut">
              <a:rPr lang="en-US" smtClean="0"/>
              <a:t>10/6/2022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9CA1925-F498-47E6-85C8-81377B1A188A}" type="slidenum">
              <a:rPr lang="en-US" smtClean="0"/>
              <a:t>‹#›</a:t>
            </a:fld>
            <a:endParaRPr lang="en-US"/>
          </a:p>
        </p:txBody>
      </p:sp>
    </p:spTree>
    <p:extLst>
      <p:ext uri="{BB962C8B-B14F-4D97-AF65-F5344CB8AC3E}">
        <p14:creationId xmlns:p14="http://schemas.microsoft.com/office/powerpoint/2010/main" val="4240216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s://arduino.cc/" TargetMode="External"/><Relationship Id="rId1" Type="http://schemas.openxmlformats.org/officeDocument/2006/relationships/slideLayout" Target="../slideLayouts/slideLayout2.xml"/><Relationship Id="rId5" Type="http://schemas.openxmlformats.org/officeDocument/2006/relationships/hyperlink" Target="https://create.arduino.cc/projecthub" TargetMode="External"/><Relationship Id="rId4" Type="http://schemas.openxmlformats.org/officeDocument/2006/relationships/hyperlink" Target="http://www.youtub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4CC7-EB4D-4C17-AD77-72ACEF5DF8C3}"/>
              </a:ext>
            </a:extLst>
          </p:cNvPr>
          <p:cNvSpPr>
            <a:spLocks noGrp="1"/>
          </p:cNvSpPr>
          <p:nvPr>
            <p:ph type="ctrTitle"/>
          </p:nvPr>
        </p:nvSpPr>
        <p:spPr>
          <a:xfrm>
            <a:off x="485192" y="494868"/>
            <a:ext cx="11224726" cy="2173687"/>
          </a:xfrm>
        </p:spPr>
        <p:txBody>
          <a:bodyPr/>
          <a:lstStyle/>
          <a:p>
            <a:pPr algn="ctr"/>
            <a:r>
              <a:rPr lang="en-US" dirty="0">
                <a:solidFill>
                  <a:srgbClr val="FFFF00"/>
                </a:solidFill>
              </a:rPr>
              <a:t>INTRUSION DETECTION SYSTEM</a:t>
            </a:r>
          </a:p>
        </p:txBody>
      </p:sp>
      <p:sp>
        <p:nvSpPr>
          <p:cNvPr id="3" name="Subtitle 2">
            <a:extLst>
              <a:ext uri="{FF2B5EF4-FFF2-40B4-BE49-F238E27FC236}">
                <a16:creationId xmlns:a16="http://schemas.microsoft.com/office/drawing/2014/main" id="{CE16665B-3865-4556-8250-6B10A4D2B256}"/>
              </a:ext>
            </a:extLst>
          </p:cNvPr>
          <p:cNvSpPr>
            <a:spLocks noGrp="1"/>
          </p:cNvSpPr>
          <p:nvPr>
            <p:ph type="subTitle" idx="1"/>
          </p:nvPr>
        </p:nvSpPr>
        <p:spPr>
          <a:xfrm>
            <a:off x="737118" y="3051110"/>
            <a:ext cx="10720874" cy="3191070"/>
          </a:xfrm>
        </p:spPr>
        <p:txBody>
          <a:bodyPr>
            <a:normAutofit/>
          </a:bodyPr>
          <a:lstStyle/>
          <a:p>
            <a:r>
              <a:rPr lang="en-US" dirty="0">
                <a:solidFill>
                  <a:srgbClr val="FF0000"/>
                </a:solidFill>
              </a:rPr>
              <a:t>Prepared by –</a:t>
            </a:r>
          </a:p>
          <a:p>
            <a:r>
              <a:rPr lang="en-US" dirty="0" err="1">
                <a:solidFill>
                  <a:schemeClr val="bg1"/>
                </a:solidFill>
              </a:rPr>
              <a:t>Bokhtiar</a:t>
            </a:r>
            <a:r>
              <a:rPr lang="en-US" dirty="0">
                <a:solidFill>
                  <a:schemeClr val="bg1"/>
                </a:solidFill>
              </a:rPr>
              <a:t> Adil </a:t>
            </a:r>
            <a:r>
              <a:rPr lang="en-US" dirty="0" err="1">
                <a:solidFill>
                  <a:schemeClr val="bg1"/>
                </a:solidFill>
              </a:rPr>
              <a:t>prottoy</a:t>
            </a:r>
            <a:r>
              <a:rPr lang="en-US" dirty="0">
                <a:solidFill>
                  <a:schemeClr val="bg1"/>
                </a:solidFill>
              </a:rPr>
              <a:t>, Asif Mohammad Saad, Rakib</a:t>
            </a:r>
          </a:p>
          <a:p>
            <a:endParaRPr lang="en-US" dirty="0"/>
          </a:p>
          <a:p>
            <a:endParaRPr lang="en-US" dirty="0">
              <a:solidFill>
                <a:schemeClr val="bg1"/>
              </a:solidFill>
            </a:endParaRPr>
          </a:p>
          <a:p>
            <a:pPr algn="r"/>
            <a:r>
              <a:rPr lang="en-US" b="1" dirty="0">
                <a:solidFill>
                  <a:srgbClr val="00B0F0"/>
                </a:solidFill>
              </a:rPr>
              <a:t>Department of computer science and engineering, </a:t>
            </a:r>
          </a:p>
          <a:p>
            <a:pPr algn="r"/>
            <a:r>
              <a:rPr lang="en-US" b="1" dirty="0">
                <a:solidFill>
                  <a:srgbClr val="00B0F0"/>
                </a:solidFill>
              </a:rPr>
              <a:t>Khulna university of engineering and technology,</a:t>
            </a:r>
          </a:p>
          <a:p>
            <a:pPr algn="r"/>
            <a:r>
              <a:rPr lang="en-US" b="1" dirty="0">
                <a:solidFill>
                  <a:srgbClr val="00B0F0"/>
                </a:solidFill>
              </a:rPr>
              <a:t>Khulna, Bangladesh</a:t>
            </a:r>
          </a:p>
          <a:p>
            <a:pPr algn="r"/>
            <a:endParaRPr lang="en-US" b="1" dirty="0">
              <a:solidFill>
                <a:schemeClr val="bg1"/>
              </a:solidFill>
            </a:endParaRPr>
          </a:p>
        </p:txBody>
      </p:sp>
    </p:spTree>
    <p:extLst>
      <p:ext uri="{BB962C8B-B14F-4D97-AF65-F5344CB8AC3E}">
        <p14:creationId xmlns:p14="http://schemas.microsoft.com/office/powerpoint/2010/main" val="390321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27DE-DE2F-4233-897A-921C66DA1F95}"/>
              </a:ext>
            </a:extLst>
          </p:cNvPr>
          <p:cNvSpPr>
            <a:spLocks noGrp="1"/>
          </p:cNvSpPr>
          <p:nvPr>
            <p:ph type="title"/>
          </p:nvPr>
        </p:nvSpPr>
        <p:spPr>
          <a:xfrm>
            <a:off x="485192" y="973668"/>
            <a:ext cx="11206065" cy="706964"/>
          </a:xfrm>
        </p:spPr>
        <p:txBody>
          <a:bodyPr/>
          <a:lstStyle/>
          <a:p>
            <a:r>
              <a:rPr lang="en-US" dirty="0"/>
              <a:t>Components of IDS : Active Buzzer</a:t>
            </a:r>
          </a:p>
        </p:txBody>
      </p:sp>
      <p:pic>
        <p:nvPicPr>
          <p:cNvPr id="5" name="Content Placeholder 4">
            <a:extLst>
              <a:ext uri="{FF2B5EF4-FFF2-40B4-BE49-F238E27FC236}">
                <a16:creationId xmlns:a16="http://schemas.microsoft.com/office/drawing/2014/main" id="{58235B47-F1B5-4BAC-A62E-B6C71A87D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0006" y="2603500"/>
            <a:ext cx="3416300" cy="3416300"/>
          </a:xfrm>
        </p:spPr>
      </p:pic>
    </p:spTree>
    <p:extLst>
      <p:ext uri="{BB962C8B-B14F-4D97-AF65-F5344CB8AC3E}">
        <p14:creationId xmlns:p14="http://schemas.microsoft.com/office/powerpoint/2010/main" val="301900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F249-7066-4206-A3BE-C9178D5D4303}"/>
              </a:ext>
            </a:extLst>
          </p:cNvPr>
          <p:cNvSpPr>
            <a:spLocks noGrp="1"/>
          </p:cNvSpPr>
          <p:nvPr>
            <p:ph type="title"/>
          </p:nvPr>
        </p:nvSpPr>
        <p:spPr>
          <a:xfrm>
            <a:off x="466532" y="973668"/>
            <a:ext cx="11243386" cy="706964"/>
          </a:xfrm>
        </p:spPr>
        <p:txBody>
          <a:bodyPr/>
          <a:lstStyle/>
          <a:p>
            <a:r>
              <a:rPr lang="en-US" dirty="0"/>
              <a:t>Components of IDS : Active Buzzer</a:t>
            </a:r>
          </a:p>
        </p:txBody>
      </p:sp>
      <p:sp>
        <p:nvSpPr>
          <p:cNvPr id="3" name="Content Placeholder 2">
            <a:extLst>
              <a:ext uri="{FF2B5EF4-FFF2-40B4-BE49-F238E27FC236}">
                <a16:creationId xmlns:a16="http://schemas.microsoft.com/office/drawing/2014/main" id="{02996B81-586A-4BD0-A626-78B1DACDAC90}"/>
              </a:ext>
            </a:extLst>
          </p:cNvPr>
          <p:cNvSpPr>
            <a:spLocks noGrp="1"/>
          </p:cNvSpPr>
          <p:nvPr>
            <p:ph idx="1"/>
          </p:nvPr>
        </p:nvSpPr>
        <p:spPr>
          <a:xfrm>
            <a:off x="466532" y="2603500"/>
            <a:ext cx="11243386" cy="4161194"/>
          </a:xfrm>
        </p:spPr>
        <p:txBody>
          <a:bodyPr>
            <a:normAutofit/>
          </a:bodyPr>
          <a:lstStyle/>
          <a:p>
            <a:r>
              <a:rPr lang="en-US" dirty="0"/>
              <a:t>Piezoelectric type buzzer</a:t>
            </a:r>
          </a:p>
          <a:p>
            <a:r>
              <a:rPr lang="en-US" dirty="0"/>
              <a:t>Small size</a:t>
            </a:r>
          </a:p>
          <a:p>
            <a:r>
              <a:rPr lang="en-US" dirty="0"/>
              <a:t>Good frequency response</a:t>
            </a:r>
          </a:p>
          <a:p>
            <a:r>
              <a:rPr lang="en-US" dirty="0"/>
              <a:t>Less energy consumption</a:t>
            </a:r>
          </a:p>
          <a:p>
            <a:r>
              <a:rPr lang="en-US" dirty="0"/>
              <a:t>High sound pressure</a:t>
            </a:r>
          </a:p>
          <a:p>
            <a:r>
              <a:rPr lang="en-US" dirty="0"/>
              <a:t>Can generate different sounds like alarm, music, bell and siren.</a:t>
            </a:r>
          </a:p>
          <a:p>
            <a:r>
              <a:rPr lang="en-US" dirty="0"/>
              <a:t>2 pins – VCC, GND</a:t>
            </a:r>
          </a:p>
          <a:p>
            <a:r>
              <a:rPr lang="en-US" dirty="0"/>
              <a:t>Frequency Range: 3300Hz</a:t>
            </a:r>
          </a:p>
          <a:p>
            <a:r>
              <a:rPr lang="en-US" dirty="0"/>
              <a:t>Operating voltage range: 3V to 24V DC</a:t>
            </a:r>
          </a:p>
          <a:p>
            <a:r>
              <a:rPr lang="en-US" dirty="0"/>
              <a:t>Supply current below 15 mA</a:t>
            </a:r>
          </a:p>
          <a:p>
            <a:endParaRPr lang="en-US" dirty="0"/>
          </a:p>
          <a:p>
            <a:endParaRPr lang="en-US" dirty="0"/>
          </a:p>
        </p:txBody>
      </p:sp>
    </p:spTree>
    <p:extLst>
      <p:ext uri="{BB962C8B-B14F-4D97-AF65-F5344CB8AC3E}">
        <p14:creationId xmlns:p14="http://schemas.microsoft.com/office/powerpoint/2010/main" val="54188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66E2-D259-45B6-8704-8D0EFE7538CC}"/>
              </a:ext>
            </a:extLst>
          </p:cNvPr>
          <p:cNvSpPr>
            <a:spLocks noGrp="1"/>
          </p:cNvSpPr>
          <p:nvPr>
            <p:ph type="title"/>
          </p:nvPr>
        </p:nvSpPr>
        <p:spPr>
          <a:xfrm>
            <a:off x="475861" y="973668"/>
            <a:ext cx="11215395" cy="706964"/>
          </a:xfrm>
        </p:spPr>
        <p:txBody>
          <a:bodyPr/>
          <a:lstStyle/>
          <a:p>
            <a:r>
              <a:rPr lang="en-US" dirty="0"/>
              <a:t>Components of IDS : LCD Display</a:t>
            </a:r>
          </a:p>
        </p:txBody>
      </p:sp>
      <p:pic>
        <p:nvPicPr>
          <p:cNvPr id="9" name="Content Placeholder 8">
            <a:extLst>
              <a:ext uri="{FF2B5EF4-FFF2-40B4-BE49-F238E27FC236}">
                <a16:creationId xmlns:a16="http://schemas.microsoft.com/office/drawing/2014/main" id="{40DC554F-359A-4CAF-ADA0-F8EBF3701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814" y="2603500"/>
            <a:ext cx="5316685" cy="3416300"/>
          </a:xfrm>
        </p:spPr>
      </p:pic>
    </p:spTree>
    <p:extLst>
      <p:ext uri="{BB962C8B-B14F-4D97-AF65-F5344CB8AC3E}">
        <p14:creationId xmlns:p14="http://schemas.microsoft.com/office/powerpoint/2010/main" val="428825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C1D7-8C54-4488-AA35-51A720F7D0B3}"/>
              </a:ext>
            </a:extLst>
          </p:cNvPr>
          <p:cNvSpPr>
            <a:spLocks noGrp="1"/>
          </p:cNvSpPr>
          <p:nvPr>
            <p:ph type="title"/>
          </p:nvPr>
        </p:nvSpPr>
        <p:spPr>
          <a:xfrm>
            <a:off x="466532" y="973668"/>
            <a:ext cx="11234056" cy="706964"/>
          </a:xfrm>
        </p:spPr>
        <p:txBody>
          <a:bodyPr/>
          <a:lstStyle/>
          <a:p>
            <a:r>
              <a:rPr lang="en-US" dirty="0"/>
              <a:t>Components of IDS : LCD Display</a:t>
            </a:r>
          </a:p>
        </p:txBody>
      </p:sp>
      <p:sp>
        <p:nvSpPr>
          <p:cNvPr id="3" name="Content Placeholder 2">
            <a:extLst>
              <a:ext uri="{FF2B5EF4-FFF2-40B4-BE49-F238E27FC236}">
                <a16:creationId xmlns:a16="http://schemas.microsoft.com/office/drawing/2014/main" id="{77BEB330-6657-4010-B535-0A65A68C9CA3}"/>
              </a:ext>
            </a:extLst>
          </p:cNvPr>
          <p:cNvSpPr>
            <a:spLocks noGrp="1"/>
          </p:cNvSpPr>
          <p:nvPr>
            <p:ph idx="1"/>
          </p:nvPr>
        </p:nvSpPr>
        <p:spPr>
          <a:xfrm>
            <a:off x="466532" y="2603500"/>
            <a:ext cx="11234056" cy="3416300"/>
          </a:xfrm>
        </p:spPr>
        <p:txBody>
          <a:bodyPr/>
          <a:lstStyle/>
          <a:p>
            <a:r>
              <a:rPr lang="en-US" dirty="0"/>
              <a:t>Liquid Crystal Display</a:t>
            </a:r>
          </a:p>
          <a:p>
            <a:r>
              <a:rPr lang="en-US" dirty="0"/>
              <a:t>20 characters wide, 4 rows</a:t>
            </a:r>
          </a:p>
          <a:p>
            <a:r>
              <a:rPr lang="en-US" dirty="0"/>
              <a:t>Supply voltage: 5V</a:t>
            </a:r>
          </a:p>
          <a:p>
            <a:r>
              <a:rPr lang="en-US" dirty="0"/>
              <a:t>16 pins, among them 8 data pins</a:t>
            </a:r>
          </a:p>
          <a:p>
            <a:r>
              <a:rPr lang="en-US" dirty="0"/>
              <a:t>Needs a potentiometer to control the display contrast</a:t>
            </a:r>
          </a:p>
          <a:p>
            <a:r>
              <a:rPr lang="en-US" dirty="0"/>
              <a:t>Uses </a:t>
            </a:r>
            <a:r>
              <a:rPr lang="en-US" dirty="0" err="1"/>
              <a:t>LiquidCrystal</a:t>
            </a:r>
            <a:r>
              <a:rPr lang="en-US" dirty="0"/>
              <a:t> library</a:t>
            </a:r>
          </a:p>
          <a:p>
            <a:endParaRPr lang="en-US" dirty="0"/>
          </a:p>
          <a:p>
            <a:endParaRPr lang="en-US" dirty="0"/>
          </a:p>
          <a:p>
            <a:endParaRPr lang="en-US" dirty="0"/>
          </a:p>
        </p:txBody>
      </p:sp>
    </p:spTree>
    <p:extLst>
      <p:ext uri="{BB962C8B-B14F-4D97-AF65-F5344CB8AC3E}">
        <p14:creationId xmlns:p14="http://schemas.microsoft.com/office/powerpoint/2010/main" val="3158783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F35C-6C95-40CA-9894-C56F477797B6}"/>
              </a:ext>
            </a:extLst>
          </p:cNvPr>
          <p:cNvSpPr>
            <a:spLocks noGrp="1"/>
          </p:cNvSpPr>
          <p:nvPr>
            <p:ph type="title"/>
          </p:nvPr>
        </p:nvSpPr>
        <p:spPr>
          <a:xfrm>
            <a:off x="485192" y="973668"/>
            <a:ext cx="11215396" cy="706964"/>
          </a:xfrm>
        </p:spPr>
        <p:txBody>
          <a:bodyPr/>
          <a:lstStyle/>
          <a:p>
            <a:r>
              <a:rPr lang="en-US" dirty="0"/>
              <a:t>Components of IDS : Keypad</a:t>
            </a:r>
          </a:p>
        </p:txBody>
      </p:sp>
      <p:pic>
        <p:nvPicPr>
          <p:cNvPr id="5" name="Content Placeholder 4">
            <a:extLst>
              <a:ext uri="{FF2B5EF4-FFF2-40B4-BE49-F238E27FC236}">
                <a16:creationId xmlns:a16="http://schemas.microsoft.com/office/drawing/2014/main" id="{DE3C45A5-B8CD-43C1-92C9-3482BC6EEA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0006" y="2603500"/>
            <a:ext cx="3949716" cy="3949716"/>
          </a:xfrm>
        </p:spPr>
      </p:pic>
    </p:spTree>
    <p:extLst>
      <p:ext uri="{BB962C8B-B14F-4D97-AF65-F5344CB8AC3E}">
        <p14:creationId xmlns:p14="http://schemas.microsoft.com/office/powerpoint/2010/main" val="12992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86A9-C8C1-483E-839D-9D71939F8A32}"/>
              </a:ext>
            </a:extLst>
          </p:cNvPr>
          <p:cNvSpPr>
            <a:spLocks noGrp="1"/>
          </p:cNvSpPr>
          <p:nvPr>
            <p:ph type="title"/>
          </p:nvPr>
        </p:nvSpPr>
        <p:spPr>
          <a:xfrm>
            <a:off x="475861" y="973668"/>
            <a:ext cx="11215395" cy="706964"/>
          </a:xfrm>
        </p:spPr>
        <p:txBody>
          <a:bodyPr/>
          <a:lstStyle/>
          <a:p>
            <a:r>
              <a:rPr lang="en-US" dirty="0"/>
              <a:t>Components of IDS : Keypad</a:t>
            </a:r>
          </a:p>
        </p:txBody>
      </p:sp>
      <p:sp>
        <p:nvSpPr>
          <p:cNvPr id="3" name="Content Placeholder 2">
            <a:extLst>
              <a:ext uri="{FF2B5EF4-FFF2-40B4-BE49-F238E27FC236}">
                <a16:creationId xmlns:a16="http://schemas.microsoft.com/office/drawing/2014/main" id="{20F95B77-24C4-4F88-8AF3-22ADA23BFF3D}"/>
              </a:ext>
            </a:extLst>
          </p:cNvPr>
          <p:cNvSpPr>
            <a:spLocks noGrp="1"/>
          </p:cNvSpPr>
          <p:nvPr>
            <p:ph idx="1"/>
          </p:nvPr>
        </p:nvSpPr>
        <p:spPr>
          <a:xfrm>
            <a:off x="475861" y="2603500"/>
            <a:ext cx="11215395" cy="3416300"/>
          </a:xfrm>
        </p:spPr>
        <p:txBody>
          <a:bodyPr/>
          <a:lstStyle/>
          <a:p>
            <a:r>
              <a:rPr lang="en-US" dirty="0"/>
              <a:t>If button is not pressed, output terminal’s level is high</a:t>
            </a:r>
          </a:p>
          <a:p>
            <a:r>
              <a:rPr lang="en-US" dirty="0"/>
              <a:t>Otherwise, its level is low</a:t>
            </a:r>
          </a:p>
          <a:p>
            <a:r>
              <a:rPr lang="en-US" dirty="0"/>
              <a:t>Small in size, thin and light</a:t>
            </a:r>
          </a:p>
          <a:p>
            <a:r>
              <a:rPr lang="en-US" dirty="0"/>
              <a:t>Uses a matrix to track the keys</a:t>
            </a:r>
          </a:p>
          <a:p>
            <a:r>
              <a:rPr lang="en-US" dirty="0"/>
              <a:t>4 rows, 4 columns</a:t>
            </a:r>
          </a:p>
          <a:p>
            <a:r>
              <a:rPr lang="en-US" dirty="0"/>
              <a:t>8 pins (one for each row and column)</a:t>
            </a:r>
          </a:p>
          <a:p>
            <a:endParaRPr lang="en-US" dirty="0"/>
          </a:p>
        </p:txBody>
      </p:sp>
    </p:spTree>
    <p:extLst>
      <p:ext uri="{BB962C8B-B14F-4D97-AF65-F5344CB8AC3E}">
        <p14:creationId xmlns:p14="http://schemas.microsoft.com/office/powerpoint/2010/main" val="3204127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7F7D-24F2-465E-B7C1-60F40FC0F445}"/>
              </a:ext>
            </a:extLst>
          </p:cNvPr>
          <p:cNvSpPr>
            <a:spLocks noGrp="1"/>
          </p:cNvSpPr>
          <p:nvPr>
            <p:ph type="title"/>
          </p:nvPr>
        </p:nvSpPr>
        <p:spPr>
          <a:xfrm>
            <a:off x="475862" y="973668"/>
            <a:ext cx="11224726" cy="706964"/>
          </a:xfrm>
        </p:spPr>
        <p:txBody>
          <a:bodyPr/>
          <a:lstStyle/>
          <a:p>
            <a:r>
              <a:rPr lang="en-US" dirty="0"/>
              <a:t>Components of IDS : Breadboard</a:t>
            </a:r>
          </a:p>
        </p:txBody>
      </p:sp>
      <p:pic>
        <p:nvPicPr>
          <p:cNvPr id="5" name="Content Placeholder 4">
            <a:extLst>
              <a:ext uri="{FF2B5EF4-FFF2-40B4-BE49-F238E27FC236}">
                <a16:creationId xmlns:a16="http://schemas.microsoft.com/office/drawing/2014/main" id="{54207A2D-DD23-410D-9723-7F53AE152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0623" y="2603500"/>
            <a:ext cx="4555066" cy="3416300"/>
          </a:xfrm>
        </p:spPr>
      </p:pic>
    </p:spTree>
    <p:extLst>
      <p:ext uri="{BB962C8B-B14F-4D97-AF65-F5344CB8AC3E}">
        <p14:creationId xmlns:p14="http://schemas.microsoft.com/office/powerpoint/2010/main" val="163533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273D-732C-427C-B35F-93EB654753B1}"/>
              </a:ext>
            </a:extLst>
          </p:cNvPr>
          <p:cNvSpPr>
            <a:spLocks noGrp="1"/>
          </p:cNvSpPr>
          <p:nvPr>
            <p:ph type="title"/>
          </p:nvPr>
        </p:nvSpPr>
        <p:spPr>
          <a:xfrm>
            <a:off x="475862" y="973668"/>
            <a:ext cx="11224726" cy="706964"/>
          </a:xfrm>
        </p:spPr>
        <p:txBody>
          <a:bodyPr/>
          <a:lstStyle/>
          <a:p>
            <a:r>
              <a:rPr lang="en-US" dirty="0"/>
              <a:t>Components of IDS : Potentiometer</a:t>
            </a:r>
          </a:p>
        </p:txBody>
      </p:sp>
      <p:pic>
        <p:nvPicPr>
          <p:cNvPr id="5" name="Content Placeholder 4">
            <a:extLst>
              <a:ext uri="{FF2B5EF4-FFF2-40B4-BE49-F238E27FC236}">
                <a16:creationId xmlns:a16="http://schemas.microsoft.com/office/drawing/2014/main" id="{4C73EDF9-6310-411D-AAA3-3EE7523DA1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0006" y="2603500"/>
            <a:ext cx="3416300" cy="3416300"/>
          </a:xfrm>
        </p:spPr>
      </p:pic>
    </p:spTree>
    <p:extLst>
      <p:ext uri="{BB962C8B-B14F-4D97-AF65-F5344CB8AC3E}">
        <p14:creationId xmlns:p14="http://schemas.microsoft.com/office/powerpoint/2010/main" val="65984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72EF-7D8B-4AEF-8FCB-CF2CE1C3D557}"/>
              </a:ext>
            </a:extLst>
          </p:cNvPr>
          <p:cNvSpPr>
            <a:spLocks noGrp="1"/>
          </p:cNvSpPr>
          <p:nvPr>
            <p:ph type="title"/>
          </p:nvPr>
        </p:nvSpPr>
        <p:spPr>
          <a:xfrm>
            <a:off x="475861" y="973668"/>
            <a:ext cx="11215395" cy="706964"/>
          </a:xfrm>
        </p:spPr>
        <p:txBody>
          <a:bodyPr/>
          <a:lstStyle/>
          <a:p>
            <a:r>
              <a:rPr lang="en-US" dirty="0"/>
              <a:t>Components of IDS : Potentiometer</a:t>
            </a:r>
          </a:p>
        </p:txBody>
      </p:sp>
      <p:sp>
        <p:nvSpPr>
          <p:cNvPr id="3" name="Content Placeholder 2">
            <a:extLst>
              <a:ext uri="{FF2B5EF4-FFF2-40B4-BE49-F238E27FC236}">
                <a16:creationId xmlns:a16="http://schemas.microsoft.com/office/drawing/2014/main" id="{C18A3F53-AAB1-4141-B184-026175BAE7B6}"/>
              </a:ext>
            </a:extLst>
          </p:cNvPr>
          <p:cNvSpPr>
            <a:spLocks noGrp="1"/>
          </p:cNvSpPr>
          <p:nvPr>
            <p:ph idx="1"/>
          </p:nvPr>
        </p:nvSpPr>
        <p:spPr>
          <a:xfrm>
            <a:off x="475862" y="2603500"/>
            <a:ext cx="11215394" cy="3416300"/>
          </a:xfrm>
        </p:spPr>
        <p:txBody>
          <a:bodyPr/>
          <a:lstStyle/>
          <a:p>
            <a:r>
              <a:rPr lang="en-US" dirty="0"/>
              <a:t>10k ohm</a:t>
            </a:r>
          </a:p>
          <a:p>
            <a:r>
              <a:rPr lang="en-US" dirty="0"/>
              <a:t>3 pins – VCC, Output and GND</a:t>
            </a:r>
          </a:p>
          <a:p>
            <a:r>
              <a:rPr lang="en-US" dirty="0"/>
              <a:t>Used for controlling LCD display contrast</a:t>
            </a:r>
          </a:p>
          <a:p>
            <a:r>
              <a:rPr lang="en-US" dirty="0"/>
              <a:t>Passive devices – does not need additional circuitry for it’s basic function</a:t>
            </a:r>
          </a:p>
          <a:p>
            <a:r>
              <a:rPr lang="en-US" dirty="0"/>
              <a:t>Variable resistor</a:t>
            </a:r>
          </a:p>
        </p:txBody>
      </p:sp>
    </p:spTree>
    <p:extLst>
      <p:ext uri="{BB962C8B-B14F-4D97-AF65-F5344CB8AC3E}">
        <p14:creationId xmlns:p14="http://schemas.microsoft.com/office/powerpoint/2010/main" val="211259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39C8-2CED-407B-9EDE-FB00320CD58A}"/>
              </a:ext>
            </a:extLst>
          </p:cNvPr>
          <p:cNvSpPr>
            <a:spLocks noGrp="1"/>
          </p:cNvSpPr>
          <p:nvPr>
            <p:ph type="title"/>
          </p:nvPr>
        </p:nvSpPr>
        <p:spPr>
          <a:xfrm>
            <a:off x="475861" y="973668"/>
            <a:ext cx="11224726" cy="706964"/>
          </a:xfrm>
        </p:spPr>
        <p:txBody>
          <a:bodyPr/>
          <a:lstStyle/>
          <a:p>
            <a:r>
              <a:rPr lang="en-US" dirty="0"/>
              <a:t>Components of IDS : Connecting Wires</a:t>
            </a:r>
          </a:p>
        </p:txBody>
      </p:sp>
      <p:pic>
        <p:nvPicPr>
          <p:cNvPr id="5" name="Content Placeholder 4">
            <a:extLst>
              <a:ext uri="{FF2B5EF4-FFF2-40B4-BE49-F238E27FC236}">
                <a16:creationId xmlns:a16="http://schemas.microsoft.com/office/drawing/2014/main" id="{B74FDF29-05B6-4881-8E58-4D85BA04D6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1839" y="2603500"/>
            <a:ext cx="4555066" cy="3416300"/>
          </a:xfrm>
        </p:spPr>
      </p:pic>
    </p:spTree>
    <p:extLst>
      <p:ext uri="{BB962C8B-B14F-4D97-AF65-F5344CB8AC3E}">
        <p14:creationId xmlns:p14="http://schemas.microsoft.com/office/powerpoint/2010/main" val="314413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AC56-DB44-43AF-9BAB-57AE5FC95F51}"/>
              </a:ext>
            </a:extLst>
          </p:cNvPr>
          <p:cNvSpPr>
            <a:spLocks noGrp="1"/>
          </p:cNvSpPr>
          <p:nvPr>
            <p:ph type="title"/>
          </p:nvPr>
        </p:nvSpPr>
        <p:spPr>
          <a:xfrm>
            <a:off x="485192" y="973668"/>
            <a:ext cx="11159412" cy="706964"/>
          </a:xfrm>
        </p:spPr>
        <p:txBody>
          <a:bodyPr/>
          <a:lstStyle/>
          <a:p>
            <a:r>
              <a:rPr lang="en-US" dirty="0"/>
              <a:t>What is Intrusion Detection System or IDS?</a:t>
            </a:r>
          </a:p>
        </p:txBody>
      </p:sp>
      <p:sp>
        <p:nvSpPr>
          <p:cNvPr id="3" name="Content Placeholder 2">
            <a:extLst>
              <a:ext uri="{FF2B5EF4-FFF2-40B4-BE49-F238E27FC236}">
                <a16:creationId xmlns:a16="http://schemas.microsoft.com/office/drawing/2014/main" id="{C0546CBB-8771-43CB-9CEE-0DE320D1B86D}"/>
              </a:ext>
            </a:extLst>
          </p:cNvPr>
          <p:cNvSpPr>
            <a:spLocks noGrp="1"/>
          </p:cNvSpPr>
          <p:nvPr>
            <p:ph idx="1"/>
          </p:nvPr>
        </p:nvSpPr>
        <p:spPr>
          <a:xfrm>
            <a:off x="485192" y="2976464"/>
            <a:ext cx="11159412" cy="3265715"/>
          </a:xfrm>
        </p:spPr>
        <p:txBody>
          <a:bodyPr/>
          <a:lstStyle/>
          <a:p>
            <a:r>
              <a:rPr lang="en-US" dirty="0"/>
              <a:t>An effective, less power and resource consuming and trustworthy </a:t>
            </a:r>
            <a:r>
              <a:rPr lang="en-US" b="1" dirty="0"/>
              <a:t>automated</a:t>
            </a:r>
            <a:r>
              <a:rPr lang="en-US" dirty="0"/>
              <a:t> device.</a:t>
            </a:r>
          </a:p>
          <a:p>
            <a:r>
              <a:rPr lang="en-US" dirty="0"/>
              <a:t>Inexpensive, safe and energy-efficient approach to developing a small, flexible and smart security system.</a:t>
            </a:r>
          </a:p>
          <a:p>
            <a:r>
              <a:rPr lang="en-US" dirty="0"/>
              <a:t>Can be used to ensure and strengthen </a:t>
            </a:r>
            <a:r>
              <a:rPr lang="en-US" b="1" dirty="0"/>
              <a:t>security</a:t>
            </a:r>
            <a:r>
              <a:rPr lang="en-US" dirty="0"/>
              <a:t> of bank vault, empty household or other restricted areas where only the authorized personals can enter.</a:t>
            </a:r>
          </a:p>
          <a:p>
            <a:pPr marL="0" indent="0">
              <a:buNone/>
            </a:pPr>
            <a:endParaRPr lang="en-US" dirty="0"/>
          </a:p>
          <a:p>
            <a:endParaRPr lang="en-US" dirty="0"/>
          </a:p>
        </p:txBody>
      </p:sp>
    </p:spTree>
    <p:extLst>
      <p:ext uri="{BB962C8B-B14F-4D97-AF65-F5344CB8AC3E}">
        <p14:creationId xmlns:p14="http://schemas.microsoft.com/office/powerpoint/2010/main" val="345285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5674-D1FE-4D8E-ACFF-B285E112F037}"/>
              </a:ext>
            </a:extLst>
          </p:cNvPr>
          <p:cNvSpPr>
            <a:spLocks noGrp="1"/>
          </p:cNvSpPr>
          <p:nvPr>
            <p:ph type="title"/>
          </p:nvPr>
        </p:nvSpPr>
        <p:spPr>
          <a:xfrm>
            <a:off x="485192" y="973668"/>
            <a:ext cx="11206065" cy="706964"/>
          </a:xfrm>
        </p:spPr>
        <p:txBody>
          <a:bodyPr/>
          <a:lstStyle/>
          <a:p>
            <a:r>
              <a:rPr lang="en-US" dirty="0"/>
              <a:t>Components of IDS : Connecting Wires</a:t>
            </a:r>
          </a:p>
        </p:txBody>
      </p:sp>
      <p:sp>
        <p:nvSpPr>
          <p:cNvPr id="3" name="Content Placeholder 2">
            <a:extLst>
              <a:ext uri="{FF2B5EF4-FFF2-40B4-BE49-F238E27FC236}">
                <a16:creationId xmlns:a16="http://schemas.microsoft.com/office/drawing/2014/main" id="{61E30023-75C8-494F-AABB-EAE677A9B7F0}"/>
              </a:ext>
            </a:extLst>
          </p:cNvPr>
          <p:cNvSpPr>
            <a:spLocks noGrp="1"/>
          </p:cNvSpPr>
          <p:nvPr>
            <p:ph idx="1"/>
          </p:nvPr>
        </p:nvSpPr>
        <p:spPr>
          <a:xfrm>
            <a:off x="485192" y="2603500"/>
            <a:ext cx="11206065" cy="3416300"/>
          </a:xfrm>
        </p:spPr>
        <p:txBody>
          <a:bodyPr/>
          <a:lstStyle/>
          <a:p>
            <a:r>
              <a:rPr lang="en-US" dirty="0"/>
              <a:t>3 types</a:t>
            </a:r>
          </a:p>
          <a:p>
            <a:r>
              <a:rPr lang="en-US" dirty="0"/>
              <a:t>Male to Male</a:t>
            </a:r>
          </a:p>
          <a:p>
            <a:r>
              <a:rPr lang="en-US" dirty="0"/>
              <a:t>Male to Female</a:t>
            </a:r>
          </a:p>
          <a:p>
            <a:r>
              <a:rPr lang="en-US" dirty="0"/>
              <a:t>Female to Female</a:t>
            </a:r>
          </a:p>
        </p:txBody>
      </p:sp>
    </p:spTree>
    <p:extLst>
      <p:ext uri="{BB962C8B-B14F-4D97-AF65-F5344CB8AC3E}">
        <p14:creationId xmlns:p14="http://schemas.microsoft.com/office/powerpoint/2010/main" val="281280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F61E-F72C-4D6A-8A32-B058610E0B44}"/>
              </a:ext>
            </a:extLst>
          </p:cNvPr>
          <p:cNvSpPr>
            <a:spLocks noGrp="1"/>
          </p:cNvSpPr>
          <p:nvPr>
            <p:ph type="title"/>
          </p:nvPr>
        </p:nvSpPr>
        <p:spPr>
          <a:xfrm>
            <a:off x="475862" y="973668"/>
            <a:ext cx="11224726" cy="706964"/>
          </a:xfrm>
        </p:spPr>
        <p:txBody>
          <a:bodyPr/>
          <a:lstStyle/>
          <a:p>
            <a:r>
              <a:rPr lang="en-US" dirty="0"/>
              <a:t>How does IDS functions?</a:t>
            </a:r>
          </a:p>
        </p:txBody>
      </p:sp>
      <p:sp>
        <p:nvSpPr>
          <p:cNvPr id="3" name="Content Placeholder 2">
            <a:extLst>
              <a:ext uri="{FF2B5EF4-FFF2-40B4-BE49-F238E27FC236}">
                <a16:creationId xmlns:a16="http://schemas.microsoft.com/office/drawing/2014/main" id="{2A13D82D-012E-4E56-A2E6-1D7E07D6B108}"/>
              </a:ext>
            </a:extLst>
          </p:cNvPr>
          <p:cNvSpPr>
            <a:spLocks noGrp="1"/>
          </p:cNvSpPr>
          <p:nvPr>
            <p:ph idx="1"/>
          </p:nvPr>
        </p:nvSpPr>
        <p:spPr>
          <a:xfrm>
            <a:off x="475862" y="2603499"/>
            <a:ext cx="11224726" cy="3899937"/>
          </a:xfrm>
        </p:spPr>
        <p:txBody>
          <a:bodyPr>
            <a:normAutofit/>
          </a:bodyPr>
          <a:lstStyle/>
          <a:p>
            <a:pPr lvl="0"/>
            <a:r>
              <a:rPr lang="en-US" dirty="0"/>
              <a:t>Two PIR sensor aka Motion Sensor is established in 2 separate rooms which are connected to Arduino Mega R3. A LCD display and a keypad are also connected to </a:t>
            </a:r>
            <a:r>
              <a:rPr lang="en-US" dirty="0" err="1"/>
              <a:t>arduino</a:t>
            </a:r>
            <a:r>
              <a:rPr lang="en-US" dirty="0"/>
              <a:t> for suitable user interface. </a:t>
            </a:r>
          </a:p>
          <a:p>
            <a:pPr lvl="0"/>
            <a:r>
              <a:rPr lang="en-US" dirty="0"/>
              <a:t>At first the system will remain deactivated. The LCD display will show main menu which instructs the user to press A to activate system and press B to change password.</a:t>
            </a:r>
          </a:p>
          <a:p>
            <a:pPr lvl="0"/>
            <a:r>
              <a:rPr lang="en-US" dirty="0"/>
              <a:t>If the user wants to activate the system, he will need to press A. Then he will have to enter the correct password. If the password is wrong, the system will reject him and won’t activate. </a:t>
            </a:r>
          </a:p>
          <a:p>
            <a:pPr lvl="0"/>
            <a:r>
              <a:rPr lang="en-US" dirty="0"/>
              <a:t>If the user wants to change password, he will need to press B. The he will have to enter the old password to confirm. If he enters wrong password, system will reject him. Then he can update the password.</a:t>
            </a:r>
          </a:p>
        </p:txBody>
      </p:sp>
    </p:spTree>
    <p:extLst>
      <p:ext uri="{BB962C8B-B14F-4D97-AF65-F5344CB8AC3E}">
        <p14:creationId xmlns:p14="http://schemas.microsoft.com/office/powerpoint/2010/main" val="47708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901C-8193-435D-9E61-469907B37F0F}"/>
              </a:ext>
            </a:extLst>
          </p:cNvPr>
          <p:cNvSpPr>
            <a:spLocks noGrp="1"/>
          </p:cNvSpPr>
          <p:nvPr>
            <p:ph type="title"/>
          </p:nvPr>
        </p:nvSpPr>
        <p:spPr>
          <a:xfrm>
            <a:off x="475862" y="973668"/>
            <a:ext cx="11224726" cy="706964"/>
          </a:xfrm>
        </p:spPr>
        <p:txBody>
          <a:bodyPr/>
          <a:lstStyle/>
          <a:p>
            <a:r>
              <a:rPr lang="en-US" dirty="0"/>
              <a:t>How does IDS functions?</a:t>
            </a:r>
          </a:p>
        </p:txBody>
      </p:sp>
      <p:sp>
        <p:nvSpPr>
          <p:cNvPr id="3" name="Content Placeholder 2">
            <a:extLst>
              <a:ext uri="{FF2B5EF4-FFF2-40B4-BE49-F238E27FC236}">
                <a16:creationId xmlns:a16="http://schemas.microsoft.com/office/drawing/2014/main" id="{60615F36-EC3C-4ECE-B2BC-2A086AD6E259}"/>
              </a:ext>
            </a:extLst>
          </p:cNvPr>
          <p:cNvSpPr>
            <a:spLocks noGrp="1"/>
          </p:cNvSpPr>
          <p:nvPr>
            <p:ph idx="1"/>
          </p:nvPr>
        </p:nvSpPr>
        <p:spPr>
          <a:xfrm>
            <a:off x="475862" y="2603500"/>
            <a:ext cx="11224726" cy="3834622"/>
          </a:xfrm>
        </p:spPr>
        <p:txBody>
          <a:bodyPr/>
          <a:lstStyle/>
          <a:p>
            <a:r>
              <a:rPr lang="en-US" dirty="0"/>
              <a:t>If the authorized user activates the system, the system will show the activation status in LCD display. Once activated, upon detecting any movement in restricted rooms, the alarm will go off. Only an authorized person can stop the alarm using password.  </a:t>
            </a:r>
          </a:p>
          <a:p>
            <a:r>
              <a:rPr lang="en-US" dirty="0"/>
              <a:t>After activation, if the authorized person wants to enter the area himself, he will need to insert password and deactivate the system. He can reactivate it after his work is done.</a:t>
            </a:r>
          </a:p>
        </p:txBody>
      </p:sp>
    </p:spTree>
    <p:extLst>
      <p:ext uri="{BB962C8B-B14F-4D97-AF65-F5344CB8AC3E}">
        <p14:creationId xmlns:p14="http://schemas.microsoft.com/office/powerpoint/2010/main" val="416741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1798-2D93-484D-B8B3-D753442466E5}"/>
              </a:ext>
            </a:extLst>
          </p:cNvPr>
          <p:cNvSpPr>
            <a:spLocks noGrp="1"/>
          </p:cNvSpPr>
          <p:nvPr>
            <p:ph type="title"/>
          </p:nvPr>
        </p:nvSpPr>
        <p:spPr>
          <a:xfrm>
            <a:off x="475862" y="973668"/>
            <a:ext cx="11224726" cy="706964"/>
          </a:xfrm>
        </p:spPr>
        <p:txBody>
          <a:bodyPr/>
          <a:lstStyle/>
          <a:p>
            <a:r>
              <a:rPr lang="en-US" dirty="0"/>
              <a:t>Circuit Diagram of IDS</a:t>
            </a:r>
          </a:p>
        </p:txBody>
      </p:sp>
      <p:pic>
        <p:nvPicPr>
          <p:cNvPr id="5" name="Content Placeholder 4">
            <a:extLst>
              <a:ext uri="{FF2B5EF4-FFF2-40B4-BE49-F238E27FC236}">
                <a16:creationId xmlns:a16="http://schemas.microsoft.com/office/drawing/2014/main" id="{51ABC618-5EAC-43CB-B6A4-9B8782732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153" y="2379305"/>
            <a:ext cx="6121242" cy="4172667"/>
          </a:xfrm>
        </p:spPr>
      </p:pic>
      <p:cxnSp>
        <p:nvCxnSpPr>
          <p:cNvPr id="7" name="Straight Arrow Connector 6">
            <a:extLst>
              <a:ext uri="{FF2B5EF4-FFF2-40B4-BE49-F238E27FC236}">
                <a16:creationId xmlns:a16="http://schemas.microsoft.com/office/drawing/2014/main" id="{BC751A84-5360-4C66-B7BB-3A80645DA98B}"/>
              </a:ext>
            </a:extLst>
          </p:cNvPr>
          <p:cNvCxnSpPr/>
          <p:nvPr/>
        </p:nvCxnSpPr>
        <p:spPr>
          <a:xfrm>
            <a:off x="8033657" y="5663682"/>
            <a:ext cx="153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90671B8-D1C0-4C87-B864-1614C5EA747A}"/>
              </a:ext>
            </a:extLst>
          </p:cNvPr>
          <p:cNvSpPr txBox="1"/>
          <p:nvPr/>
        </p:nvSpPr>
        <p:spPr>
          <a:xfrm>
            <a:off x="9573208" y="5479016"/>
            <a:ext cx="1293944" cy="369332"/>
          </a:xfrm>
          <a:prstGeom prst="rect">
            <a:avLst/>
          </a:prstGeom>
          <a:noFill/>
        </p:spPr>
        <p:txBody>
          <a:bodyPr wrap="none" rtlCol="0">
            <a:spAutoFit/>
          </a:bodyPr>
          <a:lstStyle/>
          <a:p>
            <a:r>
              <a:rPr lang="en-US" dirty="0"/>
              <a:t>PIR Sensor</a:t>
            </a:r>
          </a:p>
        </p:txBody>
      </p:sp>
      <p:cxnSp>
        <p:nvCxnSpPr>
          <p:cNvPr id="10" name="Straight Arrow Connector 9">
            <a:extLst>
              <a:ext uri="{FF2B5EF4-FFF2-40B4-BE49-F238E27FC236}">
                <a16:creationId xmlns:a16="http://schemas.microsoft.com/office/drawing/2014/main" id="{0AAEF248-04CA-44A6-B39D-F3A1ADB8F357}"/>
              </a:ext>
            </a:extLst>
          </p:cNvPr>
          <p:cNvCxnSpPr>
            <a:cxnSpLocks/>
          </p:cNvCxnSpPr>
          <p:nvPr/>
        </p:nvCxnSpPr>
        <p:spPr>
          <a:xfrm>
            <a:off x="2230016" y="6083559"/>
            <a:ext cx="13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73BA5F6-D7B0-4B84-91B7-58946E9261E4}"/>
              </a:ext>
            </a:extLst>
          </p:cNvPr>
          <p:cNvSpPr txBox="1"/>
          <p:nvPr/>
        </p:nvSpPr>
        <p:spPr>
          <a:xfrm>
            <a:off x="177188" y="5898893"/>
            <a:ext cx="1866217" cy="369332"/>
          </a:xfrm>
          <a:prstGeom prst="rect">
            <a:avLst/>
          </a:prstGeom>
          <a:noFill/>
        </p:spPr>
        <p:txBody>
          <a:bodyPr wrap="none" rtlCol="0">
            <a:spAutoFit/>
          </a:bodyPr>
          <a:lstStyle/>
          <a:p>
            <a:r>
              <a:rPr lang="en-US" dirty="0"/>
              <a:t>Arduino Mega</a:t>
            </a:r>
          </a:p>
        </p:txBody>
      </p:sp>
      <p:cxnSp>
        <p:nvCxnSpPr>
          <p:cNvPr id="15" name="Straight Arrow Connector 14">
            <a:extLst>
              <a:ext uri="{FF2B5EF4-FFF2-40B4-BE49-F238E27FC236}">
                <a16:creationId xmlns:a16="http://schemas.microsoft.com/office/drawing/2014/main" id="{303E26B9-33B6-4726-BDDD-66A2B8010B57}"/>
              </a:ext>
            </a:extLst>
          </p:cNvPr>
          <p:cNvCxnSpPr/>
          <p:nvPr/>
        </p:nvCxnSpPr>
        <p:spPr>
          <a:xfrm>
            <a:off x="8154955" y="3135086"/>
            <a:ext cx="1418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3161986-2F27-41F1-A6B1-14A27028F5C2}"/>
              </a:ext>
            </a:extLst>
          </p:cNvPr>
          <p:cNvSpPr txBox="1"/>
          <p:nvPr/>
        </p:nvSpPr>
        <p:spPr>
          <a:xfrm>
            <a:off x="9686219" y="2950420"/>
            <a:ext cx="1067921" cy="369332"/>
          </a:xfrm>
          <a:prstGeom prst="rect">
            <a:avLst/>
          </a:prstGeom>
          <a:noFill/>
        </p:spPr>
        <p:txBody>
          <a:bodyPr wrap="none" rtlCol="0">
            <a:spAutoFit/>
          </a:bodyPr>
          <a:lstStyle/>
          <a:p>
            <a:r>
              <a:rPr lang="en-US" dirty="0"/>
              <a:t>Keypad</a:t>
            </a:r>
          </a:p>
        </p:txBody>
      </p:sp>
      <p:cxnSp>
        <p:nvCxnSpPr>
          <p:cNvPr id="18" name="Straight Arrow Connector 17">
            <a:extLst>
              <a:ext uri="{FF2B5EF4-FFF2-40B4-BE49-F238E27FC236}">
                <a16:creationId xmlns:a16="http://schemas.microsoft.com/office/drawing/2014/main" id="{D4559EC8-60FD-4BCB-BE6F-83FDFC945A67}"/>
              </a:ext>
            </a:extLst>
          </p:cNvPr>
          <p:cNvCxnSpPr/>
          <p:nvPr/>
        </p:nvCxnSpPr>
        <p:spPr>
          <a:xfrm flipH="1">
            <a:off x="2906485" y="3872204"/>
            <a:ext cx="1226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21C630E-E906-457C-AE32-61D42202BC3C}"/>
              </a:ext>
            </a:extLst>
          </p:cNvPr>
          <p:cNvSpPr txBox="1"/>
          <p:nvPr/>
        </p:nvSpPr>
        <p:spPr>
          <a:xfrm>
            <a:off x="1350175" y="3687538"/>
            <a:ext cx="1507144" cy="369332"/>
          </a:xfrm>
          <a:prstGeom prst="rect">
            <a:avLst/>
          </a:prstGeom>
          <a:noFill/>
        </p:spPr>
        <p:txBody>
          <a:bodyPr wrap="none" rtlCol="0">
            <a:spAutoFit/>
          </a:bodyPr>
          <a:lstStyle/>
          <a:p>
            <a:r>
              <a:rPr lang="en-US" dirty="0"/>
              <a:t>LCD Display</a:t>
            </a:r>
          </a:p>
        </p:txBody>
      </p:sp>
      <p:cxnSp>
        <p:nvCxnSpPr>
          <p:cNvPr id="21" name="Straight Arrow Connector 20">
            <a:extLst>
              <a:ext uri="{FF2B5EF4-FFF2-40B4-BE49-F238E27FC236}">
                <a16:creationId xmlns:a16="http://schemas.microsoft.com/office/drawing/2014/main" id="{514DDF02-7885-47D2-8ECE-31166766A7B8}"/>
              </a:ext>
            </a:extLst>
          </p:cNvPr>
          <p:cNvCxnSpPr/>
          <p:nvPr/>
        </p:nvCxnSpPr>
        <p:spPr>
          <a:xfrm flipH="1" flipV="1">
            <a:off x="4646645" y="3135086"/>
            <a:ext cx="1352939" cy="737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D4B666B-26A0-43A4-9130-4B303F72055C}"/>
              </a:ext>
            </a:extLst>
          </p:cNvPr>
          <p:cNvSpPr txBox="1"/>
          <p:nvPr/>
        </p:nvSpPr>
        <p:spPr>
          <a:xfrm>
            <a:off x="3519973" y="2787484"/>
            <a:ext cx="1782860" cy="369332"/>
          </a:xfrm>
          <a:prstGeom prst="rect">
            <a:avLst/>
          </a:prstGeom>
          <a:noFill/>
        </p:spPr>
        <p:txBody>
          <a:bodyPr wrap="none" rtlCol="0">
            <a:spAutoFit/>
          </a:bodyPr>
          <a:lstStyle/>
          <a:p>
            <a:r>
              <a:rPr lang="en-US" dirty="0"/>
              <a:t>Potentiometer</a:t>
            </a:r>
          </a:p>
        </p:txBody>
      </p:sp>
      <p:cxnSp>
        <p:nvCxnSpPr>
          <p:cNvPr id="27" name="Straight Arrow Connector 26">
            <a:extLst>
              <a:ext uri="{FF2B5EF4-FFF2-40B4-BE49-F238E27FC236}">
                <a16:creationId xmlns:a16="http://schemas.microsoft.com/office/drawing/2014/main" id="{0298E9DB-FBAC-40A0-B6E4-ECA3B137ADB3}"/>
              </a:ext>
            </a:extLst>
          </p:cNvPr>
          <p:cNvCxnSpPr/>
          <p:nvPr/>
        </p:nvCxnSpPr>
        <p:spPr>
          <a:xfrm flipH="1">
            <a:off x="2906485" y="4292082"/>
            <a:ext cx="1040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4DBDCD9-257A-42F6-AB60-C8109880CB47}"/>
              </a:ext>
            </a:extLst>
          </p:cNvPr>
          <p:cNvSpPr txBox="1"/>
          <p:nvPr/>
        </p:nvSpPr>
        <p:spPr>
          <a:xfrm>
            <a:off x="2007462" y="4107416"/>
            <a:ext cx="873957" cy="369332"/>
          </a:xfrm>
          <a:prstGeom prst="rect">
            <a:avLst/>
          </a:prstGeom>
          <a:noFill/>
        </p:spPr>
        <p:txBody>
          <a:bodyPr wrap="none" rtlCol="0">
            <a:spAutoFit/>
          </a:bodyPr>
          <a:lstStyle/>
          <a:p>
            <a:r>
              <a:rPr lang="en-US" dirty="0"/>
              <a:t>Buzzer</a:t>
            </a:r>
          </a:p>
        </p:txBody>
      </p:sp>
    </p:spTree>
    <p:extLst>
      <p:ext uri="{BB962C8B-B14F-4D97-AF65-F5344CB8AC3E}">
        <p14:creationId xmlns:p14="http://schemas.microsoft.com/office/powerpoint/2010/main" val="50169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187A-AD8F-4240-90A3-814526FF82E7}"/>
              </a:ext>
            </a:extLst>
          </p:cNvPr>
          <p:cNvSpPr>
            <a:spLocks noGrp="1"/>
          </p:cNvSpPr>
          <p:nvPr>
            <p:ph type="title"/>
          </p:nvPr>
        </p:nvSpPr>
        <p:spPr>
          <a:xfrm>
            <a:off x="485192" y="973668"/>
            <a:ext cx="11215396" cy="706964"/>
          </a:xfrm>
        </p:spPr>
        <p:txBody>
          <a:bodyPr/>
          <a:lstStyle/>
          <a:p>
            <a:r>
              <a:rPr lang="en-US" dirty="0"/>
              <a:t>IDS Device in Project Structure (Top View)</a:t>
            </a:r>
          </a:p>
        </p:txBody>
      </p:sp>
      <p:pic>
        <p:nvPicPr>
          <p:cNvPr id="5" name="Content Placeholder 4">
            <a:extLst>
              <a:ext uri="{FF2B5EF4-FFF2-40B4-BE49-F238E27FC236}">
                <a16:creationId xmlns:a16="http://schemas.microsoft.com/office/drawing/2014/main" id="{AF970625-C226-4D4E-A9E6-2296F46AD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6" y="2239347"/>
            <a:ext cx="9638522" cy="4329404"/>
          </a:xfrm>
        </p:spPr>
      </p:pic>
    </p:spTree>
    <p:extLst>
      <p:ext uri="{BB962C8B-B14F-4D97-AF65-F5344CB8AC3E}">
        <p14:creationId xmlns:p14="http://schemas.microsoft.com/office/powerpoint/2010/main" val="1493688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C9D2-ACE0-4D66-99B5-8CDE18DB9979}"/>
              </a:ext>
            </a:extLst>
          </p:cNvPr>
          <p:cNvSpPr>
            <a:spLocks noGrp="1"/>
          </p:cNvSpPr>
          <p:nvPr>
            <p:ph type="title"/>
          </p:nvPr>
        </p:nvSpPr>
        <p:spPr>
          <a:xfrm>
            <a:off x="475862" y="973668"/>
            <a:ext cx="11234056" cy="706964"/>
          </a:xfrm>
        </p:spPr>
        <p:txBody>
          <a:bodyPr/>
          <a:lstStyle/>
          <a:p>
            <a:r>
              <a:rPr lang="en-US" dirty="0"/>
              <a:t>IDS Device in Project Structure (Front View)</a:t>
            </a:r>
          </a:p>
        </p:txBody>
      </p:sp>
      <p:pic>
        <p:nvPicPr>
          <p:cNvPr id="5" name="Content Placeholder 4">
            <a:extLst>
              <a:ext uri="{FF2B5EF4-FFF2-40B4-BE49-F238E27FC236}">
                <a16:creationId xmlns:a16="http://schemas.microsoft.com/office/drawing/2014/main" id="{0FE3E23C-8E35-4B04-A8D6-BAD368BA3D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641" y="3429000"/>
            <a:ext cx="9722498" cy="1973424"/>
          </a:xfrm>
        </p:spPr>
      </p:pic>
    </p:spTree>
    <p:extLst>
      <p:ext uri="{BB962C8B-B14F-4D97-AF65-F5344CB8AC3E}">
        <p14:creationId xmlns:p14="http://schemas.microsoft.com/office/powerpoint/2010/main" val="154112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9E95-792D-4643-A7FB-FB3435CBF0B3}"/>
              </a:ext>
            </a:extLst>
          </p:cNvPr>
          <p:cNvSpPr>
            <a:spLocks noGrp="1"/>
          </p:cNvSpPr>
          <p:nvPr>
            <p:ph type="title"/>
          </p:nvPr>
        </p:nvSpPr>
        <p:spPr>
          <a:xfrm>
            <a:off x="485192" y="973668"/>
            <a:ext cx="11215396" cy="706964"/>
          </a:xfrm>
        </p:spPr>
        <p:txBody>
          <a:bodyPr/>
          <a:lstStyle/>
          <a:p>
            <a:r>
              <a:rPr lang="en-US" dirty="0"/>
              <a:t>References</a:t>
            </a:r>
          </a:p>
        </p:txBody>
      </p:sp>
      <p:sp>
        <p:nvSpPr>
          <p:cNvPr id="3" name="Content Placeholder 2">
            <a:extLst>
              <a:ext uri="{FF2B5EF4-FFF2-40B4-BE49-F238E27FC236}">
                <a16:creationId xmlns:a16="http://schemas.microsoft.com/office/drawing/2014/main" id="{F9B44E40-2073-4A3C-9FF5-376342B50F35}"/>
              </a:ext>
            </a:extLst>
          </p:cNvPr>
          <p:cNvSpPr>
            <a:spLocks noGrp="1"/>
          </p:cNvSpPr>
          <p:nvPr>
            <p:ph idx="1"/>
          </p:nvPr>
        </p:nvSpPr>
        <p:spPr>
          <a:xfrm>
            <a:off x="485192" y="2603500"/>
            <a:ext cx="11215396" cy="3416300"/>
          </a:xfrm>
        </p:spPr>
        <p:txBody>
          <a:bodyPr/>
          <a:lstStyle/>
          <a:p>
            <a:pPr lvl="0"/>
            <a:r>
              <a:rPr lang="en-US" u="sng" dirty="0">
                <a:solidFill>
                  <a:schemeClr val="tx1"/>
                </a:solidFill>
                <a:hlinkClick r:id="rId2">
                  <a:extLst>
                    <a:ext uri="{A12FA001-AC4F-418D-AE19-62706E023703}">
                      <ahyp:hlinkClr xmlns:ahyp="http://schemas.microsoft.com/office/drawing/2018/hyperlinkcolor" val="tx"/>
                    </a:ext>
                  </a:extLst>
                </a:hlinkClick>
              </a:rPr>
              <a:t>https://arduino.cc</a:t>
            </a:r>
            <a:endParaRPr lang="en-US" dirty="0">
              <a:solidFill>
                <a:schemeClr val="tx1"/>
              </a:solidFill>
            </a:endParaRPr>
          </a:p>
          <a:p>
            <a:pPr lvl="0"/>
            <a:r>
              <a:rPr lang="en-US" u="sng" dirty="0">
                <a:solidFill>
                  <a:schemeClr val="tx1"/>
                </a:solidFill>
                <a:hlinkClick r:id="rId3">
                  <a:extLst>
                    <a:ext uri="{A12FA001-AC4F-418D-AE19-62706E023703}">
                      <ahyp:hlinkClr xmlns:ahyp="http://schemas.microsoft.com/office/drawing/2018/hyperlinkcolor" val="tx"/>
                    </a:ext>
                  </a:extLst>
                </a:hlinkClick>
              </a:rPr>
              <a:t>www.google.com</a:t>
            </a:r>
            <a:endParaRPr lang="en-US" dirty="0">
              <a:solidFill>
                <a:schemeClr val="tx1"/>
              </a:solidFill>
            </a:endParaRPr>
          </a:p>
          <a:p>
            <a:pPr lvl="0"/>
            <a:r>
              <a:rPr lang="en-US" u="sng" dirty="0">
                <a:solidFill>
                  <a:schemeClr val="tx1"/>
                </a:solidFill>
                <a:hlinkClick r:id="rId4">
                  <a:extLst>
                    <a:ext uri="{A12FA001-AC4F-418D-AE19-62706E023703}">
                      <ahyp:hlinkClr xmlns:ahyp="http://schemas.microsoft.com/office/drawing/2018/hyperlinkcolor" val="tx"/>
                    </a:ext>
                  </a:extLst>
                </a:hlinkClick>
              </a:rPr>
              <a:t>www.youtube.com</a:t>
            </a:r>
            <a:endParaRPr lang="en-US" dirty="0">
              <a:solidFill>
                <a:schemeClr val="tx1"/>
              </a:solidFill>
            </a:endParaRPr>
          </a:p>
          <a:p>
            <a:pPr lvl="0"/>
            <a:r>
              <a:rPr lang="en-US" u="sng" dirty="0">
                <a:solidFill>
                  <a:schemeClr val="tx1"/>
                </a:solidFill>
                <a:hlinkClick r:id="rId5">
                  <a:extLst>
                    <a:ext uri="{A12FA001-AC4F-418D-AE19-62706E023703}">
                      <ahyp:hlinkClr xmlns:ahyp="http://schemas.microsoft.com/office/drawing/2018/hyperlinkcolor" val="tx"/>
                    </a:ext>
                  </a:extLst>
                </a:hlinkClick>
              </a:rPr>
              <a:t>https://create.arduino.cc/projecthub</a:t>
            </a:r>
            <a:endParaRPr lang="en-US" dirty="0">
              <a:solidFill>
                <a:schemeClr val="tx1"/>
              </a:solidFill>
            </a:endParaRPr>
          </a:p>
        </p:txBody>
      </p:sp>
    </p:spTree>
    <p:extLst>
      <p:ext uri="{BB962C8B-B14F-4D97-AF65-F5344CB8AC3E}">
        <p14:creationId xmlns:p14="http://schemas.microsoft.com/office/powerpoint/2010/main" val="3673670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9C90-5652-4AEB-ACA2-A9F60D2295F6}"/>
              </a:ext>
            </a:extLst>
          </p:cNvPr>
          <p:cNvSpPr>
            <a:spLocks noGrp="1"/>
          </p:cNvSpPr>
          <p:nvPr>
            <p:ph type="title"/>
          </p:nvPr>
        </p:nvSpPr>
        <p:spPr>
          <a:xfrm>
            <a:off x="478972" y="3903480"/>
            <a:ext cx="11234056" cy="706964"/>
          </a:xfrm>
        </p:spPr>
        <p:txBody>
          <a:bodyPr/>
          <a:lstStyle/>
          <a:p>
            <a:pPr algn="ctr"/>
            <a:r>
              <a:rPr lang="en-US" dirty="0">
                <a:solidFill>
                  <a:schemeClr val="tx1"/>
                </a:solidFill>
              </a:rPr>
              <a:t>Thank You</a:t>
            </a:r>
          </a:p>
        </p:txBody>
      </p:sp>
    </p:spTree>
    <p:extLst>
      <p:ext uri="{BB962C8B-B14F-4D97-AF65-F5344CB8AC3E}">
        <p14:creationId xmlns:p14="http://schemas.microsoft.com/office/powerpoint/2010/main" val="426260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A4EF-E06C-4ECB-9A41-029684E809C3}"/>
              </a:ext>
            </a:extLst>
          </p:cNvPr>
          <p:cNvSpPr>
            <a:spLocks noGrp="1"/>
          </p:cNvSpPr>
          <p:nvPr>
            <p:ph type="title"/>
          </p:nvPr>
        </p:nvSpPr>
        <p:spPr>
          <a:xfrm>
            <a:off x="475862" y="973668"/>
            <a:ext cx="11234056" cy="706964"/>
          </a:xfrm>
        </p:spPr>
        <p:txBody>
          <a:bodyPr/>
          <a:lstStyle/>
          <a:p>
            <a:r>
              <a:rPr lang="en-US" dirty="0"/>
              <a:t>Why should </a:t>
            </a:r>
            <a:r>
              <a:rPr lang="en-US"/>
              <a:t>we use IDS?</a:t>
            </a:r>
            <a:endParaRPr lang="en-US" dirty="0"/>
          </a:p>
        </p:txBody>
      </p:sp>
      <p:sp>
        <p:nvSpPr>
          <p:cNvPr id="3" name="Content Placeholder 2">
            <a:extLst>
              <a:ext uri="{FF2B5EF4-FFF2-40B4-BE49-F238E27FC236}">
                <a16:creationId xmlns:a16="http://schemas.microsoft.com/office/drawing/2014/main" id="{2C833752-30FF-4DAA-AC5B-361DB24BE460}"/>
              </a:ext>
            </a:extLst>
          </p:cNvPr>
          <p:cNvSpPr>
            <a:spLocks noGrp="1"/>
          </p:cNvSpPr>
          <p:nvPr>
            <p:ph idx="1"/>
          </p:nvPr>
        </p:nvSpPr>
        <p:spPr>
          <a:xfrm>
            <a:off x="475862" y="2519265"/>
            <a:ext cx="11234056" cy="4133462"/>
          </a:xfrm>
        </p:spPr>
        <p:txBody>
          <a:bodyPr/>
          <a:lstStyle/>
          <a:p>
            <a:r>
              <a:rPr lang="en-US" dirty="0"/>
              <a:t>As the world gets more digitalized and modern, private assets and properties require multilevel security with higher maintenance. </a:t>
            </a:r>
          </a:p>
          <a:p>
            <a:r>
              <a:rPr lang="en-US" dirty="0"/>
              <a:t>The IDS has the job to </a:t>
            </a:r>
            <a:r>
              <a:rPr lang="en-US" b="1" dirty="0"/>
              <a:t>automate the whole security </a:t>
            </a:r>
            <a:r>
              <a:rPr lang="en-US" dirty="0"/>
              <a:t>of private properties and prevent the entrance of unauthorized entities. </a:t>
            </a:r>
          </a:p>
          <a:p>
            <a:r>
              <a:rPr lang="en-US" dirty="0"/>
              <a:t>By mechanizing the security system, partially, the </a:t>
            </a:r>
            <a:r>
              <a:rPr lang="en-US" b="1" dirty="0"/>
              <a:t>cost of maintenance </a:t>
            </a:r>
            <a:r>
              <a:rPr lang="en-US" dirty="0"/>
              <a:t>would be </a:t>
            </a:r>
            <a:r>
              <a:rPr lang="en-US" b="1" dirty="0"/>
              <a:t>reduced </a:t>
            </a:r>
            <a:r>
              <a:rPr lang="en-US" dirty="0"/>
              <a:t>exponentially, </a:t>
            </a:r>
          </a:p>
          <a:p>
            <a:r>
              <a:rPr lang="en-US" dirty="0"/>
              <a:t>The </a:t>
            </a:r>
            <a:r>
              <a:rPr lang="en-US" b="1" dirty="0"/>
              <a:t>level of security </a:t>
            </a:r>
            <a:r>
              <a:rPr lang="en-US" dirty="0"/>
              <a:t>would </a:t>
            </a:r>
            <a:r>
              <a:rPr lang="en-US" b="1" dirty="0"/>
              <a:t>be incremented </a:t>
            </a:r>
            <a:r>
              <a:rPr lang="en-US" dirty="0"/>
              <a:t>considerably.</a:t>
            </a:r>
          </a:p>
          <a:p>
            <a:r>
              <a:rPr lang="en-US" dirty="0"/>
              <a:t>Additionally, the </a:t>
            </a:r>
            <a:r>
              <a:rPr lang="en-US" b="1" dirty="0"/>
              <a:t>maintenance and set-up costs </a:t>
            </a:r>
            <a:r>
              <a:rPr lang="en-US" dirty="0"/>
              <a:t>are not quite as high as other methods and techniques for automated security. </a:t>
            </a:r>
          </a:p>
          <a:p>
            <a:r>
              <a:rPr lang="en-US" dirty="0"/>
              <a:t>It </a:t>
            </a:r>
            <a:r>
              <a:rPr lang="en-US" b="1" dirty="0"/>
              <a:t>welcomes any specialized upgrades </a:t>
            </a:r>
            <a:r>
              <a:rPr lang="en-US" dirty="0"/>
              <a:t>that might need to be made as per the situation required. The proposed project tends to generalize the whole security mechanism, which can be extended or replaced with better or more suitable modules if required. </a:t>
            </a:r>
          </a:p>
          <a:p>
            <a:endParaRPr lang="en-US" dirty="0"/>
          </a:p>
        </p:txBody>
      </p:sp>
    </p:spTree>
    <p:extLst>
      <p:ext uri="{BB962C8B-B14F-4D97-AF65-F5344CB8AC3E}">
        <p14:creationId xmlns:p14="http://schemas.microsoft.com/office/powerpoint/2010/main" val="297181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89CD-E16C-4DA0-BEE2-921B75908711}"/>
              </a:ext>
            </a:extLst>
          </p:cNvPr>
          <p:cNvSpPr>
            <a:spLocks noGrp="1"/>
          </p:cNvSpPr>
          <p:nvPr>
            <p:ph type="title"/>
          </p:nvPr>
        </p:nvSpPr>
        <p:spPr>
          <a:xfrm>
            <a:off x="522514" y="973668"/>
            <a:ext cx="11131421" cy="706964"/>
          </a:xfrm>
        </p:spPr>
        <p:txBody>
          <a:bodyPr/>
          <a:lstStyle/>
          <a:p>
            <a:r>
              <a:rPr lang="en-US" dirty="0"/>
              <a:t>Principle of IDS</a:t>
            </a:r>
          </a:p>
        </p:txBody>
      </p:sp>
      <p:sp>
        <p:nvSpPr>
          <p:cNvPr id="3" name="Content Placeholder 2">
            <a:extLst>
              <a:ext uri="{FF2B5EF4-FFF2-40B4-BE49-F238E27FC236}">
                <a16:creationId xmlns:a16="http://schemas.microsoft.com/office/drawing/2014/main" id="{6AEBB2B6-91A2-4D99-83CD-B34592B8EFA2}"/>
              </a:ext>
            </a:extLst>
          </p:cNvPr>
          <p:cNvSpPr>
            <a:spLocks noGrp="1"/>
          </p:cNvSpPr>
          <p:nvPr>
            <p:ph idx="1"/>
          </p:nvPr>
        </p:nvSpPr>
        <p:spPr>
          <a:xfrm>
            <a:off x="522514" y="2958064"/>
            <a:ext cx="11131421" cy="3416300"/>
          </a:xfrm>
        </p:spPr>
        <p:txBody>
          <a:bodyPr/>
          <a:lstStyle/>
          <a:p>
            <a:r>
              <a:rPr lang="en-US" dirty="0"/>
              <a:t>The basic principle of this project is fairly simple. </a:t>
            </a:r>
          </a:p>
          <a:p>
            <a:r>
              <a:rPr lang="en-US" dirty="0"/>
              <a:t>It uses a </a:t>
            </a:r>
            <a:r>
              <a:rPr lang="en-US" b="1" dirty="0"/>
              <a:t>motion sensor </a:t>
            </a:r>
            <a:r>
              <a:rPr lang="en-US" dirty="0"/>
              <a:t>to detect any unauthorized presence within the restricted area.</a:t>
            </a:r>
          </a:p>
          <a:p>
            <a:r>
              <a:rPr lang="en-US" dirty="0"/>
              <a:t>If intrusion detected, IDS notifies the authority concerned using an </a:t>
            </a:r>
            <a:r>
              <a:rPr lang="en-US" b="1" dirty="0"/>
              <a:t>alarm</a:t>
            </a:r>
            <a:r>
              <a:rPr lang="en-US" dirty="0"/>
              <a:t> to take further steps. </a:t>
            </a:r>
          </a:p>
          <a:p>
            <a:r>
              <a:rPr lang="en-US" dirty="0"/>
              <a:t>IDS also contains a pleasing </a:t>
            </a:r>
            <a:r>
              <a:rPr lang="en-US" b="1" dirty="0"/>
              <a:t>user interface </a:t>
            </a:r>
            <a:r>
              <a:rPr lang="en-US" dirty="0"/>
              <a:t>including a </a:t>
            </a:r>
            <a:r>
              <a:rPr lang="en-US" b="1" dirty="0"/>
              <a:t>LCD display </a:t>
            </a:r>
            <a:r>
              <a:rPr lang="en-US" dirty="0"/>
              <a:t>and a </a:t>
            </a:r>
            <a:r>
              <a:rPr lang="en-US" b="1" dirty="0"/>
              <a:t>keypad</a:t>
            </a:r>
            <a:r>
              <a:rPr lang="en-US" dirty="0"/>
              <a:t>.</a:t>
            </a:r>
          </a:p>
          <a:p>
            <a:r>
              <a:rPr lang="en-US" dirty="0"/>
              <a:t>It only allows the authorized personal enter the area if they can provide the correct authentication </a:t>
            </a:r>
            <a:r>
              <a:rPr lang="en-US" b="1" dirty="0"/>
              <a:t>password</a:t>
            </a:r>
            <a:r>
              <a:rPr lang="en-US" dirty="0"/>
              <a:t>.</a:t>
            </a:r>
          </a:p>
          <a:p>
            <a:endParaRPr lang="en-US" dirty="0"/>
          </a:p>
        </p:txBody>
      </p:sp>
    </p:spTree>
    <p:extLst>
      <p:ext uri="{BB962C8B-B14F-4D97-AF65-F5344CB8AC3E}">
        <p14:creationId xmlns:p14="http://schemas.microsoft.com/office/powerpoint/2010/main" val="326777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F464-671C-45B4-88D2-F7678FE72E25}"/>
              </a:ext>
            </a:extLst>
          </p:cNvPr>
          <p:cNvSpPr>
            <a:spLocks noGrp="1"/>
          </p:cNvSpPr>
          <p:nvPr>
            <p:ph type="title"/>
          </p:nvPr>
        </p:nvSpPr>
        <p:spPr>
          <a:xfrm>
            <a:off x="494522" y="973668"/>
            <a:ext cx="11196735" cy="706964"/>
          </a:xfrm>
        </p:spPr>
        <p:txBody>
          <a:bodyPr/>
          <a:lstStyle/>
          <a:p>
            <a:r>
              <a:rPr lang="en-US" dirty="0"/>
              <a:t>Components of IDS</a:t>
            </a:r>
          </a:p>
        </p:txBody>
      </p:sp>
      <p:sp>
        <p:nvSpPr>
          <p:cNvPr id="3" name="Content Placeholder 2">
            <a:extLst>
              <a:ext uri="{FF2B5EF4-FFF2-40B4-BE49-F238E27FC236}">
                <a16:creationId xmlns:a16="http://schemas.microsoft.com/office/drawing/2014/main" id="{F0CC326B-3FE8-4498-8341-AB22872F4A85}"/>
              </a:ext>
            </a:extLst>
          </p:cNvPr>
          <p:cNvSpPr>
            <a:spLocks noGrp="1"/>
          </p:cNvSpPr>
          <p:nvPr>
            <p:ph idx="1"/>
          </p:nvPr>
        </p:nvSpPr>
        <p:spPr>
          <a:xfrm>
            <a:off x="494522" y="2603499"/>
            <a:ext cx="11196735" cy="3685333"/>
          </a:xfrm>
        </p:spPr>
        <p:txBody>
          <a:bodyPr/>
          <a:lstStyle/>
          <a:p>
            <a:r>
              <a:rPr lang="en-US" dirty="0"/>
              <a:t>Arduino Mega 2560 R3</a:t>
            </a:r>
          </a:p>
          <a:p>
            <a:r>
              <a:rPr lang="en-US" dirty="0"/>
              <a:t>Passive Infrared Sensor</a:t>
            </a:r>
          </a:p>
          <a:p>
            <a:r>
              <a:rPr lang="en-US" dirty="0"/>
              <a:t>Active Buzzer</a:t>
            </a:r>
          </a:p>
          <a:p>
            <a:r>
              <a:rPr lang="en-US" dirty="0"/>
              <a:t>20x4 LCD Display</a:t>
            </a:r>
          </a:p>
          <a:p>
            <a:r>
              <a:rPr lang="en-US" dirty="0"/>
              <a:t>4x4 Keypad</a:t>
            </a:r>
          </a:p>
          <a:p>
            <a:r>
              <a:rPr lang="en-US" dirty="0"/>
              <a:t>Power Supply</a:t>
            </a:r>
          </a:p>
          <a:p>
            <a:r>
              <a:rPr lang="en-US" dirty="0"/>
              <a:t>10k ohm Potentiometer</a:t>
            </a:r>
          </a:p>
          <a:p>
            <a:r>
              <a:rPr lang="en-US" dirty="0"/>
              <a:t>Breadboard</a:t>
            </a:r>
          </a:p>
          <a:p>
            <a:r>
              <a:rPr lang="en-US" dirty="0"/>
              <a:t>Connecting Wires</a:t>
            </a:r>
          </a:p>
        </p:txBody>
      </p:sp>
    </p:spTree>
    <p:extLst>
      <p:ext uri="{BB962C8B-B14F-4D97-AF65-F5344CB8AC3E}">
        <p14:creationId xmlns:p14="http://schemas.microsoft.com/office/powerpoint/2010/main" val="184510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221C-EAA9-4FCC-9E50-FD457753528B}"/>
              </a:ext>
            </a:extLst>
          </p:cNvPr>
          <p:cNvSpPr>
            <a:spLocks noGrp="1"/>
          </p:cNvSpPr>
          <p:nvPr>
            <p:ph type="title"/>
          </p:nvPr>
        </p:nvSpPr>
        <p:spPr>
          <a:xfrm>
            <a:off x="475862" y="973668"/>
            <a:ext cx="11234056" cy="706964"/>
          </a:xfrm>
        </p:spPr>
        <p:txBody>
          <a:bodyPr/>
          <a:lstStyle/>
          <a:p>
            <a:r>
              <a:rPr lang="en-US" dirty="0"/>
              <a:t>Components of IDS : Arduino Mega 2560 R3</a:t>
            </a:r>
          </a:p>
        </p:txBody>
      </p:sp>
      <p:pic>
        <p:nvPicPr>
          <p:cNvPr id="5" name="Content Placeholder 4">
            <a:extLst>
              <a:ext uri="{FF2B5EF4-FFF2-40B4-BE49-F238E27FC236}">
                <a16:creationId xmlns:a16="http://schemas.microsoft.com/office/drawing/2014/main" id="{699B1F53-6F11-42B3-9881-DCA6CCA4CD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6723" y="2488248"/>
            <a:ext cx="3416300" cy="3526712"/>
          </a:xfrm>
        </p:spPr>
      </p:pic>
    </p:spTree>
    <p:extLst>
      <p:ext uri="{BB962C8B-B14F-4D97-AF65-F5344CB8AC3E}">
        <p14:creationId xmlns:p14="http://schemas.microsoft.com/office/powerpoint/2010/main" val="378689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5411-47E4-4A41-8581-3FAB267B17BF}"/>
              </a:ext>
            </a:extLst>
          </p:cNvPr>
          <p:cNvSpPr>
            <a:spLocks noGrp="1"/>
          </p:cNvSpPr>
          <p:nvPr>
            <p:ph type="title"/>
          </p:nvPr>
        </p:nvSpPr>
        <p:spPr>
          <a:xfrm>
            <a:off x="494522" y="973668"/>
            <a:ext cx="11215396" cy="706964"/>
          </a:xfrm>
        </p:spPr>
        <p:txBody>
          <a:bodyPr/>
          <a:lstStyle/>
          <a:p>
            <a:r>
              <a:rPr lang="en-US" dirty="0"/>
              <a:t>Components of IDS : Arduino Mega 2560 R3</a:t>
            </a:r>
          </a:p>
        </p:txBody>
      </p:sp>
      <p:sp>
        <p:nvSpPr>
          <p:cNvPr id="3" name="Content Placeholder 2">
            <a:extLst>
              <a:ext uri="{FF2B5EF4-FFF2-40B4-BE49-F238E27FC236}">
                <a16:creationId xmlns:a16="http://schemas.microsoft.com/office/drawing/2014/main" id="{7912A795-34D4-4DE5-91AE-0D5E88BC34D0}"/>
              </a:ext>
            </a:extLst>
          </p:cNvPr>
          <p:cNvSpPr>
            <a:spLocks noGrp="1"/>
          </p:cNvSpPr>
          <p:nvPr>
            <p:ph idx="1"/>
          </p:nvPr>
        </p:nvSpPr>
        <p:spPr>
          <a:xfrm>
            <a:off x="494522" y="2603500"/>
            <a:ext cx="9486091" cy="3416300"/>
          </a:xfrm>
        </p:spPr>
        <p:txBody>
          <a:bodyPr/>
          <a:lstStyle/>
          <a:p>
            <a:r>
              <a:rPr lang="en-US" dirty="0"/>
              <a:t>High performance</a:t>
            </a:r>
          </a:p>
          <a:p>
            <a:r>
              <a:rPr lang="en-US" dirty="0"/>
              <a:t>Low power consuming</a:t>
            </a:r>
          </a:p>
          <a:p>
            <a:r>
              <a:rPr lang="en-US" dirty="0"/>
              <a:t>8-bit Microcontroller</a:t>
            </a:r>
          </a:p>
          <a:p>
            <a:r>
              <a:rPr lang="en-US" dirty="0"/>
              <a:t>4kb of EEPROM</a:t>
            </a:r>
          </a:p>
          <a:p>
            <a:r>
              <a:rPr lang="en-US" dirty="0"/>
              <a:t>54 digital pins</a:t>
            </a:r>
          </a:p>
          <a:p>
            <a:r>
              <a:rPr lang="en-US" dirty="0"/>
              <a:t>15 digital pins support PWM</a:t>
            </a:r>
          </a:p>
          <a:p>
            <a:r>
              <a:rPr lang="en-US" dirty="0"/>
              <a:t>16 analog pins</a:t>
            </a:r>
          </a:p>
          <a:p>
            <a:r>
              <a:rPr lang="en-US" dirty="0"/>
              <a:t>4 serial ports</a:t>
            </a:r>
          </a:p>
        </p:txBody>
      </p:sp>
    </p:spTree>
    <p:extLst>
      <p:ext uri="{BB962C8B-B14F-4D97-AF65-F5344CB8AC3E}">
        <p14:creationId xmlns:p14="http://schemas.microsoft.com/office/powerpoint/2010/main" val="299013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DF56-B819-4DE7-BAE1-F09CC851BD57}"/>
              </a:ext>
            </a:extLst>
          </p:cNvPr>
          <p:cNvSpPr>
            <a:spLocks noGrp="1"/>
          </p:cNvSpPr>
          <p:nvPr>
            <p:ph type="title"/>
          </p:nvPr>
        </p:nvSpPr>
        <p:spPr>
          <a:xfrm>
            <a:off x="475862" y="973668"/>
            <a:ext cx="11224726" cy="706964"/>
          </a:xfrm>
        </p:spPr>
        <p:txBody>
          <a:bodyPr/>
          <a:lstStyle/>
          <a:p>
            <a:r>
              <a:rPr lang="en-US" dirty="0"/>
              <a:t>Components of IDS : PIR Sensor</a:t>
            </a:r>
          </a:p>
        </p:txBody>
      </p:sp>
      <p:pic>
        <p:nvPicPr>
          <p:cNvPr id="5" name="Content Placeholder 4">
            <a:extLst>
              <a:ext uri="{FF2B5EF4-FFF2-40B4-BE49-F238E27FC236}">
                <a16:creationId xmlns:a16="http://schemas.microsoft.com/office/drawing/2014/main" id="{7525601E-5939-4967-AEAF-9A7C609FF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215" y="2603500"/>
            <a:ext cx="7180020" cy="3416300"/>
          </a:xfrm>
        </p:spPr>
      </p:pic>
    </p:spTree>
    <p:extLst>
      <p:ext uri="{BB962C8B-B14F-4D97-AF65-F5344CB8AC3E}">
        <p14:creationId xmlns:p14="http://schemas.microsoft.com/office/powerpoint/2010/main" val="283745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1C2-D49B-4337-8062-CDD00C292E6C}"/>
              </a:ext>
            </a:extLst>
          </p:cNvPr>
          <p:cNvSpPr>
            <a:spLocks noGrp="1"/>
          </p:cNvSpPr>
          <p:nvPr>
            <p:ph type="title"/>
          </p:nvPr>
        </p:nvSpPr>
        <p:spPr>
          <a:xfrm>
            <a:off x="466531" y="973668"/>
            <a:ext cx="11215395" cy="706964"/>
          </a:xfrm>
        </p:spPr>
        <p:txBody>
          <a:bodyPr/>
          <a:lstStyle/>
          <a:p>
            <a:r>
              <a:rPr lang="en-US" dirty="0"/>
              <a:t>Components of IDS : PIR Sensor</a:t>
            </a:r>
          </a:p>
        </p:txBody>
      </p:sp>
      <p:sp>
        <p:nvSpPr>
          <p:cNvPr id="3" name="Content Placeholder 2">
            <a:extLst>
              <a:ext uri="{FF2B5EF4-FFF2-40B4-BE49-F238E27FC236}">
                <a16:creationId xmlns:a16="http://schemas.microsoft.com/office/drawing/2014/main" id="{2D47A640-FFE1-46B6-A04B-8DAE1CCBD854}"/>
              </a:ext>
            </a:extLst>
          </p:cNvPr>
          <p:cNvSpPr>
            <a:spLocks noGrp="1"/>
          </p:cNvSpPr>
          <p:nvPr>
            <p:ph idx="1"/>
          </p:nvPr>
        </p:nvSpPr>
        <p:spPr>
          <a:xfrm>
            <a:off x="466532" y="2603500"/>
            <a:ext cx="11215394" cy="3416300"/>
          </a:xfrm>
        </p:spPr>
        <p:txBody>
          <a:bodyPr/>
          <a:lstStyle/>
          <a:p>
            <a:r>
              <a:rPr lang="en-US" dirty="0"/>
              <a:t>Consists of pyroelectric sensor and Fresnel lens</a:t>
            </a:r>
          </a:p>
          <a:p>
            <a:r>
              <a:rPr lang="en-US" dirty="0"/>
              <a:t>Detects motion by measuring change in the infrared levels emitted by the objects</a:t>
            </a:r>
          </a:p>
          <a:p>
            <a:r>
              <a:rPr lang="en-US" dirty="0"/>
              <a:t>Supply: 3.3V to 5V DC</a:t>
            </a:r>
          </a:p>
          <a:p>
            <a:r>
              <a:rPr lang="en-US" dirty="0"/>
              <a:t>Detection Range</a:t>
            </a:r>
            <a:r>
              <a:rPr lang="en-US"/>
              <a:t>: 6 </a:t>
            </a:r>
            <a:r>
              <a:rPr lang="en-US" dirty="0"/>
              <a:t>meters</a:t>
            </a:r>
          </a:p>
          <a:p>
            <a:r>
              <a:rPr lang="en-US" dirty="0"/>
              <a:t>Setting Time: 1 minute</a:t>
            </a:r>
          </a:p>
          <a:p>
            <a:r>
              <a:rPr lang="en-US" dirty="0"/>
              <a:t>Output: 5V TTL</a:t>
            </a:r>
          </a:p>
          <a:p>
            <a:r>
              <a:rPr lang="en-US" dirty="0"/>
              <a:t>Delay time adjustable</a:t>
            </a:r>
          </a:p>
          <a:p>
            <a:r>
              <a:rPr lang="en-US" dirty="0"/>
              <a:t>3 pins – VCC, Output and GND</a:t>
            </a:r>
          </a:p>
        </p:txBody>
      </p:sp>
    </p:spTree>
    <p:extLst>
      <p:ext uri="{BB962C8B-B14F-4D97-AF65-F5344CB8AC3E}">
        <p14:creationId xmlns:p14="http://schemas.microsoft.com/office/powerpoint/2010/main" val="3722399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117</TotalTime>
  <Words>973</Words>
  <Application>Microsoft Office PowerPoint</Application>
  <PresentationFormat>Widescreen</PresentationFormat>
  <Paragraphs>121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 Boardroom</vt:lpstr>
      <vt:lpstr>INTRUSION DETECTION SYSTEM</vt:lpstr>
      <vt:lpstr>What is Intrusion Detection System or IDS?</vt:lpstr>
      <vt:lpstr>Why should we use IDS?</vt:lpstr>
      <vt:lpstr>Principle of IDS</vt:lpstr>
      <vt:lpstr>Components of IDS</vt:lpstr>
      <vt:lpstr>Components of IDS : Arduino Mega 2560 R3</vt:lpstr>
      <vt:lpstr>Components of IDS : Arduino Mega 2560 R3</vt:lpstr>
      <vt:lpstr>Components of IDS : PIR Sensor</vt:lpstr>
      <vt:lpstr>Components of IDS : PIR Sensor</vt:lpstr>
      <vt:lpstr>Components of IDS : Active Buzzer</vt:lpstr>
      <vt:lpstr>Components of IDS : Active Buzzer</vt:lpstr>
      <vt:lpstr>Components of IDS : LCD Display</vt:lpstr>
      <vt:lpstr>Components of IDS : LCD Display</vt:lpstr>
      <vt:lpstr>Components of IDS : Keypad</vt:lpstr>
      <vt:lpstr>Components of IDS : Keypad</vt:lpstr>
      <vt:lpstr>Components of IDS : Breadboard</vt:lpstr>
      <vt:lpstr>Components of IDS : Potentiometer</vt:lpstr>
      <vt:lpstr>Components of IDS : Potentiometer</vt:lpstr>
      <vt:lpstr>Components of IDS : Connecting Wires</vt:lpstr>
      <vt:lpstr>Components of IDS : Connecting Wires</vt:lpstr>
      <vt:lpstr>How does IDS functions?</vt:lpstr>
      <vt:lpstr>How does IDS functions?</vt:lpstr>
      <vt:lpstr>Circuit Diagram of IDS</vt:lpstr>
      <vt:lpstr>IDS Device in Project Structure (Top View)</vt:lpstr>
      <vt:lpstr>IDS Device in Project Structure (Front View)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dc:title>
  <dc:creator>USER</dc:creator>
  <cp:lastModifiedBy>USER</cp:lastModifiedBy>
  <cp:revision>30</cp:revision>
  <dcterms:created xsi:type="dcterms:W3CDTF">2022-07-26T03:08:58Z</dcterms:created>
  <dcterms:modified xsi:type="dcterms:W3CDTF">2022-10-06T14:25:49Z</dcterms:modified>
</cp:coreProperties>
</file>