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55" y="2209800"/>
            <a:ext cx="6800088" cy="3290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2259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561" y="1138250"/>
            <a:ext cx="8640876" cy="301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4173" y="6486728"/>
            <a:ext cx="229235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15782" y="6392092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99454" y="4241291"/>
            <a:ext cx="2609850" cy="387350"/>
          </a:xfrm>
          <a:prstGeom prst="rect">
            <a:avLst/>
          </a:prstGeom>
          <a:solidFill>
            <a:srgbClr val="66FF33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990"/>
              </a:lnSpc>
            </a:pP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dirty="0" sz="2600" spc="-20">
                <a:solidFill>
                  <a:srgbClr val="660066"/>
                </a:solidFill>
                <a:latin typeface="Cambria Math"/>
                <a:cs typeface="Cambria Math"/>
              </a:rPr>
              <a:t>U</a:t>
            </a:r>
            <a:r>
              <a:rPr dirty="0" sz="2600" spc="-295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dirty="0" sz="2600" spc="-35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dirty="0" sz="2600" spc="-2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dirty="0" sz="2600" spc="-30">
                <a:solidFill>
                  <a:srgbClr val="660066"/>
                </a:solidFill>
                <a:latin typeface="Cambria Math"/>
                <a:cs typeface="Cambria Math"/>
              </a:rPr>
              <a:t>P</a:t>
            </a:r>
            <a:r>
              <a:rPr dirty="0" sz="2600" spc="-35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dirty="0" sz="260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dirty="0" sz="2600" spc="-8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dirty="0" sz="2600" spc="-5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dirty="0" sz="2600" spc="-4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dirty="0" sz="2600" spc="-35">
                <a:solidFill>
                  <a:srgbClr val="660066"/>
                </a:solidFill>
                <a:latin typeface="Cambria Math"/>
                <a:cs typeface="Cambria Math"/>
              </a:rPr>
              <a:t>ES</a:t>
            </a:r>
            <a:r>
              <a:rPr dirty="0" sz="260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D</a:t>
            </a:r>
            <a:r>
              <a:rPr dirty="0" spc="-204"/>
              <a:t>A</a:t>
            </a:r>
            <a:r>
              <a:rPr dirty="0" spc="-254"/>
              <a:t>T</a:t>
            </a:r>
            <a:r>
              <a:rPr dirty="0"/>
              <a:t>A</a:t>
            </a:r>
            <a:r>
              <a:rPr dirty="0" spc="-85"/>
              <a:t> </a:t>
            </a:r>
            <a:r>
              <a:rPr dirty="0" spc="-35"/>
              <a:t>C</a:t>
            </a:r>
            <a:r>
              <a:rPr dirty="0" spc="-30"/>
              <a:t>O</a:t>
            </a:r>
            <a:r>
              <a:rPr dirty="0" spc="-35"/>
              <a:t>MM</a:t>
            </a:r>
            <a:r>
              <a:rPr dirty="0" spc="-40"/>
              <a:t>UN</a:t>
            </a:r>
            <a:r>
              <a:rPr dirty="0" spc="-25"/>
              <a:t>I</a:t>
            </a:r>
            <a:r>
              <a:rPr dirty="0" spc="-35"/>
              <a:t>C</a:t>
            </a:r>
            <a:r>
              <a:rPr dirty="0" spc="-204"/>
              <a:t>A</a:t>
            </a:r>
            <a:r>
              <a:rPr dirty="0" spc="-30"/>
              <a:t>T</a:t>
            </a:r>
            <a:r>
              <a:rPr dirty="0" spc="-25"/>
              <a:t>I</a:t>
            </a:r>
            <a:r>
              <a:rPr dirty="0" spc="-4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44388" y="2395473"/>
            <a:ext cx="2912745" cy="128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dirty="0" sz="3000" spc="-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3000" spc="-3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WEEK-12,</a:t>
            </a:r>
            <a:r>
              <a:rPr dirty="0" sz="2600" spc="-11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LESSON-2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35680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Select</a:t>
            </a:r>
            <a:r>
              <a:rPr dirty="0" sz="4400" spc="-9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1029665"/>
            <a:ext cx="8208009" cy="276923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12700" marR="5080">
              <a:lnSpc>
                <a:spcPct val="89800"/>
              </a:lnSpc>
              <a:spcBef>
                <a:spcPts val="365"/>
              </a:spcBef>
            </a:pP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200" spc="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 i="1">
                <a:solidFill>
                  <a:srgbClr val="231F20"/>
                </a:solidFill>
                <a:latin typeface="Times New Roman"/>
                <a:cs typeface="Times New Roman"/>
              </a:rPr>
              <a:t>select</a:t>
            </a:r>
            <a:r>
              <a:rPr dirty="0" sz="2200" spc="175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function</a:t>
            </a:r>
            <a:r>
              <a:rPr dirty="0" sz="2200" spc="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20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used</a:t>
            </a:r>
            <a:r>
              <a:rPr dirty="0" sz="2200" spc="1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whenever</a:t>
            </a:r>
            <a:r>
              <a:rPr dirty="0" sz="2200" spc="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200" spc="1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dirty="0" sz="2200" spc="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dirty="0" sz="220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has</a:t>
            </a:r>
            <a:r>
              <a:rPr dirty="0" sz="2200" spc="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something </a:t>
            </a:r>
            <a:r>
              <a:rPr dirty="0" sz="2200" spc="-5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to send.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device always controls the link. If the primary is neither </a:t>
            </a:r>
            <a:r>
              <a:rPr dirty="0" sz="2200" spc="-5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sending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nor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receiving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data,</a:t>
            </a:r>
            <a:r>
              <a:rPr dirty="0" sz="22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knows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link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available.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it</a:t>
            </a:r>
            <a:r>
              <a:rPr dirty="0" sz="22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something to send, the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device sends it. What it does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dirty="0" sz="2200" spc="-30">
                <a:solidFill>
                  <a:srgbClr val="231F20"/>
                </a:solidFill>
                <a:latin typeface="Times New Roman"/>
                <a:cs typeface="Times New Roman"/>
              </a:rPr>
              <a:t>know, </a:t>
            </a:r>
            <a:r>
              <a:rPr dirty="0" sz="220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dirty="0" sz="2200" spc="5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200" spc="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whether</a:t>
            </a:r>
            <a:r>
              <a:rPr dirty="0" sz="2200" spc="509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200" spc="5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target</a:t>
            </a:r>
            <a:r>
              <a:rPr dirty="0" sz="2200" spc="5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dirty="0" sz="2200" spc="5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200" spc="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prepared</a:t>
            </a:r>
            <a:r>
              <a:rPr dirty="0" sz="2200" spc="5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200" spc="5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receive.</a:t>
            </a:r>
            <a:r>
              <a:rPr dirty="0" sz="2200" spc="5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So</a:t>
            </a:r>
            <a:r>
              <a:rPr dirty="0" sz="2200" spc="509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200" spc="-5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must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alert the secondary to the upcoming transmission and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wait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 for an acknowledgment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200" spc="-15">
                <a:solidFill>
                  <a:srgbClr val="231F20"/>
                </a:solidFill>
                <a:latin typeface="Times New Roman"/>
                <a:cs typeface="Times New Roman"/>
              </a:rPr>
              <a:t>secondary’s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ready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status.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Before sending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data, the primary creates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transmits a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(SEL)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frame,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one field of </a:t>
            </a:r>
            <a:r>
              <a:rPr dirty="0" sz="22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dirty="0" sz="22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includes</a:t>
            </a:r>
            <a:r>
              <a:rPr dirty="0" sz="22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address </a:t>
            </a:r>
            <a:r>
              <a:rPr dirty="0" sz="220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2200" spc="-5">
                <a:solidFill>
                  <a:srgbClr val="231F20"/>
                </a:solidFill>
                <a:latin typeface="Times New Roman"/>
                <a:cs typeface="Times New Roman"/>
              </a:rPr>
              <a:t>the intended </a:t>
            </a:r>
            <a:r>
              <a:rPr dirty="0" sz="2200" spc="-15">
                <a:solidFill>
                  <a:srgbClr val="231F20"/>
                </a:solidFill>
                <a:latin typeface="Times New Roman"/>
                <a:cs typeface="Times New Roman"/>
              </a:rPr>
              <a:t>secondary.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9877" y="3920450"/>
            <a:ext cx="2732965" cy="20712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2288"/>
            <a:ext cx="30365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 b="1">
                <a:solidFill>
                  <a:srgbClr val="00AF50"/>
                </a:solidFill>
                <a:latin typeface="Calibri"/>
                <a:cs typeface="Calibri"/>
              </a:rPr>
              <a:t>Poll</a:t>
            </a:r>
            <a:r>
              <a:rPr dirty="0" sz="4400" spc="-7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1025093"/>
            <a:ext cx="8207375" cy="36772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just" marL="12700" marR="5080">
              <a:lnSpc>
                <a:spcPct val="89800"/>
              </a:lnSpc>
              <a:spcBef>
                <a:spcPts val="395"/>
              </a:spcBef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231F20"/>
                </a:solidFill>
                <a:latin typeface="Times New Roman"/>
                <a:cs typeface="Times New Roman"/>
              </a:rPr>
              <a:t>poll</a:t>
            </a:r>
            <a:r>
              <a:rPr dirty="0" sz="240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function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is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used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solicit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transmissions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from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secondary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devices.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24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ready to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receive data, it must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ask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(poll) each device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 turn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it has </a:t>
            </a:r>
            <a:r>
              <a:rPr dirty="0" sz="2400" spc="-5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anything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send.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first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secondary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approached,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24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responds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either with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NAK frame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if it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has nothing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send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data (in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form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 data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frame)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it does.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If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response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24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negative (a NAK frame),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then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polls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next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secondary </a:t>
            </a:r>
            <a:r>
              <a:rPr dirty="0" sz="2400" spc="-5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manner until it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finds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one with data to send.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response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positive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(a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frame),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reads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5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frame </a:t>
            </a:r>
            <a:r>
              <a:rPr dirty="0" sz="2400" spc="-5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returns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an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acknowledgment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(ACK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frame),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verifying</a:t>
            </a:r>
            <a:r>
              <a:rPr dirty="0" sz="2400" spc="5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receipt.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851" y="4460212"/>
            <a:ext cx="1961084" cy="16439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2288"/>
            <a:ext cx="32251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5" b="1">
                <a:solidFill>
                  <a:srgbClr val="00AF50"/>
                </a:solidFill>
                <a:latin typeface="Calibri"/>
                <a:cs typeface="Calibri"/>
              </a:rPr>
              <a:t>Token</a:t>
            </a:r>
            <a:r>
              <a:rPr dirty="0" sz="4400" spc="-7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15" b="1">
                <a:solidFill>
                  <a:srgbClr val="00AF50"/>
                </a:solidFill>
                <a:latin typeface="Calibri"/>
                <a:cs typeface="Calibri"/>
              </a:rPr>
              <a:t>Passing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1138250"/>
            <a:ext cx="8208645" cy="301879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just" marL="12700" marR="5080">
              <a:lnSpc>
                <a:spcPct val="89800"/>
              </a:lnSpc>
              <a:spcBef>
                <a:spcPts val="395"/>
              </a:spcBef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31F20"/>
                </a:solidFill>
                <a:latin typeface="Times New Roman"/>
                <a:cs typeface="Times New Roman"/>
              </a:rPr>
              <a:t>token-passing</a:t>
            </a:r>
            <a:r>
              <a:rPr dirty="0" sz="240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method,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stations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in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are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organized</a:t>
            </a:r>
            <a:r>
              <a:rPr dirty="0" sz="2400" spc="1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1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400" spc="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logical</a:t>
            </a:r>
            <a:r>
              <a:rPr dirty="0" sz="2400" spc="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ring.</a:t>
            </a:r>
            <a:r>
              <a:rPr dirty="0" sz="2400" spc="1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dirty="0" sz="2400" spc="1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words,</a:t>
            </a:r>
            <a:r>
              <a:rPr dirty="0" sz="240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2400" spc="1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dirty="0" sz="2400" spc="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station,</a:t>
            </a:r>
            <a:r>
              <a:rPr dirty="0" sz="2400" spc="1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dirty="0" sz="2400" spc="-5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 a </a:t>
            </a:r>
            <a:r>
              <a:rPr dirty="0" sz="2400" spc="-15" i="1">
                <a:solidFill>
                  <a:srgbClr val="231F20"/>
                </a:solidFill>
                <a:latin typeface="Times New Roman"/>
                <a:cs typeface="Times New Roman"/>
              </a:rPr>
              <a:t>predecessor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and a </a:t>
            </a:r>
            <a:r>
              <a:rPr dirty="0" sz="2400" spc="-5" i="1">
                <a:solidFill>
                  <a:srgbClr val="231F20"/>
                </a:solidFill>
                <a:latin typeface="Times New Roman"/>
                <a:cs typeface="Times New Roman"/>
              </a:rPr>
              <a:t>successor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predecessor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 station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dirty="0" sz="2400" spc="3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400" spc="3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logically</a:t>
            </a:r>
            <a:r>
              <a:rPr dirty="0" sz="2400" spc="3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before</a:t>
            </a:r>
            <a:r>
              <a:rPr dirty="0" sz="2400" spc="3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3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dirty="0" sz="2400" spc="3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3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3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ring;</a:t>
            </a:r>
            <a:r>
              <a:rPr dirty="0" sz="2400" spc="3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3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successor</a:t>
            </a:r>
            <a:r>
              <a:rPr dirty="0" sz="2400" spc="3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2400" spc="-5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 which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ring.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current station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is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one that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accessing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channel </a:t>
            </a:r>
            <a:r>
              <a:rPr dirty="0" sz="2400" spc="-40">
                <a:solidFill>
                  <a:srgbClr val="231F20"/>
                </a:solidFill>
                <a:latin typeface="Times New Roman"/>
                <a:cs typeface="Times New Roman"/>
              </a:rPr>
              <a:t>now.</a:t>
            </a:r>
            <a:r>
              <a:rPr dirty="0" sz="2400" spc="5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right to this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access has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been passed from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predecessor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 current station.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right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will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passed to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 successor when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current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 has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no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dirty="0" sz="24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send.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94461"/>
            <a:ext cx="83305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Logical</a:t>
            </a:r>
            <a:r>
              <a:rPr dirty="0" sz="24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ring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AF50"/>
                </a:solidFill>
                <a:latin typeface="Calibri"/>
                <a:cs typeface="Calibri"/>
              </a:rPr>
              <a:t>physical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topology</a:t>
            </a:r>
            <a:r>
              <a:rPr dirty="0" sz="24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token-passing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access 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735" y="1239051"/>
            <a:ext cx="6808288" cy="47859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4173" y="6475577"/>
            <a:ext cx="229235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dirty="0" sz="800" spc="-25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Communication</a:t>
            </a:r>
            <a:r>
              <a:rPr dirty="0" sz="800" spc="-30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Lecture</a:t>
            </a:r>
            <a:r>
              <a:rPr dirty="0" sz="800" spc="-40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Series,</a:t>
            </a:r>
            <a:r>
              <a:rPr dirty="0" sz="800" spc="-20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NRC,</a:t>
            </a:r>
            <a:r>
              <a:rPr dirty="0" sz="800" spc="-25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spc="-5" b="1" i="1">
                <a:solidFill>
                  <a:srgbClr val="888888"/>
                </a:solidFill>
                <a:latin typeface="Times New Roman"/>
                <a:cs typeface="Times New Roman"/>
              </a:rPr>
              <a:t>MAY2020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0692"/>
            <a:ext cx="74345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 b="1">
                <a:solidFill>
                  <a:srgbClr val="00AF50"/>
                </a:solidFill>
                <a:latin typeface="Calibri"/>
                <a:cs typeface="Calibri"/>
              </a:rPr>
              <a:t>Frame</a:t>
            </a:r>
            <a:r>
              <a:rPr dirty="0" sz="40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000" spc="-25" b="1">
                <a:solidFill>
                  <a:srgbClr val="00AF50"/>
                </a:solidFill>
                <a:latin typeface="Calibri"/>
                <a:cs typeface="Calibri"/>
              </a:rPr>
              <a:t>Exchange</a:t>
            </a:r>
            <a:r>
              <a:rPr dirty="0" sz="4000" spc="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00AF50"/>
                </a:solidFill>
                <a:latin typeface="Calibri"/>
                <a:cs typeface="Calibri"/>
              </a:rPr>
              <a:t>(Data</a:t>
            </a:r>
            <a:r>
              <a:rPr dirty="0" sz="4000" spc="-5" b="1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dirty="0" sz="4000" spc="-15" b="1">
                <a:solidFill>
                  <a:srgbClr val="00AF50"/>
                </a:solidFill>
                <a:latin typeface="Calibri"/>
                <a:cs typeface="Calibri"/>
              </a:rPr>
              <a:t> Control)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231137"/>
            <a:ext cx="8206740" cy="37719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527685" marR="5080" indent="-51562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1.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Before sending a frame,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source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senses the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medium 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checking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15">
                <a:solidFill>
                  <a:srgbClr val="231F20"/>
                </a:solidFill>
                <a:latin typeface="Times New Roman"/>
                <a:cs typeface="Times New Roman"/>
              </a:rPr>
              <a:t>energy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level at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carrier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frequency.</a:t>
            </a:r>
            <a:endParaRPr sz="2800">
              <a:latin typeface="Times New Roman"/>
              <a:cs typeface="Times New Roman"/>
            </a:endParaRPr>
          </a:p>
          <a:p>
            <a:pPr algn="just" marL="12700" marR="6985">
              <a:lnSpc>
                <a:spcPts val="3020"/>
              </a:lnSpc>
              <a:spcBef>
                <a:spcPts val="1019"/>
              </a:spcBef>
              <a:buClr>
                <a:srgbClr val="00ACED"/>
              </a:buClr>
              <a:buFont typeface="Times New Roman"/>
              <a:buAutoNum type="alphaLcPeriod"/>
              <a:tabLst>
                <a:tab pos="414020" algn="l"/>
              </a:tabLst>
            </a:pP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channel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uses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 persistence strategy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with backoff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 until</a:t>
            </a:r>
            <a:r>
              <a:rPr dirty="0" sz="280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 channel</a:t>
            </a:r>
            <a:r>
              <a:rPr dirty="0" sz="2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is idle.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89400"/>
              </a:lnSpc>
              <a:spcBef>
                <a:spcPts val="980"/>
              </a:spcBef>
              <a:buClr>
                <a:srgbClr val="00ACED"/>
              </a:buClr>
              <a:buFont typeface="Times New Roman"/>
              <a:buAutoNum type="alphaLcPeriod"/>
              <a:tabLst>
                <a:tab pos="421640" algn="l"/>
              </a:tabLst>
            </a:pP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station is found to be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idle,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 station waits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for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period of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time called the </a:t>
            </a:r>
            <a:r>
              <a:rPr dirty="0" sz="2800" spc="-10" b="1" i="1">
                <a:solidFill>
                  <a:srgbClr val="231F20"/>
                </a:solidFill>
                <a:latin typeface="Times New Roman"/>
                <a:cs typeface="Times New Roman"/>
              </a:rPr>
              <a:t>DCF </a:t>
            </a:r>
            <a:r>
              <a:rPr dirty="0" sz="2800" spc="-5" b="1" i="1">
                <a:solidFill>
                  <a:srgbClr val="231F20"/>
                </a:solidFill>
                <a:latin typeface="Times New Roman"/>
                <a:cs typeface="Times New Roman"/>
              </a:rPr>
              <a:t>interframe space </a:t>
            </a:r>
            <a:r>
              <a:rPr dirty="0" sz="2800" b="1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231F20"/>
                </a:solidFill>
                <a:latin typeface="Times New Roman"/>
                <a:cs typeface="Times New Roman"/>
              </a:rPr>
              <a:t>(DIFS);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then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sends a control frame called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 i="1">
                <a:solidFill>
                  <a:srgbClr val="231F20"/>
                </a:solidFill>
                <a:latin typeface="Times New Roman"/>
                <a:cs typeface="Times New Roman"/>
              </a:rPr>
              <a:t>request </a:t>
            </a:r>
            <a:r>
              <a:rPr dirty="0" sz="2800" spc="-5" i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80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231F20"/>
                </a:solidFill>
                <a:latin typeface="Times New Roman"/>
                <a:cs typeface="Times New Roman"/>
              </a:rPr>
              <a:t>send</a:t>
            </a:r>
            <a:r>
              <a:rPr dirty="0" sz="2800" spc="-1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231F20"/>
                </a:solidFill>
                <a:latin typeface="Times New Roman"/>
                <a:cs typeface="Times New Roman"/>
              </a:rPr>
              <a:t>(RTS)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0692"/>
            <a:ext cx="74345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 b="1">
                <a:solidFill>
                  <a:srgbClr val="00AF50"/>
                </a:solidFill>
                <a:latin typeface="Calibri"/>
                <a:cs typeface="Calibri"/>
              </a:rPr>
              <a:t>Frame</a:t>
            </a:r>
            <a:r>
              <a:rPr dirty="0" sz="40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000" spc="-25" b="1">
                <a:solidFill>
                  <a:srgbClr val="00AF50"/>
                </a:solidFill>
                <a:latin typeface="Calibri"/>
                <a:cs typeface="Calibri"/>
              </a:rPr>
              <a:t>Exchange</a:t>
            </a:r>
            <a:r>
              <a:rPr dirty="0" sz="4000" spc="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00AF50"/>
                </a:solidFill>
                <a:latin typeface="Calibri"/>
                <a:cs typeface="Calibri"/>
              </a:rPr>
              <a:t>(Data</a:t>
            </a:r>
            <a:r>
              <a:rPr dirty="0" sz="4000" spc="-5" b="1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dirty="0" sz="4000" spc="-15" b="1">
                <a:solidFill>
                  <a:srgbClr val="00AF50"/>
                </a:solidFill>
                <a:latin typeface="Calibri"/>
                <a:cs typeface="Calibri"/>
              </a:rPr>
              <a:t> Control)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73226"/>
            <a:ext cx="8208645" cy="474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4010" indent="-321945">
              <a:lnSpc>
                <a:spcPts val="2450"/>
              </a:lnSpc>
              <a:spcBef>
                <a:spcPts val="100"/>
              </a:spcBef>
              <a:buClr>
                <a:srgbClr val="00ACED"/>
              </a:buClr>
              <a:buFont typeface="Times New Roman"/>
              <a:buAutoNum type="arabicPeriod" startAt="2"/>
              <a:tabLst>
                <a:tab pos="334645" algn="l"/>
              </a:tabLst>
            </a:pP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After</a:t>
            </a:r>
            <a:r>
              <a:rPr dirty="0" sz="2400" spc="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receiving</a:t>
            </a:r>
            <a:r>
              <a:rPr dirty="0" sz="240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31F20"/>
                </a:solidFill>
                <a:latin typeface="Times New Roman"/>
                <a:cs typeface="Times New Roman"/>
              </a:rPr>
              <a:t>RTS</a:t>
            </a:r>
            <a:r>
              <a:rPr dirty="0" sz="2400" spc="1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40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waiting</a:t>
            </a:r>
            <a:r>
              <a:rPr dirty="0" sz="2400" spc="1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400" spc="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period</a:t>
            </a:r>
            <a:r>
              <a:rPr dirty="0" sz="240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2400" spc="1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r>
              <a:rPr dirty="0" sz="2400" spc="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dirty="0" sz="2400" spc="1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  <a:tabLst>
                <a:tab pos="810895" algn="l"/>
                <a:tab pos="2303145" algn="l"/>
                <a:tab pos="3148965" algn="l"/>
                <a:tab pos="4243705" algn="l"/>
                <a:tab pos="4770755" algn="l"/>
                <a:tab pos="6259830" algn="l"/>
                <a:tab pos="7226300" algn="l"/>
                <a:tab pos="8056880" algn="l"/>
              </a:tabLst>
            </a:pPr>
            <a:r>
              <a:rPr dirty="0" sz="2400" spc="-5" b="1" i="1">
                <a:solidFill>
                  <a:srgbClr val="231F20"/>
                </a:solidFill>
                <a:latin typeface="Times New Roman"/>
                <a:cs typeface="Times New Roman"/>
              </a:rPr>
              <a:t>shor</a:t>
            </a:r>
            <a:r>
              <a:rPr dirty="0" sz="2400" b="1" i="1">
                <a:solidFill>
                  <a:srgbClr val="231F20"/>
                </a:solidFill>
                <a:latin typeface="Times New Roman"/>
                <a:cs typeface="Times New Roman"/>
              </a:rPr>
              <a:t>t	inter</a:t>
            </a:r>
            <a:r>
              <a:rPr dirty="0" sz="2400" spc="-10" b="1" i="1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dirty="0" sz="2400" spc="-5" b="1" i="1">
                <a:solidFill>
                  <a:srgbClr val="231F20"/>
                </a:solidFill>
                <a:latin typeface="Times New Roman"/>
                <a:cs typeface="Times New Roman"/>
              </a:rPr>
              <a:t>ram</a:t>
            </a:r>
            <a:r>
              <a:rPr dirty="0" sz="2400" b="1" i="1">
                <a:solidFill>
                  <a:srgbClr val="231F20"/>
                </a:solidFill>
                <a:latin typeface="Times New Roman"/>
                <a:cs typeface="Times New Roman"/>
              </a:rPr>
              <a:t>e	</a:t>
            </a:r>
            <a:r>
              <a:rPr dirty="0" sz="2400" spc="-5" b="1" i="1">
                <a:solidFill>
                  <a:srgbClr val="231F20"/>
                </a:solidFill>
                <a:latin typeface="Times New Roman"/>
                <a:cs typeface="Times New Roman"/>
              </a:rPr>
              <a:t>spa</a:t>
            </a:r>
            <a:r>
              <a:rPr dirty="0" sz="2400" spc="-10" b="1" i="1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2400" b="1" i="1">
                <a:solidFill>
                  <a:srgbClr val="231F20"/>
                </a:solidFill>
                <a:latin typeface="Times New Roman"/>
                <a:cs typeface="Times New Roman"/>
              </a:rPr>
              <a:t>e	(</a:t>
            </a:r>
            <a:r>
              <a:rPr dirty="0" sz="2400" spc="-5" b="1" i="1">
                <a:solidFill>
                  <a:srgbClr val="231F20"/>
                </a:solidFill>
                <a:latin typeface="Times New Roman"/>
                <a:cs typeface="Times New Roman"/>
              </a:rPr>
              <a:t>SIF</a:t>
            </a:r>
            <a:r>
              <a:rPr dirty="0" sz="2400" spc="-10" b="1" i="1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400" b="1" i="1">
                <a:solidFill>
                  <a:srgbClr val="231F20"/>
                </a:solidFill>
                <a:latin typeface="Times New Roman"/>
                <a:cs typeface="Times New Roman"/>
              </a:rPr>
              <a:t>),	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	de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400" spc="-1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4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n	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ion	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nds	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control</a:t>
            </a:r>
            <a:r>
              <a:rPr dirty="0" sz="24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frame,</a:t>
            </a:r>
            <a:r>
              <a:rPr dirty="0" sz="24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dirty="0" sz="24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31F20"/>
                </a:solidFill>
                <a:latin typeface="Times New Roman"/>
                <a:cs typeface="Times New Roman"/>
              </a:rPr>
              <a:t>clear</a:t>
            </a:r>
            <a:r>
              <a:rPr dirty="0" sz="2400" spc="4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6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231F20"/>
                </a:solidFill>
                <a:latin typeface="Times New Roman"/>
                <a:cs typeface="Times New Roman"/>
              </a:rPr>
              <a:t>send</a:t>
            </a:r>
            <a:r>
              <a:rPr dirty="0" sz="2400" spc="55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231F20"/>
                </a:solidFill>
                <a:latin typeface="Times New Roman"/>
                <a:cs typeface="Times New Roman"/>
              </a:rPr>
              <a:t>(CTS),</a:t>
            </a:r>
            <a:r>
              <a:rPr dirty="0" sz="2400" spc="5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r>
              <a:rPr dirty="0" sz="24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430"/>
              </a:spcBef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dirty="0" sz="2400" spc="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control</a:t>
            </a:r>
            <a:r>
              <a:rPr dirty="0" sz="2400" spc="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frame</a:t>
            </a:r>
            <a:r>
              <a:rPr dirty="0" sz="240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indicates</a:t>
            </a:r>
            <a:r>
              <a:rPr dirty="0" sz="24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24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destination</a:t>
            </a:r>
            <a:r>
              <a:rPr dirty="0" sz="24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dirty="0" sz="2400" spc="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40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ready</a:t>
            </a:r>
            <a:r>
              <a:rPr dirty="0" sz="240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2400" spc="-5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receive</a:t>
            </a:r>
            <a:r>
              <a:rPr dirty="0" sz="24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 marR="8255">
              <a:lnSpc>
                <a:spcPct val="70000"/>
              </a:lnSpc>
              <a:buClr>
                <a:srgbClr val="00ACED"/>
              </a:buClr>
              <a:buFont typeface="Times New Roman"/>
              <a:buAutoNum type="arabicPeriod" startAt="3"/>
              <a:tabLst>
                <a:tab pos="353060" algn="l"/>
              </a:tabLst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2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r>
              <a:rPr dirty="0" sz="2400" spc="2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dirty="0" sz="2400" spc="2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sends</a:t>
            </a:r>
            <a:r>
              <a:rPr dirty="0" sz="2400" spc="2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dirty="0" sz="2400" spc="2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after</a:t>
            </a:r>
            <a:r>
              <a:rPr dirty="0" sz="2400" spc="2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waiting</a:t>
            </a:r>
            <a:r>
              <a:rPr dirty="0" sz="2400" spc="2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dirty="0" sz="2400" spc="2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amount</a:t>
            </a:r>
            <a:r>
              <a:rPr dirty="0" sz="2400" spc="2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2400" spc="2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dirty="0" sz="2400" spc="-5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equal</a:t>
            </a:r>
            <a:r>
              <a:rPr dirty="0" sz="24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SIFS.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ACED"/>
              </a:buClr>
              <a:buFont typeface="Times New Roman"/>
              <a:buAutoNum type="arabicPeriod" startAt="3"/>
            </a:pPr>
            <a:endParaRPr sz="2700">
              <a:latin typeface="Times New Roman"/>
              <a:cs typeface="Times New Roman"/>
            </a:endParaRPr>
          </a:p>
          <a:p>
            <a:pPr marL="321945" indent="-309880">
              <a:lnSpc>
                <a:spcPts val="2450"/>
              </a:lnSpc>
              <a:buClr>
                <a:srgbClr val="00ACED"/>
              </a:buClr>
              <a:buFont typeface="Times New Roman"/>
              <a:buAutoNum type="arabicPeriod" startAt="3"/>
              <a:tabLst>
                <a:tab pos="322580" algn="l"/>
              </a:tabLst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destination</a:t>
            </a:r>
            <a:r>
              <a:rPr dirty="0" sz="24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station,</a:t>
            </a:r>
            <a:r>
              <a:rPr dirty="0" sz="24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after</a:t>
            </a:r>
            <a:r>
              <a:rPr dirty="0" sz="24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waiting</a:t>
            </a:r>
            <a:r>
              <a:rPr dirty="0" sz="24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dirty="0" sz="24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amount</a:t>
            </a:r>
            <a:r>
              <a:rPr dirty="0" sz="24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240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r>
              <a:rPr dirty="0" sz="24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equal</a:t>
            </a:r>
            <a:r>
              <a:rPr dirty="0" sz="24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SIFS,</a:t>
            </a:r>
            <a:r>
              <a:rPr dirty="0" sz="2400" spc="2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sends</a:t>
            </a:r>
            <a:r>
              <a:rPr dirty="0" sz="2400" spc="2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dirty="0" sz="2400" spc="2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acknowledgment</a:t>
            </a:r>
            <a:r>
              <a:rPr dirty="0" sz="2400" spc="2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2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show</a:t>
            </a:r>
            <a:r>
              <a:rPr dirty="0" sz="2400" spc="2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2400" spc="2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2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frame</a:t>
            </a:r>
            <a:r>
              <a:rPr dirty="0" sz="2400" spc="2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has</a:t>
            </a:r>
            <a:r>
              <a:rPr dirty="0" sz="2400" spc="2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received.</a:t>
            </a:r>
            <a:r>
              <a:rPr dirty="0" sz="2400" spc="20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Acknowledgment</a:t>
            </a:r>
            <a:r>
              <a:rPr dirty="0" sz="2400" spc="2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400" spc="2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needed</a:t>
            </a:r>
            <a:r>
              <a:rPr dirty="0" sz="2400" spc="20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dirty="0" sz="2400" spc="1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protocol</a:t>
            </a:r>
            <a:r>
              <a:rPr dirty="0" sz="2400" spc="2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because</a:t>
            </a:r>
            <a:r>
              <a:rPr dirty="0" sz="2400" spc="20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dirty="0" sz="24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does</a:t>
            </a:r>
            <a:r>
              <a:rPr dirty="0" sz="2400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dirty="0" sz="24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dirty="0" sz="24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any</a:t>
            </a:r>
            <a:r>
              <a:rPr dirty="0" sz="24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means</a:t>
            </a:r>
            <a:r>
              <a:rPr dirty="0" sz="24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check</a:t>
            </a:r>
            <a:r>
              <a:rPr dirty="0" sz="240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24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successful</a:t>
            </a:r>
            <a:r>
              <a:rPr dirty="0" sz="2400" spc="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arrival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  <a:tabLst>
                <a:tab pos="428625" algn="l"/>
                <a:tab pos="880744" algn="l"/>
                <a:tab pos="1550035" algn="l"/>
                <a:tab pos="1932939" algn="l"/>
                <a:tab pos="2469515" algn="l"/>
                <a:tab pos="4043679" algn="l"/>
                <a:tab pos="4578985" algn="l"/>
                <a:tab pos="5115560" algn="l"/>
                <a:tab pos="5903595" algn="l"/>
                <a:tab pos="6734175" algn="l"/>
                <a:tab pos="7269480" algn="l"/>
                <a:tab pos="7938134" algn="l"/>
              </a:tabLst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of	</a:t>
            </a:r>
            <a:r>
              <a:rPr dirty="0" sz="2400" spc="5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s	d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ta	at	the	</a:t>
            </a:r>
            <a:r>
              <a:rPr dirty="0" sz="2400" spc="-15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est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nation.	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n	the	</a:t>
            </a:r>
            <a:r>
              <a:rPr dirty="0" sz="24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ther	</a:t>
            </a:r>
            <a:r>
              <a:rPr dirty="0" sz="2400" spc="-1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and,	t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e	l</a:t>
            </a:r>
            <a:r>
              <a:rPr dirty="0" sz="2400" spc="-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ck	of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ct val="70000"/>
              </a:lnSpc>
              <a:spcBef>
                <a:spcPts val="430"/>
              </a:spcBef>
            </a:pP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collision</a:t>
            </a:r>
            <a:r>
              <a:rPr dirty="0" sz="240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3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CSMA/CD</a:t>
            </a:r>
            <a:r>
              <a:rPr dirty="0" sz="2400" spc="3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400" spc="3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40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kind</a:t>
            </a:r>
            <a:r>
              <a:rPr dirty="0" sz="2400" spc="3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2400" spc="3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indication</a:t>
            </a:r>
            <a:r>
              <a:rPr dirty="0" sz="2400" spc="3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40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3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r>
              <a:rPr dirty="0" sz="2400" spc="3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2400" spc="-5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dirty="0" sz="24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arrived.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44259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CSMA/CA</a:t>
            </a:r>
            <a:r>
              <a:rPr dirty="0" sz="44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dirty="0" sz="44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80" b="1">
                <a:solidFill>
                  <a:srgbClr val="00AF50"/>
                </a:solidFill>
                <a:latin typeface="Calibri"/>
                <a:cs typeface="Calibri"/>
              </a:rPr>
              <a:t>NAV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880" y="1263625"/>
            <a:ext cx="6470698" cy="46636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76282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Network</a:t>
            </a:r>
            <a:r>
              <a:rPr dirty="0" sz="44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Allocation</a:t>
            </a:r>
            <a:r>
              <a:rPr dirty="0" sz="4400" spc="-5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Vector</a:t>
            </a:r>
            <a:r>
              <a:rPr dirty="0" sz="44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(NAV)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94562"/>
            <a:ext cx="8207375" cy="49237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 marR="8255">
              <a:lnSpc>
                <a:spcPct val="80000"/>
              </a:lnSpc>
              <a:spcBef>
                <a:spcPts val="725"/>
              </a:spcBef>
            </a:pP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How do other stations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defer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sending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their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data if 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acquires</a:t>
            </a:r>
            <a:r>
              <a:rPr dirty="0" sz="260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access?</a:t>
            </a:r>
            <a:endParaRPr sz="2600">
              <a:latin typeface="Times New Roman"/>
              <a:cs typeface="Times New Roman"/>
            </a:endParaRPr>
          </a:p>
          <a:p>
            <a:pPr algn="just" marL="12700" marR="7620">
              <a:lnSpc>
                <a:spcPts val="2500"/>
              </a:lnSpc>
              <a:spcBef>
                <a:spcPts val="985"/>
              </a:spcBef>
            </a:pP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words,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how is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600" i="1">
                <a:solidFill>
                  <a:srgbClr val="231F20"/>
                </a:solidFill>
                <a:latin typeface="Times New Roman"/>
                <a:cs typeface="Times New Roman"/>
              </a:rPr>
              <a:t>collision avoidance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aspect of this 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protocol</a:t>
            </a:r>
            <a:r>
              <a:rPr dirty="0" sz="26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accomplished</a:t>
            </a:r>
            <a:r>
              <a:rPr dirty="0" sz="2600" i="1">
                <a:solidFill>
                  <a:srgbClr val="231F20"/>
                </a:solidFill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80000"/>
              </a:lnSpc>
              <a:spcBef>
                <a:spcPts val="1015"/>
              </a:spcBef>
            </a:pP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key is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feature called </a:t>
            </a:r>
            <a:r>
              <a:rPr dirty="0" sz="2600" spc="-114" i="1">
                <a:solidFill>
                  <a:srgbClr val="231F20"/>
                </a:solidFill>
                <a:latin typeface="Times New Roman"/>
                <a:cs typeface="Times New Roman"/>
              </a:rPr>
              <a:t>NAV.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station sends an </a:t>
            </a:r>
            <a:r>
              <a:rPr dirty="0" sz="2600" spc="-55">
                <a:solidFill>
                  <a:srgbClr val="231F20"/>
                </a:solidFill>
                <a:latin typeface="Times New Roman"/>
                <a:cs typeface="Times New Roman"/>
              </a:rPr>
              <a:t>RTS </a:t>
            </a:r>
            <a:r>
              <a:rPr dirty="0" sz="2600" spc="-6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frame, it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includes the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duration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it needs to occupy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channel.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6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stations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that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affected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 by</a:t>
            </a:r>
            <a:r>
              <a:rPr dirty="0" sz="2600" spc="6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transmission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timer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dirty="0" sz="2600" b="1">
                <a:solidFill>
                  <a:srgbClr val="231F20"/>
                </a:solidFill>
                <a:latin typeface="Times New Roman"/>
                <a:cs typeface="Times New Roman"/>
              </a:rPr>
              <a:t> allocation </a:t>
            </a:r>
            <a:r>
              <a:rPr dirty="0" sz="2600" spc="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231F20"/>
                </a:solidFill>
                <a:latin typeface="Times New Roman"/>
                <a:cs typeface="Times New Roman"/>
              </a:rPr>
              <a:t>vector </a:t>
            </a:r>
            <a:r>
              <a:rPr dirty="0" sz="2600" spc="-75" b="1">
                <a:solidFill>
                  <a:srgbClr val="231F20"/>
                </a:solidFill>
                <a:latin typeface="Times New Roman"/>
                <a:cs typeface="Times New Roman"/>
              </a:rPr>
              <a:t>(NAV)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shows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much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time must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pass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these</a:t>
            </a:r>
            <a:r>
              <a:rPr dirty="0" sz="26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stations</a:t>
            </a:r>
            <a:r>
              <a:rPr dirty="0" sz="26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26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allowed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check</a:t>
            </a:r>
            <a:r>
              <a:rPr dirty="0" sz="260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channel</a:t>
            </a:r>
            <a:r>
              <a:rPr dirty="0" sz="26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idleness.</a:t>
            </a:r>
            <a:endParaRPr sz="2600">
              <a:latin typeface="Times New Roman"/>
              <a:cs typeface="Times New Roman"/>
            </a:endParaRPr>
          </a:p>
          <a:p>
            <a:pPr algn="just" marL="12700" marR="6350">
              <a:lnSpc>
                <a:spcPct val="79900"/>
              </a:lnSpc>
              <a:spcBef>
                <a:spcPts val="1005"/>
              </a:spcBef>
            </a:pP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Each time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accesses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system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sends 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2600" spc="-50">
                <a:solidFill>
                  <a:srgbClr val="231F20"/>
                </a:solidFill>
                <a:latin typeface="Times New Roman"/>
                <a:cs typeface="Times New Roman"/>
              </a:rPr>
              <a:t>RTS </a:t>
            </a:r>
            <a:r>
              <a:rPr dirty="0" sz="260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frame,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other stations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start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their </a:t>
            </a:r>
            <a:r>
              <a:rPr dirty="0" sz="2600" spc="-170">
                <a:solidFill>
                  <a:srgbClr val="231F20"/>
                </a:solidFill>
                <a:latin typeface="Times New Roman"/>
                <a:cs typeface="Times New Roman"/>
              </a:rPr>
              <a:t>NAV.</a:t>
            </a:r>
            <a:r>
              <a:rPr dirty="0" sz="2600" spc="-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In other words, each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station,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sensing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physical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medium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to see if it is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idle, </a:t>
            </a:r>
            <a:r>
              <a:rPr dirty="0" sz="2600" spc="-6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600" spc="-1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che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ks</a:t>
            </a:r>
            <a:r>
              <a:rPr dirty="0" sz="26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600" spc="-33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26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se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has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expir</a:t>
            </a:r>
            <a:r>
              <a:rPr dirty="0" sz="2600" spc="-1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600" spc="5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84" y="413482"/>
            <a:ext cx="5004291" cy="3415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58826"/>
            <a:ext cx="502920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 b="1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r>
              <a:rPr dirty="0" sz="3500" spc="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3500" b="1">
                <a:solidFill>
                  <a:srgbClr val="000000"/>
                </a:solidFill>
                <a:latin typeface="Times New Roman"/>
                <a:cs typeface="Times New Roman"/>
              </a:rPr>
              <a:t>ED</a:t>
            </a:r>
            <a:r>
              <a:rPr dirty="0" sz="3500" spc="-2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500" spc="-5" b="1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8515" y="1141475"/>
            <a:ext cx="8418195" cy="2323465"/>
            <a:chOff x="318515" y="1141475"/>
            <a:chExt cx="8418195" cy="23234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273" y="1419558"/>
              <a:ext cx="113835" cy="1139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515" y="1141475"/>
              <a:ext cx="742950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707" y="1141475"/>
              <a:ext cx="1936242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192" y="1141475"/>
              <a:ext cx="1393697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4783" y="1141475"/>
              <a:ext cx="557009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048" y="1141475"/>
              <a:ext cx="948689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32504" y="1141475"/>
              <a:ext cx="1597914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0660" y="1141475"/>
              <a:ext cx="1517141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8044" y="1141475"/>
              <a:ext cx="1017270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15556" y="1141475"/>
              <a:ext cx="1620774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8515" y="1525523"/>
              <a:ext cx="770382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1332" y="1525523"/>
              <a:ext cx="1029462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43227" y="1525523"/>
              <a:ext cx="1326642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3827" y="1525523"/>
              <a:ext cx="1457705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55492" y="1525523"/>
              <a:ext cx="962406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80331" y="1525523"/>
              <a:ext cx="950213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94504" y="1525523"/>
              <a:ext cx="1140714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97651" y="1525523"/>
              <a:ext cx="770381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30468" y="1525523"/>
              <a:ext cx="1157478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20839" y="1525523"/>
              <a:ext cx="557009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41820" y="1525523"/>
              <a:ext cx="672846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8623" y="1525523"/>
              <a:ext cx="1457705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8515" y="1909571"/>
              <a:ext cx="1465325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0660" y="1909571"/>
              <a:ext cx="1157478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16480" y="1909571"/>
              <a:ext cx="1378458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81755" y="1909571"/>
              <a:ext cx="666750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36848" y="1909571"/>
              <a:ext cx="962405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87595" y="1909571"/>
              <a:ext cx="1194053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68468" y="1909571"/>
              <a:ext cx="2018538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73823" y="1909571"/>
              <a:ext cx="813053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73696" y="1909571"/>
              <a:ext cx="1262633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8515" y="2293619"/>
              <a:ext cx="1597913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49324" y="2293619"/>
              <a:ext cx="557009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03832" y="2293619"/>
              <a:ext cx="945642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45436" y="2293619"/>
              <a:ext cx="1492758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34155" y="2293619"/>
              <a:ext cx="1245870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475987" y="2293619"/>
              <a:ext cx="1590293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62244" y="2293619"/>
              <a:ext cx="1937766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32904" y="2293619"/>
              <a:ext cx="575297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41108" y="2293619"/>
              <a:ext cx="1395222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8515" y="2677667"/>
              <a:ext cx="1742694" cy="7871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94104" y="2677667"/>
              <a:ext cx="557009" cy="78714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318515" y="3700271"/>
            <a:ext cx="4996815" cy="787400"/>
            <a:chOff x="318515" y="3700271"/>
            <a:chExt cx="4996815" cy="787400"/>
          </a:xfrm>
        </p:grpSpPr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273" y="3978354"/>
              <a:ext cx="113835" cy="11394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8515" y="3700271"/>
              <a:ext cx="1352549" cy="78714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31875" y="4178862"/>
              <a:ext cx="4569714" cy="631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86255" y="3700271"/>
              <a:ext cx="1849374" cy="78714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56915" y="3700271"/>
              <a:ext cx="733806" cy="78714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105911" y="3700271"/>
              <a:ext cx="991362" cy="78714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713987" y="3700271"/>
              <a:ext cx="1506474" cy="7871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753356" y="3700271"/>
              <a:ext cx="561594" cy="78714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97891" y="1220469"/>
            <a:ext cx="8206105" cy="412178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>
                <a:solidFill>
                  <a:srgbClr val="0462C1"/>
                </a:solidFill>
                <a:latin typeface="Calibri"/>
                <a:cs typeface="Calibri"/>
              </a:rPr>
              <a:t>controlled</a:t>
            </a:r>
            <a:r>
              <a:rPr dirty="0" sz="28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Calibri"/>
                <a:cs typeface="Calibri"/>
              </a:rPr>
              <a:t>access</a:t>
            </a:r>
            <a:r>
              <a:rPr dirty="0" sz="2800" spc="-5">
                <a:latin typeface="Calibri"/>
                <a:cs typeface="Calibri"/>
              </a:rPr>
              <a:t>, the </a:t>
            </a:r>
            <a:r>
              <a:rPr dirty="0" sz="2800" spc="-15">
                <a:latin typeface="Calibri"/>
                <a:cs typeface="Calibri"/>
              </a:rPr>
              <a:t>stations </a:t>
            </a:r>
            <a:r>
              <a:rPr dirty="0" sz="2800" spc="-10">
                <a:latin typeface="Calibri"/>
                <a:cs typeface="Calibri"/>
              </a:rPr>
              <a:t>consult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one </a:t>
            </a:r>
            <a:r>
              <a:rPr dirty="0" sz="2800" spc="-5">
                <a:latin typeface="Calibri"/>
                <a:cs typeface="Calibri"/>
              </a:rPr>
              <a:t>another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find </a:t>
            </a:r>
            <a:r>
              <a:rPr dirty="0" sz="2800" spc="-5">
                <a:latin typeface="Calibri"/>
                <a:cs typeface="Calibri"/>
              </a:rPr>
              <a:t>which </a:t>
            </a:r>
            <a:r>
              <a:rPr dirty="0" sz="2800" spc="-20">
                <a:latin typeface="Calibri"/>
                <a:cs typeface="Calibri"/>
              </a:rPr>
              <a:t>station </a:t>
            </a:r>
            <a:r>
              <a:rPr dirty="0" sz="2800" spc="-10">
                <a:latin typeface="Calibri"/>
                <a:cs typeface="Calibri"/>
              </a:rPr>
              <a:t>has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right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send. A </a:t>
            </a:r>
            <a:r>
              <a:rPr dirty="0" sz="2800" spc="-20">
                <a:latin typeface="Calibri"/>
                <a:cs typeface="Calibri"/>
              </a:rPr>
              <a:t>station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cannot send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unless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</a:t>
            </a:r>
            <a:r>
              <a:rPr dirty="0" sz="2800" spc="-5">
                <a:latin typeface="Calibri"/>
                <a:cs typeface="Calibri"/>
              </a:rPr>
              <a:t> has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been </a:t>
            </a:r>
            <a:r>
              <a:rPr dirty="0" sz="2800" spc="-10">
                <a:latin typeface="Calibri"/>
                <a:cs typeface="Calibri"/>
              </a:rPr>
              <a:t>authorized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other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stations.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discuss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three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popular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controlled-access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methods.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u="heavy" sz="28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Topics</a:t>
            </a:r>
            <a:r>
              <a:rPr dirty="0" u="heavy" sz="2800" spc="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discussed</a:t>
            </a:r>
            <a:r>
              <a:rPr dirty="0" u="heavy" sz="2800" spc="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</a:t>
            </a:r>
            <a:r>
              <a:rPr dirty="0" u="heavy" sz="28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this</a:t>
            </a:r>
            <a:r>
              <a:rPr dirty="0" u="heavy" sz="2800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section:</a:t>
            </a:r>
            <a:endParaRPr sz="2800">
              <a:latin typeface="Calibri"/>
              <a:cs typeface="Calibri"/>
            </a:endParaRPr>
          </a:p>
          <a:p>
            <a:pPr marL="927100" marR="57124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Reserva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ion 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Polling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400" spc="-45" b="1">
                <a:solidFill>
                  <a:srgbClr val="0033CC"/>
                </a:solidFill>
                <a:latin typeface="Times New Roman"/>
                <a:cs typeface="Times New Roman"/>
              </a:rPr>
              <a:t>Token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Passing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27813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 b="1">
                <a:solidFill>
                  <a:srgbClr val="00AF50"/>
                </a:solidFill>
                <a:latin typeface="Calibri"/>
                <a:cs typeface="Calibri"/>
              </a:rPr>
              <a:t>Reservation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231137"/>
            <a:ext cx="8206740" cy="42856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 marR="5080">
              <a:lnSpc>
                <a:spcPct val="89800"/>
              </a:lnSpc>
              <a:spcBef>
                <a:spcPts val="434"/>
              </a:spcBef>
            </a:pP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10" b="1">
                <a:solidFill>
                  <a:srgbClr val="231F20"/>
                </a:solidFill>
                <a:latin typeface="Times New Roman"/>
                <a:cs typeface="Times New Roman"/>
              </a:rPr>
              <a:t>reservation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method, a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needs to make a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reservation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before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sending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data.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r>
              <a:rPr dirty="0" sz="2800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intervals. In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interval,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 reservation frame precedes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frames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sent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 in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interval.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are</a:t>
            </a:r>
            <a:r>
              <a:rPr dirty="0" sz="2800" spc="7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231F20"/>
                </a:solidFill>
                <a:latin typeface="Times New Roman"/>
                <a:cs typeface="Times New Roman"/>
              </a:rPr>
              <a:t>N </a:t>
            </a:r>
            <a:r>
              <a:rPr dirty="0" sz="280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stations</a:t>
            </a:r>
            <a:r>
              <a:rPr dirty="0" sz="2800" spc="6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800" spc="6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 spc="6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system,</a:t>
            </a:r>
            <a:r>
              <a:rPr dirty="0" sz="2800" spc="6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dirty="0" sz="2800" spc="6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2800" spc="6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exactly</a:t>
            </a:r>
            <a:r>
              <a:rPr dirty="0" sz="2800" spc="6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800" spc="61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reservation </a:t>
            </a:r>
            <a:r>
              <a:rPr dirty="0" sz="2800" spc="-6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mini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slots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reservation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frame.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mini</a:t>
            </a:r>
            <a:r>
              <a:rPr dirty="0" sz="2800" spc="6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slot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belongs to a station. When a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needs to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send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 data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frame, it makes a reservation in its own mini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slot.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stations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that have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made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reservations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can send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their data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frames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after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reservation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frame.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800" spc="6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next </a:t>
            </a:r>
            <a:r>
              <a:rPr dirty="0" sz="2800" spc="-6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slide</a:t>
            </a:r>
            <a:r>
              <a:rPr dirty="0" sz="2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explain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concept.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1413"/>
            <a:ext cx="4096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Reservation</a:t>
            </a:r>
            <a:r>
              <a:rPr dirty="0" sz="280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r>
              <a:rPr dirty="0" sz="2800" spc="-10" b="1">
                <a:solidFill>
                  <a:srgbClr val="00AF50"/>
                </a:solidFill>
                <a:latin typeface="Calibri"/>
                <a:cs typeface="Calibri"/>
              </a:rPr>
              <a:t> Method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925" y="2132490"/>
            <a:ext cx="8133883" cy="21192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15925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 b="1">
                <a:solidFill>
                  <a:srgbClr val="00AF50"/>
                </a:solidFill>
                <a:latin typeface="Calibri"/>
                <a:cs typeface="Calibri"/>
              </a:rPr>
              <a:t>Polling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88466"/>
            <a:ext cx="8207375" cy="467423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765"/>
              </a:spcBef>
            </a:pPr>
            <a:r>
              <a:rPr dirty="0" sz="2800" spc="-5" b="1">
                <a:solidFill>
                  <a:srgbClr val="231F20"/>
                </a:solidFill>
                <a:latin typeface="Times New Roman"/>
                <a:cs typeface="Times New Roman"/>
              </a:rPr>
              <a:t>Polling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works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topologies in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device is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designated as a </a:t>
            </a:r>
            <a:r>
              <a:rPr dirty="0" sz="2800" spc="-5" b="1" i="1">
                <a:solidFill>
                  <a:srgbClr val="231F20"/>
                </a:solidFill>
                <a:latin typeface="Times New Roman"/>
                <a:cs typeface="Times New Roman"/>
              </a:rPr>
              <a:t>primary station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other devices are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231F20"/>
                </a:solidFill>
                <a:latin typeface="Times New Roman"/>
                <a:cs typeface="Times New Roman"/>
              </a:rPr>
              <a:t>secondary stations</a:t>
            </a:r>
            <a:r>
              <a:rPr dirty="0" sz="2800" spc="-5" b="1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All data exchanges must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made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through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 primary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even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ultimate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destination is a secondary device. The primary device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controls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link;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secondary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 devices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follow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instructions. It is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up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to the primary device to determine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device is allowed to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use the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channel at a given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79800"/>
              </a:lnSpc>
              <a:spcBef>
                <a:spcPts val="1015"/>
              </a:spcBef>
            </a:pP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The primary device, therefore, is always the initiator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session. This method uses poll and </a:t>
            </a:r>
            <a:r>
              <a:rPr dirty="0" sz="2800" spc="-10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functions to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prevent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collisions.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dirty="0" sz="2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drawback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dirty="0" sz="28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dirty="0" sz="280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fails, </a:t>
            </a:r>
            <a:r>
              <a:rPr dirty="0" sz="28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system goes</a:t>
            </a:r>
            <a:r>
              <a:rPr dirty="0" sz="2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31F20"/>
                </a:solidFill>
                <a:latin typeface="Times New Roman"/>
                <a:cs typeface="Times New Roman"/>
              </a:rPr>
              <a:t>down.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2022-04-16T03:49:21Z</dcterms:created>
  <dcterms:modified xsi:type="dcterms:W3CDTF">2022-04-16T03:49:21Z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2022-04-16T00:00:00Z</vt:filetime>
  </property>
</Properties>
</file>