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jpg" ContentType="image/jp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2259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173226"/>
            <a:ext cx="8607425" cy="3202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4173" y="6486728"/>
            <a:ext cx="229235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74051" y="6392092"/>
            <a:ext cx="68834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image" Target="../media/image47.png"/><Relationship Id="rId46" Type="http://schemas.openxmlformats.org/officeDocument/2006/relationships/image" Target="../media/image48.png"/><Relationship Id="rId47" Type="http://schemas.openxmlformats.org/officeDocument/2006/relationships/image" Target="../media/image49.png"/><Relationship Id="rId48" Type="http://schemas.openxmlformats.org/officeDocument/2006/relationships/image" Target="../media/image50.png"/><Relationship Id="rId49" Type="http://schemas.openxmlformats.org/officeDocument/2006/relationships/image" Target="../media/image51.png"/><Relationship Id="rId50" Type="http://schemas.openxmlformats.org/officeDocument/2006/relationships/image" Target="../media/image52.png"/><Relationship Id="rId51" Type="http://schemas.openxmlformats.org/officeDocument/2006/relationships/image" Target="../media/image53.png"/><Relationship Id="rId52" Type="http://schemas.openxmlformats.org/officeDocument/2006/relationships/image" Target="../media/image54.png"/><Relationship Id="rId53" Type="http://schemas.openxmlformats.org/officeDocument/2006/relationships/image" Target="../media/image55.png"/><Relationship Id="rId54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99454" y="4241291"/>
            <a:ext cx="2609850" cy="387350"/>
          </a:xfrm>
          <a:prstGeom prst="rect">
            <a:avLst/>
          </a:prstGeom>
          <a:solidFill>
            <a:srgbClr val="66FF33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990"/>
              </a:lnSpc>
            </a:pP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dirty="0" sz="2600" spc="-20">
                <a:solidFill>
                  <a:srgbClr val="660066"/>
                </a:solidFill>
                <a:latin typeface="Cambria Math"/>
                <a:cs typeface="Cambria Math"/>
              </a:rPr>
              <a:t>U</a:t>
            </a:r>
            <a:r>
              <a:rPr dirty="0" sz="2600" spc="-295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dirty="0" sz="2600" spc="-35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dirty="0" sz="2600" spc="-2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dirty="0" sz="2600" spc="-30">
                <a:solidFill>
                  <a:srgbClr val="660066"/>
                </a:solidFill>
                <a:latin typeface="Cambria Math"/>
                <a:cs typeface="Cambria Math"/>
              </a:rPr>
              <a:t>P</a:t>
            </a:r>
            <a:r>
              <a:rPr dirty="0" sz="2600" spc="-35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dirty="0" sz="260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dirty="0" sz="2600" spc="-8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dirty="0" sz="2600" spc="-5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dirty="0" sz="2600" spc="-4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dirty="0" sz="2600" spc="-35">
                <a:solidFill>
                  <a:srgbClr val="660066"/>
                </a:solidFill>
                <a:latin typeface="Cambria Math"/>
                <a:cs typeface="Cambria Math"/>
              </a:rPr>
              <a:t>ES</a:t>
            </a:r>
            <a:r>
              <a:rPr dirty="0" sz="260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D</a:t>
            </a:r>
            <a:r>
              <a:rPr dirty="0" spc="-204"/>
              <a:t>A</a:t>
            </a:r>
            <a:r>
              <a:rPr dirty="0" spc="-254"/>
              <a:t>T</a:t>
            </a:r>
            <a:r>
              <a:rPr dirty="0"/>
              <a:t>A</a:t>
            </a:r>
            <a:r>
              <a:rPr dirty="0" spc="-85"/>
              <a:t> </a:t>
            </a:r>
            <a:r>
              <a:rPr dirty="0" spc="-35"/>
              <a:t>C</a:t>
            </a:r>
            <a:r>
              <a:rPr dirty="0" spc="-30"/>
              <a:t>O</a:t>
            </a:r>
            <a:r>
              <a:rPr dirty="0" spc="-35"/>
              <a:t>MM</a:t>
            </a:r>
            <a:r>
              <a:rPr dirty="0" spc="-40"/>
              <a:t>UN</a:t>
            </a:r>
            <a:r>
              <a:rPr dirty="0" spc="-25"/>
              <a:t>I</a:t>
            </a:r>
            <a:r>
              <a:rPr dirty="0" spc="-35"/>
              <a:t>C</a:t>
            </a:r>
            <a:r>
              <a:rPr dirty="0" spc="-204"/>
              <a:t>A</a:t>
            </a:r>
            <a:r>
              <a:rPr dirty="0" spc="-30"/>
              <a:t>T</a:t>
            </a:r>
            <a:r>
              <a:rPr dirty="0" spc="-25"/>
              <a:t>I</a:t>
            </a:r>
            <a:r>
              <a:rPr dirty="0" spc="-4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44388" y="2395473"/>
            <a:ext cx="2912745" cy="128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dirty="0" sz="3000" spc="-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3000" spc="-3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WEEK-12,</a:t>
            </a:r>
            <a:r>
              <a:rPr dirty="0" sz="2600" spc="-11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dirty="0" sz="2600" spc="-25">
                <a:solidFill>
                  <a:srgbClr val="660066"/>
                </a:solidFill>
                <a:latin typeface="Cambria Math"/>
                <a:cs typeface="Cambria Math"/>
              </a:rPr>
              <a:t>LESSON-1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40024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dirty="0" sz="4400" spc="-6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15" b="1">
                <a:solidFill>
                  <a:srgbClr val="00AF50"/>
                </a:solidFill>
                <a:latin typeface="Calibri"/>
                <a:cs typeface="Calibri"/>
              </a:rPr>
              <a:t>(Contd.)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339" y="1186942"/>
            <a:ext cx="8707755" cy="403288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just" marL="292100" marR="55880" indent="-292100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92100" algn="l"/>
              </a:tabLst>
            </a:pPr>
            <a:r>
              <a:rPr dirty="0" sz="2800" spc="-5">
                <a:solidFill>
                  <a:srgbClr val="0462C1"/>
                </a:solidFill>
                <a:latin typeface="Calibri"/>
                <a:cs typeface="Calibri"/>
              </a:rPr>
              <a:t>b.</a:t>
            </a:r>
            <a:r>
              <a:rPr dirty="0" sz="2800" spc="28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2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K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2,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range</a:t>
            </a:r>
            <a:r>
              <a:rPr dirty="0" sz="2800" spc="2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{0,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1,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2,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3}.</a:t>
            </a:r>
            <a:r>
              <a:rPr dirty="0" sz="2800" spc="2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means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26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T</a:t>
            </a:r>
            <a:r>
              <a:rPr dirty="0" baseline="-9009" sz="2775" spc="7">
                <a:latin typeface="Calibri"/>
                <a:cs typeface="Calibri"/>
              </a:rPr>
              <a:t>B </a:t>
            </a:r>
            <a:r>
              <a:rPr dirty="0" baseline="-9009" sz="2775" spc="-607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be 0, 2, 4, or 6 ms, based on the </a:t>
            </a:r>
            <a:r>
              <a:rPr dirty="0" sz="2800" spc="-15">
                <a:latin typeface="Calibri"/>
                <a:cs typeface="Calibri"/>
              </a:rPr>
              <a:t>outcome </a:t>
            </a:r>
            <a:r>
              <a:rPr dirty="0" sz="2800" spc="-5">
                <a:latin typeface="Calibri"/>
                <a:cs typeface="Calibri"/>
              </a:rPr>
              <a:t>of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random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462C1"/>
              </a:buClr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algn="just" marL="292100" marR="56515" indent="-292100">
              <a:lnSpc>
                <a:spcPts val="2690"/>
              </a:lnSpc>
              <a:buFont typeface="Arial MT"/>
              <a:buChar char="•"/>
              <a:tabLst>
                <a:tab pos="292100" algn="l"/>
              </a:tabLst>
            </a:pPr>
            <a:r>
              <a:rPr dirty="0" sz="2800">
                <a:solidFill>
                  <a:srgbClr val="0462C1"/>
                </a:solidFill>
                <a:latin typeface="Calibri"/>
                <a:cs typeface="Calibri"/>
              </a:rPr>
              <a:t>c.</a:t>
            </a:r>
            <a:r>
              <a:rPr dirty="0" sz="2800" spc="60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K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3,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range</a:t>
            </a:r>
            <a:r>
              <a:rPr dirty="0" sz="2800" spc="-10">
                <a:latin typeface="Calibri"/>
                <a:cs typeface="Calibri"/>
              </a:rPr>
              <a:t> is  </a:t>
            </a:r>
            <a:r>
              <a:rPr dirty="0" sz="2800">
                <a:latin typeface="Calibri"/>
                <a:cs typeface="Calibri"/>
              </a:rPr>
              <a:t>{0,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1,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2,  3,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4,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5,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6,  </a:t>
            </a:r>
            <a:r>
              <a:rPr dirty="0" sz="2800">
                <a:latin typeface="Calibri"/>
                <a:cs typeface="Calibri"/>
              </a:rPr>
              <a:t>7}.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 spc="-6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means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5">
                <a:latin typeface="Calibri"/>
                <a:cs typeface="Calibri"/>
              </a:rPr>
              <a:t>T</a:t>
            </a:r>
            <a:r>
              <a:rPr dirty="0" baseline="-9009" sz="2775" spc="7">
                <a:latin typeface="Calibri"/>
                <a:cs typeface="Calibri"/>
              </a:rPr>
              <a:t>B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>
                <a:latin typeface="Calibri"/>
                <a:cs typeface="Calibri"/>
              </a:rPr>
              <a:t>0, 2, </a:t>
            </a:r>
            <a:r>
              <a:rPr dirty="0" sz="2800" spc="-5">
                <a:latin typeface="Calibri"/>
                <a:cs typeface="Calibri"/>
              </a:rPr>
              <a:t>4, . . . , </a:t>
            </a:r>
            <a:r>
              <a:rPr dirty="0" sz="2800">
                <a:latin typeface="Calibri"/>
                <a:cs typeface="Calibri"/>
              </a:rPr>
              <a:t>14 </a:t>
            </a:r>
            <a:r>
              <a:rPr dirty="0" sz="2800" spc="-10">
                <a:latin typeface="Calibri"/>
                <a:cs typeface="Calibri"/>
              </a:rPr>
              <a:t>ms, </a:t>
            </a:r>
            <a:r>
              <a:rPr dirty="0" sz="2800" spc="-5">
                <a:latin typeface="Calibri"/>
                <a:cs typeface="Calibri"/>
              </a:rPr>
              <a:t>based on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outcome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random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462C1"/>
              </a:buClr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algn="just" marL="292100" marR="59690" indent="-292100">
              <a:lnSpc>
                <a:spcPts val="2690"/>
              </a:lnSpc>
              <a:buFont typeface="Arial MT"/>
              <a:buChar char="•"/>
              <a:tabLst>
                <a:tab pos="292100" algn="l"/>
              </a:tabLst>
            </a:pPr>
            <a:r>
              <a:rPr dirty="0" sz="2800" spc="-10">
                <a:solidFill>
                  <a:srgbClr val="0462C1"/>
                </a:solidFill>
                <a:latin typeface="Calibri"/>
                <a:cs typeface="Calibri"/>
              </a:rPr>
              <a:t>d. </a:t>
            </a:r>
            <a:r>
              <a:rPr dirty="0" sz="2800" spc="-60">
                <a:latin typeface="Calibri"/>
                <a:cs typeface="Calibri"/>
              </a:rPr>
              <a:t>We </a:t>
            </a:r>
            <a:r>
              <a:rPr dirty="0" sz="2800" spc="-5">
                <a:latin typeface="Calibri"/>
                <a:cs typeface="Calibri"/>
              </a:rPr>
              <a:t>need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mention that if </a:t>
            </a:r>
            <a:r>
              <a:rPr dirty="0" sz="2800" spc="-5">
                <a:latin typeface="Calibri"/>
                <a:cs typeface="Calibri"/>
              </a:rPr>
              <a:t>K &gt; 10, </a:t>
            </a:r>
            <a:r>
              <a:rPr dirty="0" sz="2800" spc="-10">
                <a:latin typeface="Calibri"/>
                <a:cs typeface="Calibri"/>
              </a:rPr>
              <a:t>it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normally set </a:t>
            </a:r>
            <a:r>
              <a:rPr dirty="0" sz="2800" spc="-35">
                <a:latin typeface="Calibri"/>
                <a:cs typeface="Calibri"/>
              </a:rPr>
              <a:t>to 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10.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140" y="281686"/>
            <a:ext cx="8606790" cy="217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0" b="1">
                <a:solidFill>
                  <a:srgbClr val="00AF50"/>
                </a:solidFill>
                <a:latin typeface="Calibri"/>
                <a:cs typeface="Calibri"/>
              </a:rPr>
              <a:t>Vulnerable</a:t>
            </a:r>
            <a:r>
              <a:rPr dirty="0" sz="2600" spc="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AF50"/>
                </a:solidFill>
                <a:latin typeface="Calibri"/>
                <a:cs typeface="Calibri"/>
              </a:rPr>
              <a:t>time </a:t>
            </a:r>
            <a:r>
              <a:rPr dirty="0" sz="2600" spc="-15" b="1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dirty="0" sz="2600" spc="-10" b="1">
                <a:solidFill>
                  <a:srgbClr val="00AF50"/>
                </a:solidFill>
                <a:latin typeface="Calibri"/>
                <a:cs typeface="Calibri"/>
              </a:rPr>
              <a:t> pure</a:t>
            </a:r>
            <a:r>
              <a:rPr dirty="0" sz="2600" spc="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dirty="0" sz="26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algn="just" marL="12700" marR="5080">
              <a:lnSpc>
                <a:spcPct val="90000"/>
              </a:lnSpc>
            </a:pPr>
            <a:r>
              <a:rPr dirty="0" sz="2600" spc="-15">
                <a:latin typeface="Calibri"/>
                <a:cs typeface="Calibri"/>
              </a:rPr>
              <a:t>Vulnerable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time,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5">
                <a:latin typeface="Calibri"/>
                <a:cs typeface="Calibri"/>
              </a:rPr>
              <a:t> of</a:t>
            </a:r>
            <a:r>
              <a:rPr dirty="0" sz="2600">
                <a:latin typeface="Calibri"/>
                <a:cs typeface="Calibri"/>
              </a:rPr>
              <a:t> time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which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there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possibility of collision. </a:t>
            </a:r>
            <a:r>
              <a:rPr dirty="0" sz="2600" spc="-50">
                <a:latin typeface="Calibri"/>
                <a:cs typeface="Calibri"/>
              </a:rPr>
              <a:t>We </a:t>
            </a:r>
            <a:r>
              <a:rPr dirty="0" sz="2600" spc="-5">
                <a:latin typeface="Calibri"/>
                <a:cs typeface="Calibri"/>
              </a:rPr>
              <a:t>assume that </a:t>
            </a:r>
            <a:r>
              <a:rPr dirty="0" sz="2600" spc="-10">
                <a:latin typeface="Calibri"/>
                <a:cs typeface="Calibri"/>
              </a:rPr>
              <a:t>the stations </a:t>
            </a:r>
            <a:r>
              <a:rPr dirty="0" sz="2600" spc="-5">
                <a:latin typeface="Calibri"/>
                <a:cs typeface="Calibri"/>
              </a:rPr>
              <a:t>send </a:t>
            </a:r>
            <a:r>
              <a:rPr dirty="0" sz="2600" spc="-20">
                <a:latin typeface="Calibri"/>
                <a:cs typeface="Calibri"/>
              </a:rPr>
              <a:t>fixed 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length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frames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each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frame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taking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 i="1">
                <a:latin typeface="Calibri"/>
                <a:cs typeface="Calibri"/>
              </a:rPr>
              <a:t>Tfr</a:t>
            </a:r>
            <a:r>
              <a:rPr dirty="0" sz="2600" i="1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seconds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10">
                <a:latin typeface="Calibri"/>
                <a:cs typeface="Calibri"/>
              </a:rPr>
              <a:t> send.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Following</a:t>
            </a:r>
            <a:r>
              <a:rPr dirty="0" sz="2600" spc="4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figure</a:t>
            </a:r>
            <a:r>
              <a:rPr dirty="0" sz="2600" spc="4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shows</a:t>
            </a:r>
            <a:r>
              <a:rPr dirty="0" sz="2600" spc="4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4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vulnerable</a:t>
            </a:r>
            <a:r>
              <a:rPr dirty="0" sz="2600" spc="434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time</a:t>
            </a:r>
            <a:r>
              <a:rPr dirty="0" sz="2600" spc="43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45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44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011" y="2579252"/>
            <a:ext cx="5135562" cy="32881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z="4400" spc="-70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" y="1146403"/>
            <a:ext cx="8684260" cy="414782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dirty="0" sz="2600" spc="-10">
                <a:solidFill>
                  <a:srgbClr val="006FC0"/>
                </a:solidFill>
                <a:latin typeface="Calibri"/>
                <a:cs typeface="Calibri"/>
              </a:rPr>
              <a:t>Problem:</a:t>
            </a:r>
            <a:endParaRPr sz="2600">
              <a:latin typeface="Calibri"/>
              <a:cs typeface="Calibri"/>
            </a:endParaRPr>
          </a:p>
          <a:p>
            <a:pPr algn="just" marL="50800" marR="43180">
              <a:lnSpc>
                <a:spcPct val="80000"/>
              </a:lnSpc>
              <a:spcBef>
                <a:spcPts val="994"/>
              </a:spcBef>
            </a:pP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pure ALOHA </a:t>
            </a:r>
            <a:r>
              <a:rPr dirty="0" sz="2600" spc="-10">
                <a:latin typeface="Calibri"/>
                <a:cs typeface="Calibri"/>
              </a:rPr>
              <a:t>network </a:t>
            </a:r>
            <a:r>
              <a:rPr dirty="0" sz="2600" spc="-5">
                <a:latin typeface="Calibri"/>
                <a:cs typeface="Calibri"/>
              </a:rPr>
              <a:t>transmits 200-bit </a:t>
            </a:r>
            <a:r>
              <a:rPr dirty="0" sz="2600" spc="-15">
                <a:latin typeface="Calibri"/>
                <a:cs typeface="Calibri"/>
              </a:rPr>
              <a:t>frames </a:t>
            </a:r>
            <a:r>
              <a:rPr dirty="0" sz="2600" spc="-5">
                <a:latin typeface="Calibri"/>
                <a:cs typeface="Calibri"/>
              </a:rPr>
              <a:t>on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shared 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channel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200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kbps.</a:t>
            </a:r>
            <a:r>
              <a:rPr dirty="0" sz="2600" spc="-5">
                <a:latin typeface="Calibri"/>
                <a:cs typeface="Calibri"/>
              </a:rPr>
              <a:t> What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the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requirement</a:t>
            </a:r>
            <a:r>
              <a:rPr dirty="0" sz="2600" spc="-10">
                <a:latin typeface="Calibri"/>
                <a:cs typeface="Calibri"/>
              </a:rPr>
              <a:t> to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make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this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frame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collision-free?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600" spc="-5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algn="just" marL="50800" marR="43180">
              <a:lnSpc>
                <a:spcPct val="80000"/>
              </a:lnSpc>
              <a:spcBef>
                <a:spcPts val="1000"/>
              </a:spcBef>
            </a:pPr>
            <a:r>
              <a:rPr dirty="0" sz="2600" spc="-25">
                <a:latin typeface="Calibri"/>
                <a:cs typeface="Calibri"/>
              </a:rPr>
              <a:t>Average </a:t>
            </a:r>
            <a:r>
              <a:rPr dirty="0" sz="2600" spc="-15">
                <a:latin typeface="Calibri"/>
                <a:cs typeface="Calibri"/>
              </a:rPr>
              <a:t>frame </a:t>
            </a:r>
            <a:r>
              <a:rPr dirty="0" sz="2600" spc="-5">
                <a:latin typeface="Calibri"/>
                <a:cs typeface="Calibri"/>
              </a:rPr>
              <a:t>transmission time </a:t>
            </a:r>
            <a:r>
              <a:rPr dirty="0" sz="2600" spc="5">
                <a:latin typeface="Calibri"/>
                <a:cs typeface="Calibri"/>
              </a:rPr>
              <a:t>T</a:t>
            </a:r>
            <a:r>
              <a:rPr dirty="0" baseline="-9803" sz="2550" spc="7">
                <a:latin typeface="Calibri"/>
                <a:cs typeface="Calibri"/>
              </a:rPr>
              <a:t>fr  </a:t>
            </a:r>
            <a:r>
              <a:rPr dirty="0" sz="2600" spc="-5">
                <a:latin typeface="Calibri"/>
                <a:cs typeface="Calibri"/>
              </a:rPr>
              <a:t>is 200 </a:t>
            </a:r>
            <a:r>
              <a:rPr dirty="0" sz="2600" spc="-10">
                <a:latin typeface="Calibri"/>
                <a:cs typeface="Calibri"/>
              </a:rPr>
              <a:t>bits/200 kbps </a:t>
            </a:r>
            <a:r>
              <a:rPr dirty="0" sz="2600" spc="-5">
                <a:latin typeface="Calibri"/>
                <a:cs typeface="Calibri"/>
              </a:rPr>
              <a:t>or </a:t>
            </a:r>
            <a:r>
              <a:rPr dirty="0" sz="2600">
                <a:latin typeface="Calibri"/>
                <a:cs typeface="Calibri"/>
              </a:rPr>
              <a:t>1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ms.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vulnerable </a:t>
            </a:r>
            <a:r>
              <a:rPr dirty="0" sz="2600" spc="-5">
                <a:latin typeface="Calibri"/>
                <a:cs typeface="Calibri"/>
              </a:rPr>
              <a:t>time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2 × 1 </a:t>
            </a:r>
            <a:r>
              <a:rPr dirty="0" sz="2600" spc="-5">
                <a:latin typeface="Calibri"/>
                <a:cs typeface="Calibri"/>
              </a:rPr>
              <a:t>ms </a:t>
            </a:r>
            <a:r>
              <a:rPr dirty="0" sz="2600">
                <a:latin typeface="Calibri"/>
                <a:cs typeface="Calibri"/>
              </a:rPr>
              <a:t>= 2 ms. </a:t>
            </a:r>
            <a:r>
              <a:rPr dirty="0" sz="2600" spc="-5">
                <a:latin typeface="Calibri"/>
                <a:cs typeface="Calibri"/>
              </a:rPr>
              <a:t>This means no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 spc="-5">
                <a:latin typeface="Calibri"/>
                <a:cs typeface="Calibri"/>
              </a:rPr>
              <a:t>should send </a:t>
            </a:r>
            <a:r>
              <a:rPr dirty="0" sz="2600" spc="-15">
                <a:latin typeface="Calibri"/>
                <a:cs typeface="Calibri"/>
              </a:rPr>
              <a:t>later </a:t>
            </a:r>
            <a:r>
              <a:rPr dirty="0" sz="2600" spc="-5">
                <a:latin typeface="Calibri"/>
                <a:cs typeface="Calibri"/>
              </a:rPr>
              <a:t>than </a:t>
            </a:r>
            <a:r>
              <a:rPr dirty="0" sz="2600">
                <a:latin typeface="Calibri"/>
                <a:cs typeface="Calibri"/>
              </a:rPr>
              <a:t>1 </a:t>
            </a:r>
            <a:r>
              <a:rPr dirty="0" sz="2600" spc="-5">
                <a:latin typeface="Calibri"/>
                <a:cs typeface="Calibri"/>
              </a:rPr>
              <a:t>ms </a:t>
            </a:r>
            <a:r>
              <a:rPr dirty="0" sz="2600" spc="-25">
                <a:latin typeface="Calibri"/>
                <a:cs typeface="Calibri"/>
              </a:rPr>
              <a:t>before </a:t>
            </a:r>
            <a:r>
              <a:rPr dirty="0" sz="2600">
                <a:latin typeface="Calibri"/>
                <a:cs typeface="Calibri"/>
              </a:rPr>
              <a:t>this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 spc="-10">
                <a:latin typeface="Calibri"/>
                <a:cs typeface="Calibri"/>
              </a:rPr>
              <a:t>starts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transmission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>
                <a:latin typeface="Calibri"/>
                <a:cs typeface="Calibri"/>
              </a:rPr>
              <a:t>no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 spc="-5">
                <a:latin typeface="Calibri"/>
                <a:cs typeface="Calibri"/>
              </a:rPr>
              <a:t>should </a:t>
            </a:r>
            <a:r>
              <a:rPr dirty="0" sz="2600" spc="-10">
                <a:latin typeface="Calibri"/>
                <a:cs typeface="Calibri"/>
              </a:rPr>
              <a:t>start </a:t>
            </a:r>
            <a:r>
              <a:rPr dirty="0" sz="2600" spc="-5">
                <a:latin typeface="Calibri"/>
                <a:cs typeface="Calibri"/>
              </a:rPr>
              <a:t>sending during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one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1-ms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period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that</a:t>
            </a:r>
            <a:r>
              <a:rPr dirty="0" sz="2600">
                <a:latin typeface="Calibri"/>
                <a:cs typeface="Calibri"/>
              </a:rPr>
              <a:t> this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sending.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1633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dirty="0" sz="4400" spc="-6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610" y="2257170"/>
            <a:ext cx="5906135" cy="2369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throughput</a:t>
            </a:r>
            <a:r>
              <a:rPr dirty="0" sz="2800" spc="5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pure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ALOHA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algn="ctr" marL="3175">
              <a:lnSpc>
                <a:spcPts val="3190"/>
              </a:lnSpc>
            </a:pP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dirty="0" sz="2800" spc="-2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G</a:t>
            </a:r>
            <a:r>
              <a:rPr dirty="0" sz="2800" spc="-1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×</a:t>
            </a:r>
            <a:r>
              <a:rPr dirty="0" sz="2800" spc="-1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e </a:t>
            </a:r>
            <a:r>
              <a:rPr dirty="0" baseline="25525" sz="2775" spc="-367">
                <a:solidFill>
                  <a:srgbClr val="0462C1"/>
                </a:solidFill>
                <a:latin typeface="Arial MT"/>
                <a:cs typeface="Arial MT"/>
              </a:rPr>
              <a:t>−2G</a:t>
            </a:r>
            <a:endParaRPr baseline="25525" sz="277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 MT"/>
              <a:cs typeface="Arial MT"/>
            </a:endParaRPr>
          </a:p>
          <a:p>
            <a:pPr algn="ctr" marL="1905">
              <a:lnSpc>
                <a:spcPct val="100000"/>
              </a:lnSpc>
            </a:pP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-5" b="1">
                <a:latin typeface="Arial"/>
                <a:cs typeface="Arial"/>
              </a:rPr>
              <a:t> maximum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throughput</a:t>
            </a:r>
            <a:endParaRPr sz="280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dirty="0" baseline="-15015" sz="2775" spc="7">
                <a:solidFill>
                  <a:srgbClr val="0462C1"/>
                </a:solidFill>
                <a:latin typeface="Arial MT"/>
                <a:cs typeface="Arial MT"/>
              </a:rPr>
              <a:t>max</a:t>
            </a:r>
            <a:r>
              <a:rPr dirty="0" baseline="-15015" sz="2775" spc="37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0.184</a:t>
            </a:r>
            <a:r>
              <a:rPr dirty="0" sz="280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when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G=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(1/2).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z="4400" spc="-70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73226"/>
            <a:ext cx="8604885" cy="3202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6FC0"/>
                </a:solidFill>
                <a:latin typeface="Calibri"/>
                <a:cs typeface="Calibri"/>
              </a:rPr>
              <a:t>Problem:</a:t>
            </a:r>
            <a:endParaRPr sz="2400">
              <a:latin typeface="Calibri"/>
              <a:cs typeface="Calibri"/>
            </a:endParaRPr>
          </a:p>
          <a:p>
            <a:pPr algn="just" marL="12700" marR="5080">
              <a:lnSpc>
                <a:spcPct val="70000"/>
              </a:lnSpc>
              <a:spcBef>
                <a:spcPts val="994"/>
              </a:spcBef>
            </a:pP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5">
                <a:latin typeface="Calibri"/>
                <a:cs typeface="Calibri"/>
              </a:rPr>
              <a:t>pure ALOHA </a:t>
            </a:r>
            <a:r>
              <a:rPr dirty="0" sz="2400" spc="-10">
                <a:latin typeface="Calibri"/>
                <a:cs typeface="Calibri"/>
              </a:rPr>
              <a:t>network transmits 200-bit frames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shared </a:t>
            </a:r>
            <a:r>
              <a:rPr dirty="0" sz="2400" spc="-5">
                <a:latin typeface="Calibri"/>
                <a:cs typeface="Calibri"/>
              </a:rPr>
              <a:t>channel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200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kbps.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What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throughput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(all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stations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together)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produces</a:t>
            </a:r>
            <a:endParaRPr sz="2400">
              <a:latin typeface="Calibri"/>
              <a:cs typeface="Calibri"/>
            </a:endParaRPr>
          </a:p>
          <a:p>
            <a:pPr algn="just"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0462C1"/>
                </a:solidFill>
                <a:latin typeface="Calibri"/>
                <a:cs typeface="Calibri"/>
              </a:rPr>
              <a:t>a.</a:t>
            </a:r>
            <a:r>
              <a:rPr dirty="0" sz="2400" spc="-1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1000 </a:t>
            </a:r>
            <a:r>
              <a:rPr dirty="0" sz="2400" spc="-10">
                <a:latin typeface="Calibri"/>
                <a:cs typeface="Calibri"/>
              </a:rPr>
              <a:t>frames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second</a:t>
            </a:r>
            <a:r>
              <a:rPr dirty="0" sz="2400" spc="1065"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462C1"/>
                </a:solidFill>
                <a:latin typeface="Calibri"/>
                <a:cs typeface="Calibri"/>
              </a:rPr>
              <a:t>b.</a:t>
            </a:r>
            <a:r>
              <a:rPr dirty="0" sz="2400" spc="-1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500 </a:t>
            </a:r>
            <a:r>
              <a:rPr dirty="0" sz="2400" spc="-10">
                <a:latin typeface="Calibri"/>
                <a:cs typeface="Calibri"/>
              </a:rPr>
              <a:t>frames</a:t>
            </a:r>
            <a:r>
              <a:rPr dirty="0" sz="2400" spc="-5">
                <a:latin typeface="Calibri"/>
                <a:cs typeface="Calibri"/>
              </a:rPr>
              <a:t> per </a:t>
            </a:r>
            <a:r>
              <a:rPr dirty="0" sz="2400" spc="-10"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 algn="just"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0462C1"/>
                </a:solidFill>
                <a:latin typeface="Calibri"/>
                <a:cs typeface="Calibri"/>
              </a:rPr>
              <a:t>c.</a:t>
            </a:r>
            <a:r>
              <a:rPr dirty="0" sz="2400" spc="-3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250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frames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 </a:t>
            </a:r>
            <a:r>
              <a:rPr dirty="0" sz="2400" spc="-10">
                <a:latin typeface="Calibri"/>
                <a:cs typeface="Calibri"/>
              </a:rPr>
              <a:t>second.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frame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transmission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200/200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kbps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366641"/>
            <a:ext cx="633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dirty="0" sz="2400">
                <a:solidFill>
                  <a:srgbClr val="0462C1"/>
                </a:solidFill>
                <a:latin typeface="Calibri"/>
                <a:cs typeface="Calibri"/>
              </a:rPr>
              <a:t>a.	</a:t>
            </a:r>
            <a:r>
              <a:rPr dirty="0" sz="2400" spc="-5"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928" y="4366641"/>
            <a:ext cx="6338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717675" algn="l"/>
                <a:tab pos="2832100" algn="l"/>
                <a:tab pos="3663950" algn="l"/>
                <a:tab pos="4735830" algn="l"/>
                <a:tab pos="5371465" algn="l"/>
              </a:tabLst>
            </a:pPr>
            <a:r>
              <a:rPr dirty="0" sz="2400">
                <a:latin typeface="Calibri"/>
                <a:cs typeface="Calibri"/>
              </a:rPr>
              <a:t>the	</a:t>
            </a:r>
            <a:r>
              <a:rPr dirty="0" sz="2400" spc="-25">
                <a:latin typeface="Calibri"/>
                <a:cs typeface="Calibri"/>
              </a:rPr>
              <a:t>system	</a:t>
            </a:r>
            <a:r>
              <a:rPr dirty="0" sz="2400" spc="-10">
                <a:latin typeface="Calibri"/>
                <a:cs typeface="Calibri"/>
              </a:rPr>
              <a:t>creates	</a:t>
            </a:r>
            <a:r>
              <a:rPr dirty="0" sz="2400" spc="-5">
                <a:latin typeface="Calibri"/>
                <a:cs typeface="Calibri"/>
              </a:rPr>
              <a:t>1000	</a:t>
            </a:r>
            <a:r>
              <a:rPr dirty="0" sz="2400" spc="-10">
                <a:latin typeface="Calibri"/>
                <a:cs typeface="Calibri"/>
              </a:rPr>
              <a:t>frames	</a:t>
            </a:r>
            <a:r>
              <a:rPr dirty="0" sz="2400" spc="-5">
                <a:latin typeface="Calibri"/>
                <a:cs typeface="Calibri"/>
              </a:rPr>
              <a:t>per	</a:t>
            </a:r>
            <a:r>
              <a:rPr dirty="0" sz="2400" spc="-10">
                <a:latin typeface="Calibri"/>
                <a:cs typeface="Calibri"/>
              </a:rPr>
              <a:t>second,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5709" y="4366641"/>
            <a:ext cx="1252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1085215" algn="l"/>
              </a:tabLst>
            </a:pPr>
            <a:r>
              <a:rPr dirty="0" sz="2400">
                <a:latin typeface="Calibri"/>
                <a:cs typeface="Calibri"/>
              </a:rPr>
              <a:t>this	is	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4622368"/>
            <a:ext cx="33280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945" algn="l"/>
                <a:tab pos="1838325" algn="l"/>
              </a:tabLst>
            </a:pPr>
            <a:r>
              <a:rPr dirty="0" sz="2400" spc="-5">
                <a:latin typeface="Calibri"/>
                <a:cs typeface="Calibri"/>
              </a:rPr>
              <a:t>f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ame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1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llise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3883" y="4622368"/>
            <a:ext cx="4692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  <a:tab pos="1684655" algn="l"/>
                <a:tab pos="2208530" algn="l"/>
                <a:tab pos="2776220" algn="l"/>
                <a:tab pos="3347720" algn="l"/>
                <a:tab pos="4135120" algn="l"/>
              </a:tabLst>
            </a:pP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load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">
                <a:latin typeface="Calibri"/>
                <a:cs typeface="Calibri"/>
              </a:rPr>
              <a:t>thi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4879085"/>
            <a:ext cx="1146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  <a:tab pos="789940" algn="l"/>
              </a:tabLst>
            </a:pPr>
            <a:r>
              <a:rPr dirty="0" sz="2400">
                <a:latin typeface="Calibri"/>
                <a:cs typeface="Calibri"/>
              </a:rPr>
              <a:t>S	=	</a:t>
            </a:r>
            <a:r>
              <a:rPr dirty="0" sz="2400" spc="-5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×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2770" y="4787645"/>
            <a:ext cx="753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6105" algn="l"/>
              </a:tabLst>
            </a:pPr>
            <a:r>
              <a:rPr dirty="0" baseline="-16203" sz="3600">
                <a:latin typeface="Calibri"/>
                <a:cs typeface="Calibri"/>
              </a:rPr>
              <a:t>e</a:t>
            </a:r>
            <a:r>
              <a:rPr dirty="0" sz="1600">
                <a:latin typeface="Calibri"/>
                <a:cs typeface="Calibri"/>
              </a:rPr>
              <a:t>−2	</a:t>
            </a:r>
            <a:r>
              <a:rPr dirty="0" sz="1600" spc="-5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7142" y="4879085"/>
            <a:ext cx="6049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905510" algn="l"/>
                <a:tab pos="1300480" algn="l"/>
                <a:tab pos="2235200" algn="l"/>
                <a:tab pos="3108325" algn="l"/>
                <a:tab pos="4475480" algn="l"/>
                <a:tab pos="5214620" algn="l"/>
              </a:tabLst>
            </a:pP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	S	=	</a:t>
            </a:r>
            <a:r>
              <a:rPr dirty="0" sz="2400" spc="-5">
                <a:latin typeface="Calibri"/>
                <a:cs typeface="Calibri"/>
              </a:rPr>
              <a:t>0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 spc="-5">
                <a:latin typeface="Calibri"/>
                <a:cs typeface="Calibri"/>
              </a:rPr>
              <a:t>13</a:t>
            </a:r>
            <a:r>
              <a:rPr dirty="0" sz="2400">
                <a:latin typeface="Calibri"/>
                <a:cs typeface="Calibri"/>
              </a:rPr>
              <a:t>5	(</a:t>
            </a:r>
            <a:r>
              <a:rPr dirty="0" sz="2400" spc="-5">
                <a:latin typeface="Calibri"/>
                <a:cs typeface="Calibri"/>
              </a:rPr>
              <a:t>13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5	</a:t>
            </a:r>
            <a:r>
              <a:rPr dirty="0" sz="2400" spc="-5">
                <a:latin typeface="Calibri"/>
                <a:cs typeface="Calibri"/>
              </a:rPr>
              <a:t>pe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)</a:t>
            </a:r>
            <a:r>
              <a:rPr dirty="0" sz="2400">
                <a:latin typeface="Calibri"/>
                <a:cs typeface="Calibri"/>
              </a:rPr>
              <a:t>.	</a:t>
            </a:r>
            <a:r>
              <a:rPr dirty="0" sz="2400" spc="-5">
                <a:latin typeface="Calibri"/>
                <a:cs typeface="Calibri"/>
              </a:rPr>
              <a:t>Thi</a:t>
            </a:r>
            <a:r>
              <a:rPr dirty="0" sz="2400">
                <a:latin typeface="Calibri"/>
                <a:cs typeface="Calibri"/>
              </a:rPr>
              <a:t>s	me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5135117"/>
            <a:ext cx="8331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775" algn="l"/>
                <a:tab pos="1374775" algn="l"/>
                <a:tab pos="3006090" algn="l"/>
                <a:tab pos="3416300" algn="l"/>
                <a:tab pos="4252595" algn="l"/>
                <a:tab pos="4626610" algn="l"/>
                <a:tab pos="5539105" algn="l"/>
                <a:tab pos="5912485" algn="l"/>
                <a:tab pos="6595745" algn="l"/>
                <a:tab pos="7747634" algn="l"/>
              </a:tabLst>
            </a:pPr>
            <a:r>
              <a:rPr dirty="0" sz="2400">
                <a:latin typeface="Calibri"/>
                <a:cs typeface="Calibri"/>
              </a:rPr>
              <a:t>th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t	the	th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ou</a:t>
            </a:r>
            <a:r>
              <a:rPr dirty="0" sz="2400" spc="-10">
                <a:latin typeface="Calibri"/>
                <a:cs typeface="Calibri"/>
              </a:rPr>
              <a:t>g</a:t>
            </a:r>
            <a:r>
              <a:rPr dirty="0" sz="2400" spc="-5">
                <a:latin typeface="Calibri"/>
                <a:cs typeface="Calibri"/>
              </a:rPr>
              <a:t>hpu</a:t>
            </a:r>
            <a:r>
              <a:rPr dirty="0" sz="2400">
                <a:latin typeface="Calibri"/>
                <a:cs typeface="Calibri"/>
              </a:rPr>
              <a:t>t	is	</a:t>
            </a:r>
            <a:r>
              <a:rPr dirty="0" sz="2400" spc="-5">
                <a:latin typeface="Calibri"/>
                <a:cs typeface="Calibri"/>
              </a:rPr>
              <a:t>100</a:t>
            </a:r>
            <a:r>
              <a:rPr dirty="0" sz="2400">
                <a:latin typeface="Calibri"/>
                <a:cs typeface="Calibri"/>
              </a:rPr>
              <a:t>0	×	</a:t>
            </a:r>
            <a:r>
              <a:rPr dirty="0" sz="2400" spc="-5">
                <a:latin typeface="Calibri"/>
                <a:cs typeface="Calibri"/>
              </a:rPr>
              <a:t>0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 spc="-5">
                <a:latin typeface="Calibri"/>
                <a:cs typeface="Calibri"/>
              </a:rPr>
              <a:t>13</a:t>
            </a:r>
            <a:r>
              <a:rPr dirty="0" sz="2400">
                <a:latin typeface="Calibri"/>
                <a:cs typeface="Calibri"/>
              </a:rPr>
              <a:t>5	=	</a:t>
            </a:r>
            <a:r>
              <a:rPr dirty="0" sz="2400" spc="-5">
                <a:latin typeface="Calibri"/>
                <a:cs typeface="Calibri"/>
              </a:rPr>
              <a:t>13</a:t>
            </a:r>
            <a:r>
              <a:rPr dirty="0" sz="2400">
                <a:latin typeface="Calibri"/>
                <a:cs typeface="Calibri"/>
              </a:rPr>
              <a:t>5	</a:t>
            </a:r>
            <a:r>
              <a:rPr dirty="0" sz="2400" spc="-5">
                <a:latin typeface="Calibri"/>
                <a:cs typeface="Calibri"/>
              </a:rPr>
              <a:t>f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am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s.	</a:t>
            </a:r>
            <a:r>
              <a:rPr dirty="0" sz="2400" spc="-5">
                <a:latin typeface="Calibri"/>
                <a:cs typeface="Calibri"/>
              </a:rPr>
              <a:t>Only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936" y="5391099"/>
            <a:ext cx="559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135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frames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1000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probably </a:t>
            </a:r>
            <a:r>
              <a:rPr dirty="0" sz="2400" spc="-5">
                <a:latin typeface="Calibri"/>
                <a:cs typeface="Calibri"/>
              </a:rPr>
              <a:t>survive.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z="4400" spc="-70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93038"/>
            <a:ext cx="250190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9584" algn="l"/>
                <a:tab pos="892175" algn="l"/>
                <a:tab pos="1557655" algn="l"/>
              </a:tabLst>
            </a:pPr>
            <a:r>
              <a:rPr dirty="0" sz="2600" spc="-5">
                <a:solidFill>
                  <a:srgbClr val="0462C1"/>
                </a:solidFill>
                <a:latin typeface="Calibri"/>
                <a:cs typeface="Calibri"/>
              </a:rPr>
              <a:t>b</a:t>
            </a:r>
            <a:r>
              <a:rPr dirty="0" sz="2600">
                <a:solidFill>
                  <a:srgbClr val="0462C1"/>
                </a:solidFill>
                <a:latin typeface="Calibri"/>
                <a:cs typeface="Calibri"/>
              </a:rPr>
              <a:t>.</a:t>
            </a:r>
            <a:r>
              <a:rPr dirty="0" sz="2600">
                <a:solidFill>
                  <a:srgbClr val="0462C1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I</a:t>
            </a:r>
            <a:r>
              <a:rPr dirty="0" sz="2600">
                <a:latin typeface="Calibri"/>
                <a:cs typeface="Calibri"/>
              </a:rPr>
              <a:t>f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0">
                <a:latin typeface="Calibri"/>
                <a:cs typeface="Calibri"/>
              </a:rPr>
              <a:t>s</a:t>
            </a:r>
            <a:r>
              <a:rPr dirty="0" sz="2600" spc="-40">
                <a:latin typeface="Calibri"/>
                <a:cs typeface="Calibri"/>
              </a:rPr>
              <a:t>y</a:t>
            </a:r>
            <a:r>
              <a:rPr dirty="0" sz="2600" spc="-25">
                <a:latin typeface="Calibri"/>
                <a:cs typeface="Calibri"/>
              </a:rPr>
              <a:t>s</a:t>
            </a:r>
            <a:r>
              <a:rPr dirty="0" sz="2600" spc="-3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6207" y="1193038"/>
            <a:ext cx="478028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00785" algn="l"/>
                <a:tab pos="1920875" algn="l"/>
                <a:tab pos="3063875" algn="l"/>
                <a:tab pos="3734435" algn="l"/>
              </a:tabLst>
            </a:pPr>
            <a:r>
              <a:rPr dirty="0" sz="2600">
                <a:latin typeface="Calibri"/>
                <a:cs typeface="Calibri"/>
              </a:rPr>
              <a:t>c</a:t>
            </a:r>
            <a:r>
              <a:rPr dirty="0" sz="2600" spc="-45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a</a:t>
            </a:r>
            <a:r>
              <a:rPr dirty="0" sz="2600" spc="-3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es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5</a:t>
            </a:r>
            <a:r>
              <a:rPr dirty="0" sz="2600">
                <a:latin typeface="Calibri"/>
                <a:cs typeface="Calibri"/>
              </a:rPr>
              <a:t>00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f</a:t>
            </a:r>
            <a:r>
              <a:rPr dirty="0" sz="2600" spc="-50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20">
                <a:latin typeface="Calibri"/>
                <a:cs typeface="Calibri"/>
              </a:rPr>
              <a:t>m</a:t>
            </a:r>
            <a:r>
              <a:rPr dirty="0" sz="2600">
                <a:latin typeface="Calibri"/>
                <a:cs typeface="Calibri"/>
              </a:rPr>
              <a:t>es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p</a:t>
            </a:r>
            <a:r>
              <a:rPr dirty="0" sz="2600">
                <a:latin typeface="Calibri"/>
                <a:cs typeface="Calibri"/>
              </a:rPr>
              <a:t>er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se</a:t>
            </a:r>
            <a:r>
              <a:rPr dirty="0" sz="2600" spc="-25">
                <a:latin typeface="Calibri"/>
                <a:cs typeface="Calibri"/>
              </a:rPr>
              <a:t>c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 spc="-20">
                <a:latin typeface="Calibri"/>
                <a:cs typeface="Calibri"/>
              </a:rPr>
              <a:t>n</a:t>
            </a:r>
            <a:r>
              <a:rPr dirty="0" sz="2600" spc="-5">
                <a:latin typeface="Calibri"/>
                <a:cs typeface="Calibri"/>
              </a:rPr>
              <a:t>d,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9654" y="1193038"/>
            <a:ext cx="9372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0725" algn="l"/>
              </a:tabLst>
            </a:pPr>
            <a:r>
              <a:rPr dirty="0" sz="2600">
                <a:latin typeface="Calibri"/>
                <a:cs typeface="Calibri"/>
              </a:rPr>
              <a:t>this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510030"/>
            <a:ext cx="711644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4715" algn="l"/>
                <a:tab pos="1911350" algn="l"/>
                <a:tab pos="2585720" algn="l"/>
                <a:tab pos="4410075" algn="l"/>
                <a:tab pos="5129530" algn="l"/>
                <a:tab pos="5934075" algn="l"/>
                <a:tab pos="6360795" algn="l"/>
              </a:tabLst>
            </a:pPr>
            <a:r>
              <a:rPr dirty="0" sz="2600">
                <a:latin typeface="Calibri"/>
                <a:cs typeface="Calibri"/>
              </a:rPr>
              <a:t>(</a:t>
            </a:r>
            <a:r>
              <a:rPr dirty="0" sz="2600" spc="-15">
                <a:latin typeface="Calibri"/>
                <a:cs typeface="Calibri"/>
              </a:rPr>
              <a:t>1</a:t>
            </a:r>
            <a:r>
              <a:rPr dirty="0" sz="2600">
                <a:latin typeface="Calibri"/>
                <a:cs typeface="Calibri"/>
              </a:rPr>
              <a:t>/</a:t>
            </a:r>
            <a:r>
              <a:rPr dirty="0" sz="2600" spc="-15">
                <a:latin typeface="Calibri"/>
                <a:cs typeface="Calibri"/>
              </a:rPr>
              <a:t>2</a:t>
            </a:r>
            <a:r>
              <a:rPr dirty="0" sz="2600">
                <a:latin typeface="Calibri"/>
                <a:cs typeface="Calibri"/>
              </a:rPr>
              <a:t>)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f</a:t>
            </a:r>
            <a:r>
              <a:rPr dirty="0" sz="2600" spc="-50">
                <a:latin typeface="Calibri"/>
                <a:cs typeface="Calibri"/>
              </a:rPr>
              <a:t>r</a:t>
            </a:r>
            <a:r>
              <a:rPr dirty="0" sz="2600" spc="-15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me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pe</a:t>
            </a:r>
            <a:r>
              <a:rPr dirty="0" sz="2600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millis</a:t>
            </a:r>
            <a:r>
              <a:rPr dirty="0" sz="2600" spc="-10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c</a:t>
            </a:r>
            <a:r>
              <a:rPr dirty="0" sz="2600" spc="-5">
                <a:latin typeface="Calibri"/>
                <a:cs typeface="Calibri"/>
              </a:rPr>
              <a:t>on</a:t>
            </a:r>
            <a:r>
              <a:rPr dirty="0" sz="2600" spc="-15">
                <a:latin typeface="Calibri"/>
                <a:cs typeface="Calibri"/>
              </a:rPr>
              <a:t>d</a:t>
            </a:r>
            <a:r>
              <a:rPr dirty="0" sz="2600">
                <a:latin typeface="Calibri"/>
                <a:cs typeface="Calibri"/>
              </a:rPr>
              <a:t>.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Th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load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i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(</a:t>
            </a:r>
            <a:r>
              <a:rPr dirty="0" sz="2600" spc="-15">
                <a:latin typeface="Calibri"/>
                <a:cs typeface="Calibri"/>
              </a:rPr>
              <a:t>1</a:t>
            </a:r>
            <a:r>
              <a:rPr dirty="0" sz="2600">
                <a:latin typeface="Calibri"/>
                <a:cs typeface="Calibri"/>
              </a:rPr>
              <a:t>/</a:t>
            </a:r>
            <a:r>
              <a:rPr dirty="0" sz="2600" spc="-15">
                <a:latin typeface="Calibri"/>
                <a:cs typeface="Calibri"/>
              </a:rPr>
              <a:t>2</a:t>
            </a:r>
            <a:r>
              <a:rPr dirty="0" sz="2600" spc="-10">
                <a:latin typeface="Calibri"/>
                <a:cs typeface="Calibri"/>
              </a:rPr>
              <a:t>)</a:t>
            </a:r>
            <a:r>
              <a:rPr dirty="0" sz="260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3266" y="1510030"/>
            <a:ext cx="99377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855" algn="l"/>
              </a:tabLst>
            </a:pPr>
            <a:r>
              <a:rPr dirty="0" sz="2600" spc="-10">
                <a:latin typeface="Calibri"/>
                <a:cs typeface="Calibri"/>
              </a:rPr>
              <a:t>I</a:t>
            </a:r>
            <a:r>
              <a:rPr dirty="0" sz="2600">
                <a:latin typeface="Calibri"/>
                <a:cs typeface="Calibri"/>
              </a:rPr>
              <a:t>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this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844" y="1827022"/>
            <a:ext cx="24980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8355" algn="l"/>
                <a:tab pos="1164590" algn="l"/>
                <a:tab pos="1534795" algn="l"/>
                <a:tab pos="1949450" algn="l"/>
                <a:tab pos="2319655" algn="l"/>
              </a:tabLst>
            </a:pPr>
            <a:r>
              <a:rPr dirty="0" sz="2600" spc="-25">
                <a:latin typeface="Calibri"/>
                <a:cs typeface="Calibri"/>
              </a:rPr>
              <a:t>c</a:t>
            </a:r>
            <a:r>
              <a:rPr dirty="0" sz="2600">
                <a:latin typeface="Calibri"/>
                <a:cs typeface="Calibri"/>
              </a:rPr>
              <a:t>ase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G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×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9670" y="1839214"/>
            <a:ext cx="38544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5">
                <a:latin typeface="Calibri"/>
                <a:cs typeface="Calibri"/>
              </a:rPr>
              <a:t>−2G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075" y="1827022"/>
            <a:ext cx="506095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7365" algn="l"/>
                <a:tab pos="867410" algn="l"/>
                <a:tab pos="1237615" algn="l"/>
                <a:tab pos="2196465" algn="l"/>
                <a:tab pos="3086735" algn="l"/>
                <a:tab pos="4508500" algn="l"/>
              </a:tabLst>
            </a:pPr>
            <a:r>
              <a:rPr dirty="0" sz="2600" spc="-10">
                <a:latin typeface="Calibri"/>
                <a:cs typeface="Calibri"/>
              </a:rPr>
              <a:t>o</a:t>
            </a:r>
            <a:r>
              <a:rPr dirty="0" sz="2600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0.1</a:t>
            </a:r>
            <a:r>
              <a:rPr dirty="0" sz="2600" spc="-15">
                <a:latin typeface="Calibri"/>
                <a:cs typeface="Calibri"/>
              </a:rPr>
              <a:t>8</a:t>
            </a:r>
            <a:r>
              <a:rPr dirty="0" sz="2600">
                <a:latin typeface="Calibri"/>
                <a:cs typeface="Calibri"/>
              </a:rPr>
              <a:t>4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(</a:t>
            </a:r>
            <a:r>
              <a:rPr dirty="0" sz="2600">
                <a:latin typeface="Calibri"/>
                <a:cs typeface="Calibri"/>
              </a:rPr>
              <a:t>18</a:t>
            </a:r>
            <a:r>
              <a:rPr dirty="0" sz="2600" spc="-10">
                <a:latin typeface="Calibri"/>
                <a:cs typeface="Calibri"/>
              </a:rPr>
              <a:t>.</a:t>
            </a:r>
            <a:r>
              <a:rPr dirty="0" sz="2600">
                <a:latin typeface="Calibri"/>
                <a:cs typeface="Calibri"/>
              </a:rPr>
              <a:t>4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p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 spc="-10">
                <a:latin typeface="Calibri"/>
                <a:cs typeface="Calibri"/>
              </a:rPr>
              <a:t>c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n</a:t>
            </a:r>
            <a:r>
              <a:rPr dirty="0" sz="2600">
                <a:latin typeface="Calibri"/>
                <a:cs typeface="Calibri"/>
              </a:rPr>
              <a:t>t</a:t>
            </a:r>
            <a:r>
              <a:rPr dirty="0" sz="2600" spc="10">
                <a:latin typeface="Calibri"/>
                <a:cs typeface="Calibri"/>
              </a:rPr>
              <a:t>)</a:t>
            </a:r>
            <a:r>
              <a:rPr dirty="0" sz="2600">
                <a:latin typeface="Calibri"/>
                <a:cs typeface="Calibri"/>
              </a:rPr>
              <a:t>.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T</a:t>
            </a:r>
            <a:r>
              <a:rPr dirty="0" sz="2600" spc="-5">
                <a:latin typeface="Calibri"/>
                <a:cs typeface="Calibri"/>
              </a:rPr>
              <a:t>his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039" y="2143709"/>
            <a:ext cx="8683625" cy="353123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just" marL="349250" marR="42545">
              <a:lnSpc>
                <a:spcPct val="80000"/>
              </a:lnSpc>
              <a:spcBef>
                <a:spcPts val="730"/>
              </a:spcBef>
            </a:pPr>
            <a:r>
              <a:rPr dirty="0" sz="2600" spc="-5">
                <a:latin typeface="Calibri"/>
                <a:cs typeface="Calibri"/>
              </a:rPr>
              <a:t>means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5">
                <a:latin typeface="Calibri"/>
                <a:cs typeface="Calibri"/>
              </a:rPr>
              <a:t> the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throughput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500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×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0.184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92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 </a:t>
            </a:r>
            <a:r>
              <a:rPr dirty="0" sz="2600" spc="-5">
                <a:latin typeface="Calibri"/>
                <a:cs typeface="Calibri"/>
              </a:rPr>
              <a:t> only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92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frames</a:t>
            </a:r>
            <a:r>
              <a:rPr dirty="0" sz="2600" spc="11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out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500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will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probably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survive.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Note </a:t>
            </a:r>
            <a:r>
              <a:rPr dirty="0" sz="2600" spc="-5">
                <a:latin typeface="Calibri"/>
                <a:cs typeface="Calibri"/>
              </a:rPr>
              <a:t> that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this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is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maximum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throughput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case,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percentagewise.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Calibri"/>
              <a:cs typeface="Calibri"/>
            </a:endParaRPr>
          </a:p>
          <a:p>
            <a:pPr algn="just" marL="349250" marR="43180" indent="-299085">
              <a:lnSpc>
                <a:spcPct val="80000"/>
              </a:lnSpc>
            </a:pPr>
            <a:r>
              <a:rPr dirty="0" sz="2600">
                <a:solidFill>
                  <a:srgbClr val="0462C1"/>
                </a:solidFill>
                <a:latin typeface="Calibri"/>
                <a:cs typeface="Calibri"/>
              </a:rPr>
              <a:t>c. </a:t>
            </a:r>
            <a:r>
              <a:rPr dirty="0" sz="2600">
                <a:latin typeface="Calibri"/>
                <a:cs typeface="Calibri"/>
              </a:rPr>
              <a:t>If the </a:t>
            </a:r>
            <a:r>
              <a:rPr dirty="0" sz="2600" spc="-25">
                <a:latin typeface="Calibri"/>
                <a:cs typeface="Calibri"/>
              </a:rPr>
              <a:t>system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creates </a:t>
            </a:r>
            <a:r>
              <a:rPr dirty="0" sz="2600" spc="-5">
                <a:latin typeface="Calibri"/>
                <a:cs typeface="Calibri"/>
              </a:rPr>
              <a:t>250 </a:t>
            </a:r>
            <a:r>
              <a:rPr dirty="0" sz="2600" spc="-10">
                <a:latin typeface="Calibri"/>
                <a:cs typeface="Calibri"/>
              </a:rPr>
              <a:t>frames </a:t>
            </a:r>
            <a:r>
              <a:rPr dirty="0" sz="2600" spc="-5">
                <a:latin typeface="Calibri"/>
                <a:cs typeface="Calibri"/>
              </a:rPr>
              <a:t>per </a:t>
            </a:r>
            <a:r>
              <a:rPr dirty="0" sz="2600" spc="-10">
                <a:latin typeface="Calibri"/>
                <a:cs typeface="Calibri"/>
              </a:rPr>
              <a:t>second, </a:t>
            </a:r>
            <a:r>
              <a:rPr dirty="0" sz="2600">
                <a:latin typeface="Calibri"/>
                <a:cs typeface="Calibri"/>
              </a:rPr>
              <a:t>this is </a:t>
            </a:r>
            <a:r>
              <a:rPr dirty="0" sz="2600" spc="-5">
                <a:latin typeface="Calibri"/>
                <a:cs typeface="Calibri"/>
              </a:rPr>
              <a:t>(1/4)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frame</a:t>
            </a:r>
            <a:r>
              <a:rPr dirty="0" sz="2600" spc="11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per</a:t>
            </a:r>
            <a:r>
              <a:rPr dirty="0" sz="2600" spc="11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millisecond.</a:t>
            </a:r>
            <a:r>
              <a:rPr dirty="0" sz="2600" spc="11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11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load   is   </a:t>
            </a:r>
            <a:r>
              <a:rPr dirty="0" sz="2600" spc="-5">
                <a:latin typeface="Calibri"/>
                <a:cs typeface="Calibri"/>
              </a:rPr>
              <a:t>(1/4).</a:t>
            </a:r>
            <a:r>
              <a:rPr dirty="0" sz="2600" spc="11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</a:t>
            </a:r>
            <a:r>
              <a:rPr dirty="0" sz="2600" spc="11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this   </a:t>
            </a:r>
            <a:r>
              <a:rPr dirty="0" sz="2600" spc="-15">
                <a:latin typeface="Calibri"/>
                <a:cs typeface="Calibri"/>
              </a:rPr>
              <a:t>case 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×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 spc="10">
                <a:latin typeface="Calibri"/>
                <a:cs typeface="Calibri"/>
              </a:rPr>
              <a:t>−</a:t>
            </a:r>
            <a:r>
              <a:rPr dirty="0" baseline="26143" sz="2550" spc="15">
                <a:latin typeface="Calibri"/>
                <a:cs typeface="Calibri"/>
              </a:rPr>
              <a:t>2G </a:t>
            </a:r>
            <a:r>
              <a:rPr dirty="0" baseline="26143" sz="2550" spc="22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0.152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(15.2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percent).</a:t>
            </a:r>
            <a:r>
              <a:rPr dirty="0" sz="2600" spc="5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This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means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that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throughput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is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250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×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0.152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   </a:t>
            </a:r>
            <a:r>
              <a:rPr dirty="0" sz="2600" spc="-5">
                <a:latin typeface="Calibri"/>
                <a:cs typeface="Calibri"/>
              </a:rPr>
              <a:t>38.</a:t>
            </a:r>
            <a:r>
              <a:rPr dirty="0" sz="2600" spc="11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Only</a:t>
            </a:r>
            <a:r>
              <a:rPr dirty="0" sz="2600" spc="116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38 </a:t>
            </a:r>
            <a:r>
              <a:rPr dirty="0" sz="2600" spc="-10">
                <a:latin typeface="Calibri"/>
                <a:cs typeface="Calibri"/>
              </a:rPr>
              <a:t> frames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out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250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will </a:t>
            </a:r>
            <a:r>
              <a:rPr dirty="0" sz="2600" spc="-10">
                <a:latin typeface="Calibri"/>
                <a:cs typeface="Calibri"/>
              </a:rPr>
              <a:t>probably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survive.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31578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 b="1">
                <a:solidFill>
                  <a:srgbClr val="00AF50"/>
                </a:solidFill>
                <a:latin typeface="Calibri"/>
                <a:cs typeface="Calibri"/>
              </a:rPr>
              <a:t>Slotted</a:t>
            </a:r>
            <a:r>
              <a:rPr dirty="0" sz="4400" spc="-8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" y="1220469"/>
            <a:ext cx="8682355" cy="377952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50800" marR="43815">
              <a:lnSpc>
                <a:spcPct val="90000"/>
              </a:lnSpc>
              <a:spcBef>
                <a:spcPts val="430"/>
              </a:spcBef>
            </a:pP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pure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ALOHA</a:t>
            </a:r>
            <a:r>
              <a:rPr dirty="0" sz="2800" spc="-10">
                <a:latin typeface="Calibri"/>
                <a:cs typeface="Calibri"/>
              </a:rPr>
              <a:t> there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-5">
                <a:latin typeface="Calibri"/>
                <a:cs typeface="Calibri"/>
              </a:rPr>
              <a:t> no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defines</a:t>
            </a:r>
            <a:r>
              <a:rPr dirty="0" sz="2800" spc="-5">
                <a:latin typeface="Calibri"/>
                <a:cs typeface="Calibri"/>
              </a:rPr>
              <a:t> when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station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send. A </a:t>
            </a:r>
            <a:r>
              <a:rPr dirty="0" sz="2800" spc="-20">
                <a:latin typeface="Calibri"/>
                <a:cs typeface="Calibri"/>
              </a:rPr>
              <a:t>station may </a:t>
            </a:r>
            <a:r>
              <a:rPr dirty="0" sz="2800" spc="-10">
                <a:latin typeface="Calibri"/>
                <a:cs typeface="Calibri"/>
              </a:rPr>
              <a:t>send </a:t>
            </a:r>
            <a:r>
              <a:rPr dirty="0" sz="2800" spc="-5">
                <a:latin typeface="Calibri"/>
                <a:cs typeface="Calibri"/>
              </a:rPr>
              <a:t>soon </a:t>
            </a:r>
            <a:r>
              <a:rPr dirty="0" sz="2800" spc="-10">
                <a:latin typeface="Calibri"/>
                <a:cs typeface="Calibri"/>
              </a:rPr>
              <a:t>after </a:t>
            </a:r>
            <a:r>
              <a:rPr dirty="0" sz="2800" spc="-5">
                <a:latin typeface="Calibri"/>
                <a:cs typeface="Calibri"/>
              </a:rPr>
              <a:t>another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station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started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just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before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another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station</a:t>
            </a:r>
            <a:r>
              <a:rPr dirty="0" sz="2800" spc="-10">
                <a:latin typeface="Calibri"/>
                <a:cs typeface="Calibri"/>
              </a:rPr>
              <a:t> has </a:t>
            </a:r>
            <a:r>
              <a:rPr dirty="0" sz="2800" spc="-5">
                <a:latin typeface="Calibri"/>
                <a:cs typeface="Calibri"/>
              </a:rPr>
              <a:t> finished.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Slotted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ALOHA</a:t>
            </a:r>
            <a:r>
              <a:rPr dirty="0" sz="2800" spc="-15">
                <a:latin typeface="Calibri"/>
                <a:cs typeface="Calibri"/>
              </a:rPr>
              <a:t> was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invented</a:t>
            </a:r>
            <a:r>
              <a:rPr dirty="0" sz="2800" spc="-15">
                <a:latin typeface="Calibri"/>
                <a:cs typeface="Calibri"/>
              </a:rPr>
              <a:t> 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improve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efficiency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pure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ALOHA.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algn="just" marL="50800" marR="43180">
              <a:lnSpc>
                <a:spcPts val="3020"/>
              </a:lnSpc>
              <a:spcBef>
                <a:spcPts val="5"/>
              </a:spcBef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5" b="1">
                <a:latin typeface="Calibri"/>
                <a:cs typeface="Calibri"/>
              </a:rPr>
              <a:t>slotted ALOHA </a:t>
            </a:r>
            <a:r>
              <a:rPr dirty="0" sz="2800" spc="-5">
                <a:latin typeface="Calibri"/>
                <a:cs typeface="Calibri"/>
              </a:rPr>
              <a:t>time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divided </a:t>
            </a:r>
            <a:r>
              <a:rPr dirty="0" sz="2800" spc="-20">
                <a:latin typeface="Calibri"/>
                <a:cs typeface="Calibri"/>
              </a:rPr>
              <a:t>into </a:t>
            </a:r>
            <a:r>
              <a:rPr dirty="0" sz="2800" spc="-5">
                <a:latin typeface="Calibri"/>
                <a:cs typeface="Calibri"/>
              </a:rPr>
              <a:t>slots of </a:t>
            </a:r>
            <a:r>
              <a:rPr dirty="0" sz="2800" spc="5" i="1">
                <a:latin typeface="Calibri"/>
                <a:cs typeface="Calibri"/>
              </a:rPr>
              <a:t>T</a:t>
            </a:r>
            <a:r>
              <a:rPr dirty="0" baseline="-21021" sz="2775" spc="7" i="1">
                <a:latin typeface="Calibri"/>
                <a:cs typeface="Calibri"/>
              </a:rPr>
              <a:t>fr</a:t>
            </a:r>
            <a:r>
              <a:rPr dirty="0" baseline="-21021" sz="2775" spc="15" i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seconds </a:t>
            </a:r>
            <a:r>
              <a:rPr dirty="0" sz="2800" spc="-5">
                <a:latin typeface="Calibri"/>
                <a:cs typeface="Calibri"/>
              </a:rPr>
              <a:t> and </a:t>
            </a:r>
            <a:r>
              <a:rPr dirty="0" sz="2800" spc="-25">
                <a:latin typeface="Calibri"/>
                <a:cs typeface="Calibri"/>
              </a:rPr>
              <a:t>force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station to </a:t>
            </a:r>
            <a:r>
              <a:rPr dirty="0" sz="2800" spc="-5">
                <a:latin typeface="Calibri"/>
                <a:cs typeface="Calibri"/>
              </a:rPr>
              <a:t>send </a:t>
            </a:r>
            <a:r>
              <a:rPr dirty="0" sz="2800" spc="-10">
                <a:latin typeface="Calibri"/>
                <a:cs typeface="Calibri"/>
              </a:rPr>
              <a:t>only </a:t>
            </a:r>
            <a:r>
              <a:rPr dirty="0" sz="2800" spc="-15">
                <a:latin typeface="Calibri"/>
                <a:cs typeface="Calibri"/>
              </a:rPr>
              <a:t>at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beginning </a:t>
            </a:r>
            <a:r>
              <a:rPr dirty="0" sz="2800" spc="-5">
                <a:latin typeface="Calibri"/>
                <a:cs typeface="Calibri"/>
              </a:rPr>
              <a:t>of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time </a:t>
            </a:r>
            <a:r>
              <a:rPr dirty="0" sz="2800" spc="-10">
                <a:latin typeface="Calibri"/>
                <a:cs typeface="Calibri"/>
              </a:rPr>
              <a:t>slot.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2081"/>
            <a:ext cx="5619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sz="2800" spc="-15" b="1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ames</a:t>
            </a:r>
            <a:r>
              <a:rPr dirty="0" sz="2800" spc="1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dirty="0" sz="2800" spc="1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dirty="0" sz="2800" b="1">
                <a:solidFill>
                  <a:srgbClr val="00AF50"/>
                </a:solidFill>
                <a:latin typeface="Times New Roman"/>
                <a:cs typeface="Times New Roman"/>
              </a:rPr>
              <a:t>l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ted</a:t>
            </a:r>
            <a:r>
              <a:rPr dirty="0" sz="2800" spc="-17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AL</a:t>
            </a:r>
            <a:r>
              <a:rPr dirty="0" sz="2800" spc="-20" b="1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HA</a:t>
            </a:r>
            <a:r>
              <a:rPr dirty="0" sz="2800" spc="-13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net</a:t>
            </a:r>
            <a:r>
              <a:rPr dirty="0" sz="2800" spc="-30" b="1">
                <a:solidFill>
                  <a:srgbClr val="00AF50"/>
                </a:solidFill>
                <a:latin typeface="Times New Roman"/>
                <a:cs typeface="Times New Roman"/>
              </a:rPr>
              <a:t>w</a:t>
            </a:r>
            <a:r>
              <a:rPr dirty="0" sz="2800" spc="-5" b="1">
                <a:solidFill>
                  <a:srgbClr val="00AF50"/>
                </a:solidFill>
                <a:latin typeface="Times New Roman"/>
                <a:cs typeface="Times New Roman"/>
              </a:rPr>
              <a:t>ork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525" y="1455663"/>
            <a:ext cx="8484679" cy="39059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1633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dirty="0" sz="4400" spc="-60" b="1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610" y="2257170"/>
            <a:ext cx="5906135" cy="2369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throughput</a:t>
            </a:r>
            <a:r>
              <a:rPr dirty="0" sz="2800" spc="5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pure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ALOHA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algn="ctr" marL="5080">
              <a:lnSpc>
                <a:spcPts val="3190"/>
              </a:lnSpc>
            </a:pP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dirty="0" sz="2800" spc="-2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dirty="0" sz="2800" spc="-2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G</a:t>
            </a:r>
            <a:r>
              <a:rPr dirty="0" sz="2800" spc="-2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×</a:t>
            </a:r>
            <a:r>
              <a:rPr dirty="0" sz="2800" spc="-1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e</a:t>
            </a:r>
            <a:r>
              <a:rPr dirty="0" sz="2800" spc="-1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baseline="25525" sz="2775" spc="-555">
                <a:solidFill>
                  <a:srgbClr val="0462C1"/>
                </a:solidFill>
                <a:latin typeface="Arial MT"/>
                <a:cs typeface="Arial MT"/>
              </a:rPr>
              <a:t>−G</a:t>
            </a:r>
            <a:endParaRPr baseline="25525" sz="2775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Arial MT"/>
              <a:cs typeface="Arial MT"/>
            </a:endParaRPr>
          </a:p>
          <a:p>
            <a:pPr algn="ctr" marL="1905">
              <a:lnSpc>
                <a:spcPct val="100000"/>
              </a:lnSpc>
            </a:pPr>
            <a:r>
              <a:rPr dirty="0" sz="2800" spc="-10" b="1">
                <a:latin typeface="Arial"/>
                <a:cs typeface="Arial"/>
              </a:rPr>
              <a:t>The</a:t>
            </a:r>
            <a:r>
              <a:rPr dirty="0" sz="2800" spc="-5" b="1">
                <a:latin typeface="Arial"/>
                <a:cs typeface="Arial"/>
              </a:rPr>
              <a:t> maximum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throughput</a:t>
            </a:r>
            <a:endParaRPr sz="28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0462C1"/>
                </a:solidFill>
                <a:latin typeface="Arial MT"/>
                <a:cs typeface="Arial MT"/>
              </a:rPr>
              <a:t>S</a:t>
            </a:r>
            <a:r>
              <a:rPr dirty="0" baseline="-15015" sz="2775" spc="7">
                <a:solidFill>
                  <a:srgbClr val="0462C1"/>
                </a:solidFill>
                <a:latin typeface="Arial MT"/>
                <a:cs typeface="Arial MT"/>
              </a:rPr>
              <a:t>max</a:t>
            </a:r>
            <a:r>
              <a:rPr dirty="0" baseline="-15015" sz="2775" spc="359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=</a:t>
            </a:r>
            <a:r>
              <a:rPr dirty="0" sz="2800" spc="-1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462C1"/>
                </a:solidFill>
                <a:latin typeface="Arial MT"/>
                <a:cs typeface="Arial MT"/>
              </a:rPr>
              <a:t>0.368</a:t>
            </a:r>
            <a:r>
              <a:rPr dirty="0" sz="2800" spc="5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G=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4461"/>
            <a:ext cx="55238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00AF50"/>
                </a:solidFill>
                <a:latin typeface="Calibri"/>
                <a:cs typeface="Calibri"/>
              </a:rPr>
              <a:t>Vulnerable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time </a:t>
            </a:r>
            <a:r>
              <a:rPr dirty="0" sz="2400" spc="-15" b="1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 slotted</a:t>
            </a:r>
            <a:r>
              <a:rPr dirty="0" sz="24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dirty="0" sz="24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1454446"/>
            <a:ext cx="7620486" cy="43367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27800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Background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93038"/>
            <a:ext cx="8208645" cy="416496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241300" marR="8255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When nodes or </a:t>
            </a:r>
            <a:r>
              <a:rPr dirty="0" sz="2600" spc="-10">
                <a:latin typeface="Calibri"/>
                <a:cs typeface="Calibri"/>
              </a:rPr>
              <a:t>stations are connected </a:t>
            </a:r>
            <a:r>
              <a:rPr dirty="0" sz="2600" spc="-5">
                <a:latin typeface="Calibri"/>
                <a:cs typeface="Calibri"/>
              </a:rPr>
              <a:t>and use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common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link,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called</a:t>
            </a:r>
            <a:r>
              <a:rPr dirty="0" sz="2600">
                <a:latin typeface="Calibri"/>
                <a:cs typeface="Calibri"/>
              </a:rPr>
              <a:t> 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multipoint</a:t>
            </a:r>
            <a:r>
              <a:rPr dirty="0" sz="2600" spc="5" i="1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broadcast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link,</a:t>
            </a:r>
            <a:r>
              <a:rPr dirty="0" sz="2600" spc="5" i="1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we</a:t>
            </a:r>
            <a:r>
              <a:rPr dirty="0" sz="2600" spc="-10">
                <a:latin typeface="Calibri"/>
                <a:cs typeface="Calibri"/>
              </a:rPr>
              <a:t> need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multiple-access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protocol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coordinate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access</a:t>
            </a:r>
            <a:r>
              <a:rPr dirty="0" sz="2600" spc="-15">
                <a:latin typeface="Calibri"/>
                <a:cs typeface="Calibri"/>
              </a:rPr>
              <a:t> to</a:t>
            </a:r>
            <a:r>
              <a:rPr dirty="0" sz="2600">
                <a:latin typeface="Calibri"/>
                <a:cs typeface="Calibri"/>
              </a:rPr>
              <a:t> 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link.</a:t>
            </a:r>
            <a:endParaRPr sz="26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316230" algn="l"/>
              </a:tabLst>
            </a:pPr>
            <a:r>
              <a:rPr dirty="0"/>
              <a:t>	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problem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controlling </a:t>
            </a:r>
            <a:r>
              <a:rPr dirty="0" sz="2600">
                <a:latin typeface="Calibri"/>
                <a:cs typeface="Calibri"/>
              </a:rPr>
              <a:t>the access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medium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similar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rules</a:t>
            </a:r>
            <a:r>
              <a:rPr dirty="0" sz="2600" spc="-5">
                <a:latin typeface="Calibri"/>
                <a:cs typeface="Calibri"/>
              </a:rPr>
              <a:t> of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speaking</a:t>
            </a:r>
            <a:r>
              <a:rPr dirty="0" sz="2600">
                <a:latin typeface="Calibri"/>
                <a:cs typeface="Calibri"/>
              </a:rPr>
              <a:t> 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assembly.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procedures guarantee </a:t>
            </a:r>
            <a:r>
              <a:rPr dirty="0" sz="2600" spc="-5">
                <a:latin typeface="Calibri"/>
                <a:cs typeface="Calibri"/>
              </a:rPr>
              <a:t>that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right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speak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upheld </a:t>
            </a:r>
            <a:r>
              <a:rPr dirty="0" sz="2600" spc="-1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ensure </a:t>
            </a:r>
            <a:r>
              <a:rPr dirty="0" sz="2600" spc="-5">
                <a:latin typeface="Calibri"/>
                <a:cs typeface="Calibri"/>
              </a:rPr>
              <a:t>that two people </a:t>
            </a:r>
            <a:r>
              <a:rPr dirty="0" sz="2600">
                <a:latin typeface="Calibri"/>
                <a:cs typeface="Calibri"/>
              </a:rPr>
              <a:t>do </a:t>
            </a:r>
            <a:r>
              <a:rPr dirty="0" sz="2600" spc="-5">
                <a:latin typeface="Calibri"/>
                <a:cs typeface="Calibri"/>
              </a:rPr>
              <a:t>not speak </a:t>
            </a:r>
            <a:r>
              <a:rPr dirty="0" sz="2600" spc="-10">
                <a:latin typeface="Calibri"/>
                <a:cs typeface="Calibri"/>
              </a:rPr>
              <a:t>at </a:t>
            </a:r>
            <a:r>
              <a:rPr dirty="0" sz="2600" spc="-5">
                <a:latin typeface="Calibri"/>
                <a:cs typeface="Calibri"/>
              </a:rPr>
              <a:t>the same time, do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interrupt</a:t>
            </a:r>
            <a:r>
              <a:rPr dirty="0" sz="2600" spc="-5">
                <a:latin typeface="Calibri"/>
                <a:cs typeface="Calibri"/>
              </a:rPr>
              <a:t> each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other,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do</a:t>
            </a:r>
            <a:r>
              <a:rPr dirty="0" sz="2600" spc="-5">
                <a:latin typeface="Calibri"/>
                <a:cs typeface="Calibri"/>
              </a:rPr>
              <a:t> not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monopolize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discussion,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so</a:t>
            </a:r>
            <a:r>
              <a:rPr dirty="0" sz="2600" spc="-5">
                <a:latin typeface="Calibri"/>
                <a:cs typeface="Calibri"/>
              </a:rPr>
              <a:t> on.</a:t>
            </a:r>
            <a:endParaRPr sz="2600">
              <a:latin typeface="Calibri"/>
              <a:cs typeface="Calibri"/>
            </a:endParaRPr>
          </a:p>
          <a:p>
            <a:pPr algn="just" marL="241300" marR="8255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Many </a:t>
            </a:r>
            <a:r>
              <a:rPr dirty="0" sz="2600" spc="-15">
                <a:latin typeface="Calibri"/>
                <a:cs typeface="Calibri"/>
              </a:rPr>
              <a:t>protocols </a:t>
            </a:r>
            <a:r>
              <a:rPr dirty="0" sz="2600" spc="-20">
                <a:latin typeface="Calibri"/>
                <a:cs typeface="Calibri"/>
              </a:rPr>
              <a:t>have </a:t>
            </a:r>
            <a:r>
              <a:rPr dirty="0" sz="2600" spc="-5">
                <a:latin typeface="Calibri"/>
                <a:cs typeface="Calibri"/>
              </a:rPr>
              <a:t>been </a:t>
            </a:r>
            <a:r>
              <a:rPr dirty="0" sz="2600" spc="-10">
                <a:latin typeface="Calibri"/>
                <a:cs typeface="Calibri"/>
              </a:rPr>
              <a:t>devised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handle access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shared </a:t>
            </a:r>
            <a:r>
              <a:rPr dirty="0" sz="2600" spc="-5">
                <a:latin typeface="Calibri"/>
                <a:cs typeface="Calibri"/>
              </a:rPr>
              <a:t>link. </a:t>
            </a:r>
            <a:r>
              <a:rPr dirty="0" sz="2600">
                <a:latin typeface="Calibri"/>
                <a:cs typeface="Calibri"/>
              </a:rPr>
              <a:t>All </a:t>
            </a:r>
            <a:r>
              <a:rPr dirty="0" sz="2600" spc="-5">
                <a:latin typeface="Calibri"/>
                <a:cs typeface="Calibri"/>
              </a:rPr>
              <a:t>of these </a:t>
            </a:r>
            <a:r>
              <a:rPr dirty="0" sz="2600" spc="-15">
                <a:latin typeface="Calibri"/>
                <a:cs typeface="Calibri"/>
              </a:rPr>
              <a:t>protocols </a:t>
            </a:r>
            <a:r>
              <a:rPr dirty="0" sz="2600">
                <a:latin typeface="Calibri"/>
                <a:cs typeface="Calibri"/>
              </a:rPr>
              <a:t>belong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sublayer </a:t>
            </a: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data-link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layer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called </a:t>
            </a:r>
            <a:r>
              <a:rPr dirty="0" sz="2600" i="1">
                <a:latin typeface="Calibri"/>
                <a:cs typeface="Calibri"/>
              </a:rPr>
              <a:t>media</a:t>
            </a:r>
            <a:r>
              <a:rPr dirty="0" sz="2600" spc="-2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access</a:t>
            </a:r>
            <a:r>
              <a:rPr dirty="0" sz="2600" spc="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control</a:t>
            </a:r>
            <a:r>
              <a:rPr dirty="0" sz="2600" spc="10" i="1">
                <a:latin typeface="Calibri"/>
                <a:cs typeface="Calibri"/>
              </a:rPr>
              <a:t> </a:t>
            </a:r>
            <a:r>
              <a:rPr dirty="0" sz="2600" spc="-15" i="1">
                <a:latin typeface="Calibri"/>
                <a:cs typeface="Calibri"/>
              </a:rPr>
              <a:t>(MAC)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z="4400" spc="-70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Problem:</a:t>
            </a:r>
          </a:p>
          <a:p>
            <a:pPr algn="just" marL="12700" marR="5080">
              <a:lnSpc>
                <a:spcPct val="70000"/>
              </a:lnSpc>
              <a:spcBef>
                <a:spcPts val="994"/>
              </a:spcBef>
            </a:pP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slotted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ALOHA</a:t>
            </a:r>
            <a:r>
              <a:rPr dirty="0" spc="-10">
                <a:solidFill>
                  <a:srgbClr val="000000"/>
                </a:solidFill>
              </a:rPr>
              <a:t> network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transmits</a:t>
            </a:r>
            <a:r>
              <a:rPr dirty="0" spc="-5">
                <a:solidFill>
                  <a:srgbClr val="000000"/>
                </a:solidFill>
              </a:rPr>
              <a:t> 200-bit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frames</a:t>
            </a:r>
            <a:r>
              <a:rPr dirty="0" spc="-5">
                <a:solidFill>
                  <a:srgbClr val="000000"/>
                </a:solidFill>
              </a:rPr>
              <a:t> on</a:t>
            </a:r>
            <a:r>
              <a:rPr dirty="0">
                <a:solidFill>
                  <a:srgbClr val="000000"/>
                </a:solidFill>
              </a:rPr>
              <a:t> a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shared </a:t>
            </a:r>
            <a:r>
              <a:rPr dirty="0" spc="-5">
                <a:solidFill>
                  <a:srgbClr val="000000"/>
                </a:solidFill>
              </a:rPr>
              <a:t> channel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of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200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kbps.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What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throughput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if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system</a:t>
            </a:r>
            <a:r>
              <a:rPr dirty="0" spc="50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(all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stations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together) produces</a:t>
            </a:r>
          </a:p>
          <a:p>
            <a:pPr algn="just"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rgbClr val="0462C1"/>
                </a:solidFill>
              </a:rPr>
              <a:t>a.</a:t>
            </a:r>
            <a:r>
              <a:rPr dirty="0" spc="-15">
                <a:solidFill>
                  <a:srgbClr val="0462C1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1000 </a:t>
            </a:r>
            <a:r>
              <a:rPr dirty="0" spc="-10">
                <a:solidFill>
                  <a:srgbClr val="000000"/>
                </a:solidFill>
              </a:rPr>
              <a:t>frames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per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second</a:t>
            </a:r>
            <a:r>
              <a:rPr dirty="0" spc="106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462C1"/>
                </a:solidFill>
              </a:rPr>
              <a:t>b.</a:t>
            </a:r>
            <a:r>
              <a:rPr dirty="0" spc="-15">
                <a:solidFill>
                  <a:srgbClr val="0462C1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500 </a:t>
            </a:r>
            <a:r>
              <a:rPr dirty="0" spc="-10">
                <a:solidFill>
                  <a:srgbClr val="000000"/>
                </a:solidFill>
              </a:rPr>
              <a:t>frames</a:t>
            </a:r>
            <a:r>
              <a:rPr dirty="0" spc="-5">
                <a:solidFill>
                  <a:srgbClr val="000000"/>
                </a:solidFill>
              </a:rPr>
              <a:t> per </a:t>
            </a:r>
            <a:r>
              <a:rPr dirty="0" spc="-10">
                <a:solidFill>
                  <a:srgbClr val="000000"/>
                </a:solidFill>
              </a:rPr>
              <a:t>second</a:t>
            </a:r>
          </a:p>
          <a:p>
            <a:pPr algn="just"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rgbClr val="0462C1"/>
                </a:solidFill>
              </a:rPr>
              <a:t>c.</a:t>
            </a:r>
            <a:r>
              <a:rPr dirty="0" spc="-35">
                <a:solidFill>
                  <a:srgbClr val="0462C1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250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frames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per </a:t>
            </a:r>
            <a:r>
              <a:rPr dirty="0" spc="-10">
                <a:solidFill>
                  <a:srgbClr val="000000"/>
                </a:solidFill>
              </a:rPr>
              <a:t>second.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/>
          </a:p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0462C1"/>
                </a:solidFill>
              </a:rPr>
              <a:t>Solution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frame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transmission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time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200/200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kbps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or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ms.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4366641"/>
            <a:ext cx="633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dirty="0" sz="2400">
                <a:solidFill>
                  <a:srgbClr val="0462C1"/>
                </a:solidFill>
                <a:latin typeface="Calibri"/>
                <a:cs typeface="Calibri"/>
              </a:rPr>
              <a:t>a.	</a:t>
            </a:r>
            <a:r>
              <a:rPr dirty="0" sz="2400" spc="-5"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928" y="4366641"/>
            <a:ext cx="4532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717675" algn="l"/>
                <a:tab pos="2832100" algn="l"/>
                <a:tab pos="3663950" algn="l"/>
              </a:tabLst>
            </a:pPr>
            <a:r>
              <a:rPr dirty="0" sz="2400">
                <a:latin typeface="Calibri"/>
                <a:cs typeface="Calibri"/>
              </a:rPr>
              <a:t>the	</a:t>
            </a:r>
            <a:r>
              <a:rPr dirty="0" sz="2400" spc="-55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y</a:t>
            </a:r>
            <a:r>
              <a:rPr dirty="0" sz="2400" spc="-30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em	c</a:t>
            </a:r>
            <a:r>
              <a:rPr dirty="0" sz="2400" spc="-3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es	</a:t>
            </a:r>
            <a:r>
              <a:rPr dirty="0" sz="2400" spc="-5">
                <a:latin typeface="Calibri"/>
                <a:cs typeface="Calibri"/>
              </a:rPr>
              <a:t>100</a:t>
            </a:r>
            <a:r>
              <a:rPr dirty="0" sz="2400">
                <a:latin typeface="Calibri"/>
                <a:cs typeface="Calibri"/>
              </a:rPr>
              <a:t>0	</a:t>
            </a:r>
            <a:r>
              <a:rPr dirty="0" sz="2400" spc="-5">
                <a:latin typeface="Calibri"/>
                <a:cs typeface="Calibri"/>
              </a:rPr>
              <a:t>f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9389" y="4366641"/>
            <a:ext cx="3059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1818639" algn="l"/>
                <a:tab pos="2486025" algn="l"/>
                <a:tab pos="2891790" algn="l"/>
              </a:tabLst>
            </a:pPr>
            <a:r>
              <a:rPr dirty="0" sz="2400" spc="-5">
                <a:latin typeface="Calibri"/>
                <a:cs typeface="Calibri"/>
              </a:rPr>
              <a:t>pe</a:t>
            </a:r>
            <a:r>
              <a:rPr dirty="0" sz="2400">
                <a:latin typeface="Calibri"/>
                <a:cs typeface="Calibri"/>
              </a:rPr>
              <a:t>r	</a:t>
            </a:r>
            <a:r>
              <a:rPr dirty="0" sz="2400" spc="-5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ond</a:t>
            </a:r>
            <a:r>
              <a:rPr dirty="0" sz="2400">
                <a:latin typeface="Calibri"/>
                <a:cs typeface="Calibri"/>
              </a:rPr>
              <a:t>,	this	is	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4622368"/>
            <a:ext cx="33280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945" algn="l"/>
                <a:tab pos="1838325" algn="l"/>
              </a:tabLst>
            </a:pPr>
            <a:r>
              <a:rPr dirty="0" sz="2400" spc="-5">
                <a:latin typeface="Calibri"/>
                <a:cs typeface="Calibri"/>
              </a:rPr>
              <a:t>f</a:t>
            </a: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ame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er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1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llise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3883" y="4622368"/>
            <a:ext cx="46926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  <a:tab pos="1684655" algn="l"/>
                <a:tab pos="2208530" algn="l"/>
                <a:tab pos="2776220" algn="l"/>
                <a:tab pos="3347720" algn="l"/>
                <a:tab pos="4135120" algn="l"/>
              </a:tabLst>
            </a:pPr>
            <a:r>
              <a:rPr dirty="0" sz="2400" spc="-5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h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load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">
                <a:latin typeface="Calibri"/>
                <a:cs typeface="Calibri"/>
              </a:rPr>
              <a:t>thi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4879085"/>
            <a:ext cx="1200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843280" algn="l"/>
              </a:tabLst>
            </a:pPr>
            <a:r>
              <a:rPr dirty="0" sz="2400">
                <a:latin typeface="Calibri"/>
                <a:cs typeface="Calibri"/>
              </a:rPr>
              <a:t>S	=	</a:t>
            </a:r>
            <a:r>
              <a:rPr dirty="0" sz="2400" spc="-5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×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3542" y="4787645"/>
            <a:ext cx="457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libri"/>
                <a:cs typeface="Calibri"/>
              </a:rPr>
              <a:t>e</a:t>
            </a:r>
            <a:r>
              <a:rPr dirty="0" sz="1600" spc="-5">
                <a:latin typeface="Calibri"/>
                <a:cs typeface="Calibri"/>
              </a:rPr>
              <a:t>−G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9689" y="4879085"/>
            <a:ext cx="6236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  <a:tab pos="958850" algn="l"/>
                <a:tab pos="1381125" algn="l"/>
                <a:tab pos="2341880" algn="l"/>
                <a:tab pos="3242310" algn="l"/>
                <a:tab pos="4634230" algn="l"/>
                <a:tab pos="5400675" algn="l"/>
              </a:tabLst>
            </a:pP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r	S	=	</a:t>
            </a:r>
            <a:r>
              <a:rPr dirty="0" sz="2400" spc="-5">
                <a:latin typeface="Calibri"/>
                <a:cs typeface="Calibri"/>
              </a:rPr>
              <a:t>0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 spc="-5">
                <a:latin typeface="Calibri"/>
                <a:cs typeface="Calibri"/>
              </a:rPr>
              <a:t>36</a:t>
            </a:r>
            <a:r>
              <a:rPr dirty="0" sz="2400">
                <a:latin typeface="Calibri"/>
                <a:cs typeface="Calibri"/>
              </a:rPr>
              <a:t>8	(</a:t>
            </a:r>
            <a:r>
              <a:rPr dirty="0" sz="2400" spc="-5">
                <a:latin typeface="Calibri"/>
                <a:cs typeface="Calibri"/>
              </a:rPr>
              <a:t>36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8	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t</a:t>
            </a:r>
            <a:r>
              <a:rPr dirty="0" sz="2400" spc="10">
                <a:latin typeface="Calibri"/>
                <a:cs typeface="Calibri"/>
              </a:rPr>
              <a:t>)</a:t>
            </a:r>
            <a:r>
              <a:rPr dirty="0" sz="2400">
                <a:latin typeface="Calibri"/>
                <a:cs typeface="Calibri"/>
              </a:rPr>
              <a:t>.	</a:t>
            </a:r>
            <a:r>
              <a:rPr dirty="0" sz="2400" spc="-5">
                <a:latin typeface="Calibri"/>
                <a:cs typeface="Calibri"/>
              </a:rPr>
              <a:t>Thi</a:t>
            </a:r>
            <a:r>
              <a:rPr dirty="0" sz="2400">
                <a:latin typeface="Calibri"/>
                <a:cs typeface="Calibri"/>
              </a:rPr>
              <a:t>s	me</a:t>
            </a:r>
            <a:r>
              <a:rPr dirty="0" sz="2400" spc="5">
                <a:latin typeface="Calibri"/>
                <a:cs typeface="Calibri"/>
              </a:rPr>
              <a:t>an</a:t>
            </a:r>
            <a:r>
              <a:rPr dirty="0" sz="240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59" y="5135117"/>
            <a:ext cx="8333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  <a:tab pos="1517015" algn="l"/>
                <a:tab pos="3219450" algn="l"/>
                <a:tab pos="3700779" algn="l"/>
                <a:tab pos="4608195" algn="l"/>
                <a:tab pos="5053330" algn="l"/>
                <a:tab pos="6189980" algn="l"/>
                <a:tab pos="6635115" algn="l"/>
                <a:tab pos="7388225" algn="l"/>
              </a:tabLst>
            </a:pPr>
            <a:r>
              <a:rPr dirty="0" sz="2400" spc="-10">
                <a:latin typeface="Calibri"/>
                <a:cs typeface="Calibri"/>
              </a:rPr>
              <a:t>that	</a:t>
            </a:r>
            <a:r>
              <a:rPr dirty="0" sz="2400">
                <a:latin typeface="Calibri"/>
                <a:cs typeface="Calibri"/>
              </a:rPr>
              <a:t>the	</a:t>
            </a:r>
            <a:r>
              <a:rPr dirty="0" sz="2400" spc="-10">
                <a:latin typeface="Calibri"/>
                <a:cs typeface="Calibri"/>
              </a:rPr>
              <a:t>throughput	</a:t>
            </a:r>
            <a:r>
              <a:rPr dirty="0" sz="2400">
                <a:latin typeface="Calibri"/>
                <a:cs typeface="Calibri"/>
              </a:rPr>
              <a:t>is	</a:t>
            </a:r>
            <a:r>
              <a:rPr dirty="0" sz="2400" spc="-10">
                <a:latin typeface="Calibri"/>
                <a:cs typeface="Calibri"/>
              </a:rPr>
              <a:t>1000	</a:t>
            </a:r>
            <a:r>
              <a:rPr dirty="0" sz="2400">
                <a:latin typeface="Calibri"/>
                <a:cs typeface="Calibri"/>
              </a:rPr>
              <a:t>×	</a:t>
            </a:r>
            <a:r>
              <a:rPr dirty="0" sz="2400" spc="-10">
                <a:latin typeface="Calibri"/>
                <a:cs typeface="Calibri"/>
              </a:rPr>
              <a:t>0.0368	</a:t>
            </a:r>
            <a:r>
              <a:rPr dirty="0" sz="2400">
                <a:latin typeface="Calibri"/>
                <a:cs typeface="Calibri"/>
              </a:rPr>
              <a:t>=	</a:t>
            </a:r>
            <a:r>
              <a:rPr dirty="0" sz="2400" spc="-5">
                <a:latin typeface="Calibri"/>
                <a:cs typeface="Calibri"/>
              </a:rPr>
              <a:t>368	</a:t>
            </a:r>
            <a:r>
              <a:rPr dirty="0" sz="2400" spc="-10">
                <a:latin typeface="Calibri"/>
                <a:cs typeface="Calibri"/>
              </a:rPr>
              <a:t>frames.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936" y="5391099"/>
            <a:ext cx="6234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Only 386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frames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1000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probably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survive.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400240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dirty="0" sz="4400" spc="-6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15" b="1">
                <a:solidFill>
                  <a:srgbClr val="00AF50"/>
                </a:solidFill>
                <a:latin typeface="Calibri"/>
                <a:cs typeface="Calibri"/>
              </a:rPr>
              <a:t>(Contd.)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" y="1220469"/>
            <a:ext cx="8705215" cy="339534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373380" marR="65405" indent="-323215">
              <a:lnSpc>
                <a:spcPct val="90000"/>
              </a:lnSpc>
              <a:spcBef>
                <a:spcPts val="430"/>
              </a:spcBef>
            </a:pPr>
            <a:r>
              <a:rPr dirty="0" sz="2800" spc="-5">
                <a:solidFill>
                  <a:srgbClr val="0462C1"/>
                </a:solidFill>
                <a:latin typeface="Calibri"/>
                <a:cs typeface="Calibri"/>
              </a:rPr>
              <a:t>b.</a:t>
            </a:r>
            <a:r>
              <a:rPr dirty="0" sz="280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system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creates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500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frames</a:t>
            </a:r>
            <a:r>
              <a:rPr dirty="0" sz="2800" spc="-10">
                <a:latin typeface="Calibri"/>
                <a:cs typeface="Calibri"/>
              </a:rPr>
              <a:t> per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second,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(1/2)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frame</a:t>
            </a:r>
            <a:r>
              <a:rPr dirty="0" sz="2800" spc="-10">
                <a:latin typeface="Calibri"/>
                <a:cs typeface="Calibri"/>
              </a:rPr>
              <a:t> per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millisecond.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(1/2).</a:t>
            </a:r>
            <a:r>
              <a:rPr dirty="0" sz="2800" spc="6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case</a:t>
            </a:r>
            <a:r>
              <a:rPr dirty="0" sz="2800" spc="-5">
                <a:latin typeface="Calibri"/>
                <a:cs typeface="Calibri"/>
              </a:rPr>
              <a:t> 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×</a:t>
            </a:r>
            <a:r>
              <a:rPr dirty="0" sz="2800">
                <a:latin typeface="Calibri"/>
                <a:cs typeface="Calibri"/>
              </a:rPr>
              <a:t> e</a:t>
            </a:r>
            <a:r>
              <a:rPr dirty="0" baseline="25525" sz="2775">
                <a:latin typeface="Calibri"/>
                <a:cs typeface="Calibri"/>
              </a:rPr>
              <a:t>−G</a:t>
            </a:r>
            <a:r>
              <a:rPr dirty="0" baseline="25525" sz="2775" spc="7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 spc="6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0.303</a:t>
            </a:r>
            <a:r>
              <a:rPr dirty="0" sz="2800" spc="6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(30.3</a:t>
            </a:r>
            <a:r>
              <a:rPr dirty="0" sz="2800" spc="6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percent).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 spc="-5">
                <a:latin typeface="Calibri"/>
                <a:cs typeface="Calibri"/>
              </a:rPr>
              <a:t> means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throughput</a:t>
            </a:r>
            <a:r>
              <a:rPr dirty="0" sz="2800" spc="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6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500</a:t>
            </a:r>
            <a:r>
              <a:rPr dirty="0" sz="2800" spc="6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×</a:t>
            </a:r>
            <a:r>
              <a:rPr dirty="0" sz="2800" spc="6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0.0303</a:t>
            </a:r>
            <a:r>
              <a:rPr dirty="0" sz="2800" spc="6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6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151.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Only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151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frames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500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probably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algn="just" marL="373380" marR="66675" indent="-323215">
              <a:lnSpc>
                <a:spcPts val="3020"/>
              </a:lnSpc>
              <a:spcBef>
                <a:spcPts val="5"/>
              </a:spcBef>
            </a:pPr>
            <a:r>
              <a:rPr dirty="0" sz="2800">
                <a:solidFill>
                  <a:srgbClr val="0462C1"/>
                </a:solidFill>
                <a:latin typeface="Calibri"/>
                <a:cs typeface="Calibri"/>
              </a:rPr>
              <a:t>c.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30">
                <a:latin typeface="Calibri"/>
                <a:cs typeface="Calibri"/>
              </a:rPr>
              <a:t>system </a:t>
            </a:r>
            <a:r>
              <a:rPr dirty="0" sz="2800" spc="-15">
                <a:latin typeface="Calibri"/>
                <a:cs typeface="Calibri"/>
              </a:rPr>
              <a:t>creates </a:t>
            </a:r>
            <a:r>
              <a:rPr dirty="0" sz="2800">
                <a:latin typeface="Calibri"/>
                <a:cs typeface="Calibri"/>
              </a:rPr>
              <a:t>250 </a:t>
            </a:r>
            <a:r>
              <a:rPr dirty="0" sz="2800" spc="-15">
                <a:latin typeface="Calibri"/>
                <a:cs typeface="Calibri"/>
              </a:rPr>
              <a:t>frames </a:t>
            </a:r>
            <a:r>
              <a:rPr dirty="0" sz="2800" spc="-10">
                <a:latin typeface="Calibri"/>
                <a:cs typeface="Calibri"/>
              </a:rPr>
              <a:t>per second, </a:t>
            </a:r>
            <a:r>
              <a:rPr dirty="0" sz="2800" spc="-5">
                <a:latin typeface="Calibri"/>
                <a:cs typeface="Calibri"/>
              </a:rPr>
              <a:t>this </a:t>
            </a:r>
            <a:r>
              <a:rPr dirty="0" sz="2800">
                <a:latin typeface="Calibri"/>
                <a:cs typeface="Calibri"/>
              </a:rPr>
              <a:t>is (1/4)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frame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millisecond.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load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(1/4).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 spc="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7645" y="4558665"/>
            <a:ext cx="29527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">
                <a:latin typeface="Calibri"/>
                <a:cs typeface="Calibri"/>
              </a:rPr>
              <a:t>−G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27" y="4547692"/>
            <a:ext cx="82823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  <a:tab pos="663575" algn="l"/>
                <a:tab pos="1042669" algn="l"/>
                <a:tab pos="1374775" algn="l"/>
                <a:tab pos="2127885" algn="l"/>
                <a:tab pos="2593340" algn="l"/>
                <a:tab pos="2911475" algn="l"/>
                <a:tab pos="3243580" algn="l"/>
                <a:tab pos="4214495" algn="l"/>
                <a:tab pos="5111115" algn="l"/>
                <a:tab pos="6574155" algn="l"/>
                <a:tab pos="7312025" algn="l"/>
              </a:tabLst>
            </a:pP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G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×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0</a:t>
            </a:r>
            <a:r>
              <a:rPr dirty="0" sz="2800" spc="5">
                <a:latin typeface="Calibri"/>
                <a:cs typeface="Calibri"/>
              </a:rPr>
              <a:t>.</a:t>
            </a:r>
            <a:r>
              <a:rPr dirty="0" sz="2800" spc="-5">
                <a:latin typeface="Calibri"/>
                <a:cs typeface="Calibri"/>
              </a:rPr>
              <a:t>195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(</a:t>
            </a:r>
            <a:r>
              <a:rPr dirty="0" sz="2800" spc="-10">
                <a:latin typeface="Calibri"/>
                <a:cs typeface="Calibri"/>
              </a:rPr>
              <a:t>1</a:t>
            </a:r>
            <a:r>
              <a:rPr dirty="0" sz="2800">
                <a:latin typeface="Calibri"/>
                <a:cs typeface="Calibri"/>
              </a:rPr>
              <a:t>9</a:t>
            </a:r>
            <a:r>
              <a:rPr dirty="0" sz="2800" spc="-5">
                <a:latin typeface="Calibri"/>
                <a:cs typeface="Calibri"/>
              </a:rPr>
              <a:t>.5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pe</a:t>
            </a:r>
            <a:r>
              <a:rPr dirty="0" sz="2800" spc="-55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ce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)</a:t>
            </a:r>
            <a:r>
              <a:rPr dirty="0" sz="2800" spc="-5">
                <a:latin typeface="Calibri"/>
                <a:cs typeface="Calibri"/>
              </a:rPr>
              <a:t>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hi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means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227" y="4932426"/>
            <a:ext cx="8284209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817244" algn="l"/>
                <a:tab pos="1511935" algn="l"/>
                <a:tab pos="3370579" algn="l"/>
                <a:tab pos="3804920" algn="l"/>
                <a:tab pos="4560570" algn="l"/>
                <a:tab pos="4951095" algn="l"/>
                <a:tab pos="5977890" algn="l"/>
                <a:tab pos="6368415" algn="l"/>
                <a:tab pos="7033259" algn="l"/>
                <a:tab pos="7907655" algn="l"/>
              </a:tabLst>
            </a:pP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</a:t>
            </a:r>
            <a:r>
              <a:rPr dirty="0" sz="2800" spc="-3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th</a:t>
            </a:r>
            <a:r>
              <a:rPr dirty="0" sz="2800" spc="-65">
                <a:latin typeface="Calibri"/>
                <a:cs typeface="Calibri"/>
              </a:rPr>
              <a:t>r</a:t>
            </a:r>
            <a:r>
              <a:rPr dirty="0" sz="2800" spc="5">
                <a:latin typeface="Calibri"/>
                <a:cs typeface="Calibri"/>
              </a:rPr>
              <a:t>o</a:t>
            </a:r>
            <a:r>
              <a:rPr dirty="0" sz="2800" spc="-10">
                <a:latin typeface="Calibri"/>
                <a:cs typeface="Calibri"/>
              </a:rPr>
              <a:t>u</a:t>
            </a:r>
            <a:r>
              <a:rPr dirty="0" sz="2800">
                <a:latin typeface="Calibri"/>
                <a:cs typeface="Calibri"/>
              </a:rPr>
              <a:t>g</a:t>
            </a:r>
            <a:r>
              <a:rPr dirty="0" sz="2800" spc="-10">
                <a:latin typeface="Calibri"/>
                <a:cs typeface="Calibri"/>
              </a:rPr>
              <a:t>h</a:t>
            </a:r>
            <a:r>
              <a:rPr dirty="0" sz="2800" spc="5">
                <a:latin typeface="Calibri"/>
                <a:cs typeface="Calibri"/>
              </a:rPr>
              <a:t>p</a:t>
            </a:r>
            <a:r>
              <a:rPr dirty="0" sz="2800" spc="-10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25</a:t>
            </a:r>
            <a:r>
              <a:rPr dirty="0" sz="2800" spc="-5">
                <a:latin typeface="Calibri"/>
                <a:cs typeface="Calibri"/>
              </a:rPr>
              <a:t>0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×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0</a:t>
            </a:r>
            <a:r>
              <a:rPr dirty="0" sz="2800" spc="5">
                <a:latin typeface="Calibri"/>
                <a:cs typeface="Calibri"/>
              </a:rPr>
              <a:t>.19</a:t>
            </a:r>
            <a:r>
              <a:rPr dirty="0" sz="2800" spc="-5">
                <a:latin typeface="Calibri"/>
                <a:cs typeface="Calibri"/>
              </a:rPr>
              <a:t>5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4</a:t>
            </a:r>
            <a:r>
              <a:rPr dirty="0" sz="2800" spc="5">
                <a:latin typeface="Calibri"/>
                <a:cs typeface="Calibri"/>
              </a:rPr>
              <a:t>9</a:t>
            </a:r>
            <a:r>
              <a:rPr dirty="0" sz="2800" spc="-5">
                <a:latin typeface="Calibri"/>
                <a:cs typeface="Calibri"/>
              </a:rPr>
              <a:t>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On</a:t>
            </a:r>
            <a:r>
              <a:rPr dirty="0" sz="2800" spc="-20">
                <a:latin typeface="Calibri"/>
                <a:cs typeface="Calibri"/>
              </a:rPr>
              <a:t>l</a:t>
            </a:r>
            <a:r>
              <a:rPr dirty="0" sz="2800" spc="-5">
                <a:latin typeface="Calibri"/>
                <a:cs typeface="Calibri"/>
              </a:rPr>
              <a:t>y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49  </a:t>
            </a:r>
            <a:r>
              <a:rPr dirty="0" sz="2800" spc="-15">
                <a:latin typeface="Calibri"/>
                <a:cs typeface="Calibri"/>
              </a:rPr>
              <a:t>frames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250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probably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survive.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4135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CSMA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20469"/>
            <a:ext cx="8606790" cy="45478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sz="2800" spc="-130">
                <a:latin typeface="Calibri"/>
                <a:cs typeface="Calibri"/>
              </a:rPr>
              <a:t>To </a:t>
            </a:r>
            <a:r>
              <a:rPr dirty="0" sz="2800" spc="-15">
                <a:latin typeface="Calibri"/>
                <a:cs typeface="Calibri"/>
              </a:rPr>
              <a:t>minimize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chance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collision </a:t>
            </a:r>
            <a:r>
              <a:rPr dirty="0" sz="2800" spc="-5">
                <a:latin typeface="Calibri"/>
                <a:cs typeface="Calibri"/>
              </a:rPr>
              <a:t>and, </a:t>
            </a:r>
            <a:r>
              <a:rPr dirty="0" sz="2800" spc="-25">
                <a:latin typeface="Calibri"/>
                <a:cs typeface="Calibri"/>
              </a:rPr>
              <a:t>therefore, </a:t>
            </a:r>
            <a:r>
              <a:rPr dirty="0" sz="2800" spc="-10">
                <a:latin typeface="Calibri"/>
                <a:cs typeface="Calibri"/>
              </a:rPr>
              <a:t>increase </a:t>
            </a:r>
            <a:r>
              <a:rPr dirty="0" sz="2800" spc="-5">
                <a:latin typeface="Calibri"/>
                <a:cs typeface="Calibri"/>
              </a:rPr>
              <a:t> the </a:t>
            </a:r>
            <a:r>
              <a:rPr dirty="0" sz="2800" spc="-10">
                <a:latin typeface="Calibri"/>
                <a:cs typeface="Calibri"/>
              </a:rPr>
              <a:t>performance,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CSMA </a:t>
            </a:r>
            <a:r>
              <a:rPr dirty="0" sz="2800" spc="-5">
                <a:latin typeface="Calibri"/>
                <a:cs typeface="Calibri"/>
              </a:rPr>
              <a:t>method </a:t>
            </a:r>
            <a:r>
              <a:rPr dirty="0" sz="2800" spc="-10">
                <a:latin typeface="Calibri"/>
                <a:cs typeface="Calibri"/>
              </a:rPr>
              <a:t>was developed.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chance of </a:t>
            </a:r>
            <a:r>
              <a:rPr dirty="0" sz="2800" spc="-10">
                <a:latin typeface="Calibri"/>
                <a:cs typeface="Calibri"/>
              </a:rPr>
              <a:t>collision can be reduced if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station </a:t>
            </a:r>
            <a:r>
              <a:rPr dirty="0" sz="2800" spc="-5">
                <a:latin typeface="Calibri"/>
                <a:cs typeface="Calibri"/>
              </a:rPr>
              <a:t>senses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medium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before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trying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use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it.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Carrier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sense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multiple </a:t>
            </a:r>
            <a:r>
              <a:rPr dirty="0" sz="2800" spc="-5" b="1">
                <a:latin typeface="Calibri"/>
                <a:cs typeface="Calibri"/>
              </a:rPr>
              <a:t> access (CSMA) </a:t>
            </a:r>
            <a:r>
              <a:rPr dirty="0" sz="2800" spc="-15">
                <a:latin typeface="Calibri"/>
                <a:cs typeface="Calibri"/>
              </a:rPr>
              <a:t>requires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each </a:t>
            </a:r>
            <a:r>
              <a:rPr dirty="0" sz="2800" spc="-15">
                <a:latin typeface="Calibri"/>
                <a:cs typeface="Calibri"/>
              </a:rPr>
              <a:t>station </a:t>
            </a:r>
            <a:r>
              <a:rPr dirty="0" sz="2800" spc="-25">
                <a:latin typeface="Calibri"/>
                <a:cs typeface="Calibri"/>
              </a:rPr>
              <a:t>first </a:t>
            </a:r>
            <a:r>
              <a:rPr dirty="0" sz="2800" spc="-15">
                <a:latin typeface="Calibri"/>
                <a:cs typeface="Calibri"/>
              </a:rPr>
              <a:t>listen to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medium</a:t>
            </a:r>
            <a:r>
              <a:rPr dirty="0" sz="2800">
                <a:latin typeface="Calibri"/>
                <a:cs typeface="Calibri"/>
              </a:rPr>
              <a:t> (or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check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state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6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medium)</a:t>
            </a:r>
            <a:r>
              <a:rPr dirty="0" sz="2800" spc="62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before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sending. In other </a:t>
            </a:r>
            <a:r>
              <a:rPr dirty="0" sz="2800" spc="-15">
                <a:latin typeface="Calibri"/>
                <a:cs typeface="Calibri"/>
              </a:rPr>
              <a:t>words, </a:t>
            </a:r>
            <a:r>
              <a:rPr dirty="0" sz="2800" spc="-5">
                <a:latin typeface="Calibri"/>
                <a:cs typeface="Calibri"/>
              </a:rPr>
              <a:t>CSMA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based </a:t>
            </a:r>
            <a:r>
              <a:rPr dirty="0" sz="2800">
                <a:latin typeface="Calibri"/>
                <a:cs typeface="Calibri"/>
              </a:rPr>
              <a:t>on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principle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 b="1" i="1">
                <a:latin typeface="Calibri"/>
                <a:cs typeface="Calibri"/>
              </a:rPr>
              <a:t>“sense</a:t>
            </a:r>
            <a:r>
              <a:rPr dirty="0" sz="2800" spc="10" b="1" i="1">
                <a:latin typeface="Calibri"/>
                <a:cs typeface="Calibri"/>
              </a:rPr>
              <a:t> </a:t>
            </a:r>
            <a:r>
              <a:rPr dirty="0" sz="2800" spc="-15" b="1" i="1">
                <a:latin typeface="Calibri"/>
                <a:cs typeface="Calibri"/>
              </a:rPr>
              <a:t>before</a:t>
            </a:r>
            <a:r>
              <a:rPr dirty="0" sz="2800" spc="20" b="1" i="1">
                <a:latin typeface="Calibri"/>
                <a:cs typeface="Calibri"/>
              </a:rPr>
              <a:t> </a:t>
            </a:r>
            <a:r>
              <a:rPr dirty="0" sz="2800" spc="5" b="1" i="1">
                <a:latin typeface="Calibri"/>
                <a:cs typeface="Calibri"/>
              </a:rPr>
              <a:t>transmit”</a:t>
            </a:r>
            <a:r>
              <a:rPr dirty="0" sz="2800" spc="10" b="1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 b="1" i="1">
                <a:latin typeface="Calibri"/>
                <a:cs typeface="Calibri"/>
              </a:rPr>
              <a:t>“listen</a:t>
            </a:r>
            <a:r>
              <a:rPr dirty="0" sz="2800" spc="15" b="1" i="1">
                <a:latin typeface="Calibri"/>
                <a:cs typeface="Calibri"/>
              </a:rPr>
              <a:t> </a:t>
            </a:r>
            <a:r>
              <a:rPr dirty="0" sz="2800" spc="-15" b="1" i="1">
                <a:latin typeface="Calibri"/>
                <a:cs typeface="Calibri"/>
              </a:rPr>
              <a:t>before</a:t>
            </a:r>
            <a:r>
              <a:rPr dirty="0" sz="2800" spc="20" b="1" i="1">
                <a:latin typeface="Calibri"/>
                <a:cs typeface="Calibri"/>
              </a:rPr>
              <a:t> </a:t>
            </a:r>
            <a:r>
              <a:rPr dirty="0" sz="2800" spc="-45" b="1" i="1">
                <a:latin typeface="Calibri"/>
                <a:cs typeface="Calibri"/>
              </a:rPr>
              <a:t>talk.”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Calibri"/>
              <a:cs typeface="Calibri"/>
            </a:endParaRPr>
          </a:p>
          <a:p>
            <a:pPr algn="just" marL="12700" marR="5715">
              <a:lnSpc>
                <a:spcPts val="3020"/>
              </a:lnSpc>
            </a:pPr>
            <a:r>
              <a:rPr dirty="0" sz="2800" spc="-10">
                <a:latin typeface="Calibri"/>
                <a:cs typeface="Calibri"/>
              </a:rPr>
              <a:t>CSMA can reduce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possibility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collision, but </a:t>
            </a:r>
            <a:r>
              <a:rPr dirty="0" sz="2800">
                <a:latin typeface="Calibri"/>
                <a:cs typeface="Calibri"/>
              </a:rPr>
              <a:t>it </a:t>
            </a:r>
            <a:r>
              <a:rPr dirty="0" sz="2800" spc="-10">
                <a:latin typeface="Calibri"/>
                <a:cs typeface="Calibri"/>
              </a:rPr>
              <a:t>cannot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eliminate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it.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Figure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next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slide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 </a:t>
            </a:r>
            <a:r>
              <a:rPr dirty="0" sz="2800" spc="-15">
                <a:latin typeface="Calibri"/>
                <a:cs typeface="Calibri"/>
              </a:rPr>
              <a:t>explain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reason.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4461"/>
            <a:ext cx="5410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Space/time</a:t>
            </a:r>
            <a:r>
              <a:rPr dirty="0" sz="2400" spc="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dirty="0" sz="24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z="24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dirty="0" sz="2400" spc="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collision</a:t>
            </a:r>
            <a:r>
              <a:rPr dirty="0" sz="24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dirty="0" sz="2400" spc="-5" b="1">
                <a:solidFill>
                  <a:srgbClr val="00AF50"/>
                </a:solidFill>
                <a:latin typeface="Calibri"/>
                <a:cs typeface="Calibri"/>
              </a:rPr>
              <a:t>CSMA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147" y="1096050"/>
            <a:ext cx="7863052" cy="49960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4461"/>
            <a:ext cx="330771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5" b="1">
                <a:solidFill>
                  <a:srgbClr val="00AF50"/>
                </a:solidFill>
                <a:latin typeface="Calibri"/>
                <a:cs typeface="Calibri"/>
              </a:rPr>
              <a:t>Vulnerable</a:t>
            </a:r>
            <a:r>
              <a:rPr dirty="0" sz="25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500" spc="-5" b="1">
                <a:solidFill>
                  <a:srgbClr val="00AF50"/>
                </a:solidFill>
                <a:latin typeface="Calibri"/>
                <a:cs typeface="Calibri"/>
              </a:rPr>
              <a:t>time</a:t>
            </a:r>
            <a:r>
              <a:rPr dirty="0" sz="25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500" spc="-5" b="1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25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00AF50"/>
                </a:solidFill>
                <a:latin typeface="Calibri"/>
                <a:cs typeface="Calibri"/>
              </a:rPr>
              <a:t>CSMA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34539"/>
            <a:ext cx="8827500" cy="32468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48558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dirty="0" sz="4400" spc="-8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4516"/>
            <a:ext cx="8374380" cy="39890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"/>
              <a:tabLst>
                <a:tab pos="330200" algn="l"/>
              </a:tabLst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station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channel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busy?</a:t>
            </a:r>
            <a:endParaRPr sz="28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"/>
              <a:tabLst>
                <a:tab pos="330200" algn="l"/>
              </a:tabLst>
            </a:pPr>
            <a:r>
              <a:rPr dirty="0" sz="2800" spc="-10">
                <a:latin typeface="Calibri"/>
                <a:cs typeface="Calibri"/>
              </a:rPr>
              <a:t>What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station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channel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idle?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5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tabLst>
                <a:tab pos="527685" algn="l"/>
                <a:tab pos="1758950" algn="l"/>
                <a:tab pos="2745740" algn="l"/>
                <a:tab pos="4331970" algn="l"/>
                <a:tab pos="5297170" algn="l"/>
                <a:tab pos="6764655" algn="l"/>
                <a:tab pos="7635240" algn="l"/>
              </a:tabLst>
            </a:pPr>
            <a:r>
              <a:rPr dirty="0" sz="2800" spc="-254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-20">
                <a:latin typeface="Calibri"/>
                <a:cs typeface="Calibri"/>
              </a:rPr>
              <a:t>s</a:t>
            </a:r>
            <a:r>
              <a:rPr dirty="0" sz="2800" spc="-25">
                <a:latin typeface="Calibri"/>
                <a:cs typeface="Calibri"/>
              </a:rPr>
              <a:t>w</a:t>
            </a:r>
            <a:r>
              <a:rPr dirty="0" sz="2800" spc="-5">
                <a:latin typeface="Calibri"/>
                <a:cs typeface="Calibri"/>
              </a:rPr>
              <a:t>er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hes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qu</a:t>
            </a:r>
            <a:r>
              <a:rPr dirty="0" sz="2800" spc="5">
                <a:latin typeface="Calibri"/>
                <a:cs typeface="Calibri"/>
              </a:rPr>
              <a:t>e</a:t>
            </a:r>
            <a:r>
              <a:rPr dirty="0" sz="2800" spc="-4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tions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ee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 spc="-2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0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h</a:t>
            </a:r>
            <a:r>
              <a:rPr dirty="0" sz="2800" spc="-55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v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been  </a:t>
            </a:r>
            <a:r>
              <a:rPr dirty="0" sz="2800" spc="-10">
                <a:latin typeface="Calibri"/>
                <a:cs typeface="Calibri"/>
              </a:rPr>
              <a:t>devised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1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persistent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method,</a:t>
            </a:r>
            <a:endParaRPr sz="2800">
              <a:latin typeface="Calibri"/>
              <a:cs typeface="Calibri"/>
            </a:endParaRPr>
          </a:p>
          <a:p>
            <a:pPr marL="12700" marR="3790950">
              <a:lnSpc>
                <a:spcPct val="119600"/>
              </a:lnSpc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nonpersistent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method,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b="1" i="1">
                <a:latin typeface="Calibri"/>
                <a:cs typeface="Calibri"/>
              </a:rPr>
              <a:t>p</a:t>
            </a:r>
            <a:r>
              <a:rPr dirty="0" sz="2800" b="1" i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persistent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method.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76485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Behavior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25" b="1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31493"/>
            <a:ext cx="8381365" cy="275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dirty="0" sz="2800" spc="-15" b="1" i="1">
                <a:latin typeface="Calibri"/>
                <a:cs typeface="Calibri"/>
              </a:rPr>
              <a:t>1-Persistent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ct val="90000"/>
              </a:lnSpc>
              <a:spcBef>
                <a:spcPts val="170"/>
              </a:spcBef>
            </a:pP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10" i="1">
                <a:latin typeface="Calibri"/>
                <a:cs typeface="Calibri"/>
              </a:rPr>
              <a:t>1-persistent </a:t>
            </a:r>
            <a:r>
              <a:rPr dirty="0" sz="2800" spc="-5" i="1">
                <a:latin typeface="Calibri"/>
                <a:cs typeface="Calibri"/>
              </a:rPr>
              <a:t>method </a:t>
            </a:r>
            <a:r>
              <a:rPr dirty="0" sz="2800" spc="-10">
                <a:latin typeface="Calibri"/>
                <a:cs typeface="Calibri"/>
              </a:rPr>
              <a:t>is simple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20">
                <a:latin typeface="Calibri"/>
                <a:cs typeface="Calibri"/>
              </a:rPr>
              <a:t>straightforward. </a:t>
            </a:r>
            <a:r>
              <a:rPr dirty="0" sz="2800" spc="10">
                <a:latin typeface="Calibri"/>
                <a:cs typeface="Calibri"/>
              </a:rPr>
              <a:t>In 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this method, </a:t>
            </a:r>
            <a:r>
              <a:rPr dirty="0" sz="2800" spc="-10">
                <a:latin typeface="Calibri"/>
                <a:cs typeface="Calibri"/>
              </a:rPr>
              <a:t>after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station </a:t>
            </a:r>
            <a:r>
              <a:rPr dirty="0" sz="2800" spc="-5">
                <a:latin typeface="Calibri"/>
                <a:cs typeface="Calibri"/>
              </a:rPr>
              <a:t>finds the </a:t>
            </a:r>
            <a:r>
              <a:rPr dirty="0" sz="2800" spc="-10">
                <a:latin typeface="Calibri"/>
                <a:cs typeface="Calibri"/>
              </a:rPr>
              <a:t>line </a:t>
            </a:r>
            <a:r>
              <a:rPr dirty="0" sz="2800" spc="-5">
                <a:latin typeface="Calibri"/>
                <a:cs typeface="Calibri"/>
              </a:rPr>
              <a:t>idle, </a:t>
            </a:r>
            <a:r>
              <a:rPr dirty="0" sz="2800" spc="-10">
                <a:latin typeface="Calibri"/>
                <a:cs typeface="Calibri"/>
              </a:rPr>
              <a:t>it </a:t>
            </a:r>
            <a:r>
              <a:rPr dirty="0" sz="2800" spc="-5">
                <a:latin typeface="Calibri"/>
                <a:cs typeface="Calibri"/>
              </a:rPr>
              <a:t>sends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 </a:t>
            </a:r>
            <a:r>
              <a:rPr dirty="0" sz="2800" spc="-15">
                <a:latin typeface="Calibri"/>
                <a:cs typeface="Calibri"/>
              </a:rPr>
              <a:t>frame </a:t>
            </a:r>
            <a:r>
              <a:rPr dirty="0" sz="2800" spc="-10">
                <a:latin typeface="Calibri"/>
                <a:cs typeface="Calibri"/>
              </a:rPr>
              <a:t>immediately </a:t>
            </a:r>
            <a:r>
              <a:rPr dirty="0" sz="2800" spc="-5">
                <a:latin typeface="Calibri"/>
                <a:cs typeface="Calibri"/>
              </a:rPr>
              <a:t>(with </a:t>
            </a:r>
            <a:r>
              <a:rPr dirty="0" sz="2800" spc="-10">
                <a:latin typeface="Calibri"/>
                <a:cs typeface="Calibri"/>
              </a:rPr>
              <a:t>probability </a:t>
            </a:r>
            <a:r>
              <a:rPr dirty="0" sz="2800" spc="-5">
                <a:latin typeface="Calibri"/>
                <a:cs typeface="Calibri"/>
              </a:rPr>
              <a:t>1). This method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highest </a:t>
            </a:r>
            <a:r>
              <a:rPr dirty="0" sz="2800" spc="-5">
                <a:latin typeface="Calibri"/>
                <a:cs typeface="Calibri"/>
              </a:rPr>
              <a:t>chance of </a:t>
            </a:r>
            <a:r>
              <a:rPr dirty="0" sz="2800" spc="-10">
                <a:latin typeface="Calibri"/>
                <a:cs typeface="Calibri"/>
              </a:rPr>
              <a:t>collision because two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more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stations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find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idle</a:t>
            </a:r>
            <a:r>
              <a:rPr dirty="0" sz="2800">
                <a:latin typeface="Calibri"/>
                <a:cs typeface="Calibri"/>
              </a:rPr>
              <a:t>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their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frames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immediately.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107" y="3733800"/>
            <a:ext cx="5282184" cy="24063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76485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Behavior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25" b="1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31493"/>
            <a:ext cx="8453755" cy="3140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dirty="0" sz="2800" spc="-15" b="1" i="1">
                <a:latin typeface="Calibri"/>
                <a:cs typeface="Calibri"/>
              </a:rPr>
              <a:t>Nonpersistent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ct val="90000"/>
              </a:lnSpc>
              <a:spcBef>
                <a:spcPts val="170"/>
              </a:spcBef>
            </a:pPr>
            <a:r>
              <a:rPr dirty="0" sz="2800" spc="-5">
                <a:latin typeface="Calibri"/>
                <a:cs typeface="Calibri"/>
              </a:rPr>
              <a:t>In the </a:t>
            </a:r>
            <a:r>
              <a:rPr dirty="0" sz="2800" spc="-15" i="1">
                <a:latin typeface="Calibri"/>
                <a:cs typeface="Calibri"/>
              </a:rPr>
              <a:t>nonpersistent </a:t>
            </a:r>
            <a:r>
              <a:rPr dirty="0" sz="2800" spc="-5" i="1">
                <a:latin typeface="Calibri"/>
                <a:cs typeface="Calibri"/>
              </a:rPr>
              <a:t>method,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station </a:t>
            </a:r>
            <a:r>
              <a:rPr dirty="0" sz="2800" spc="-10">
                <a:latin typeface="Calibri"/>
                <a:cs typeface="Calibri"/>
              </a:rPr>
              <a:t>that has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frame </a:t>
            </a:r>
            <a:r>
              <a:rPr dirty="0" sz="2800" spc="-30">
                <a:latin typeface="Calibri"/>
                <a:cs typeface="Calibri"/>
              </a:rPr>
              <a:t>to 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senses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</a:t>
            </a:r>
            <a:r>
              <a:rPr dirty="0" sz="2800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idle,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</a:t>
            </a:r>
            <a:r>
              <a:rPr dirty="0" sz="2800" spc="-5">
                <a:latin typeface="Calibri"/>
                <a:cs typeface="Calibri"/>
              </a:rPr>
              <a:t> sends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immediately.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idle,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waits</a:t>
            </a:r>
            <a:r>
              <a:rPr dirty="0" sz="2800" spc="-5">
                <a:latin typeface="Calibri"/>
                <a:cs typeface="Calibri"/>
              </a:rPr>
              <a:t> 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random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amount</a:t>
            </a:r>
            <a:r>
              <a:rPr dirty="0" sz="2800">
                <a:latin typeface="Calibri"/>
                <a:cs typeface="Calibri"/>
              </a:rPr>
              <a:t> 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time</a:t>
            </a:r>
            <a:r>
              <a:rPr dirty="0" sz="2800">
                <a:latin typeface="Calibri"/>
                <a:cs typeface="Calibri"/>
              </a:rPr>
              <a:t>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senses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again.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 </a:t>
            </a:r>
            <a:r>
              <a:rPr dirty="0" sz="2800" spc="-5">
                <a:latin typeface="Calibri"/>
                <a:cs typeface="Calibri"/>
              </a:rPr>
              <a:t> method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reduces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efficiency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network</a:t>
            </a:r>
            <a:r>
              <a:rPr dirty="0" sz="2800" spc="60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because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medium </a:t>
            </a:r>
            <a:r>
              <a:rPr dirty="0" sz="2800" spc="-10">
                <a:latin typeface="Calibri"/>
                <a:cs typeface="Calibri"/>
              </a:rPr>
              <a:t>remains </a:t>
            </a:r>
            <a:r>
              <a:rPr dirty="0" sz="2800" spc="-5">
                <a:latin typeface="Calibri"/>
                <a:cs typeface="Calibri"/>
              </a:rPr>
              <a:t>idle when </a:t>
            </a:r>
            <a:r>
              <a:rPr dirty="0" sz="2800" spc="-15">
                <a:latin typeface="Calibri"/>
                <a:cs typeface="Calibri"/>
              </a:rPr>
              <a:t>there </a:t>
            </a:r>
            <a:r>
              <a:rPr dirty="0" sz="2800" spc="-20">
                <a:latin typeface="Calibri"/>
                <a:cs typeface="Calibri"/>
              </a:rPr>
              <a:t>may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 spc="-15">
                <a:latin typeface="Calibri"/>
                <a:cs typeface="Calibri"/>
              </a:rPr>
              <a:t>stations </a:t>
            </a:r>
            <a:r>
              <a:rPr dirty="0" sz="2800">
                <a:latin typeface="Calibri"/>
                <a:cs typeface="Calibri"/>
              </a:rPr>
              <a:t>with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frames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send.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52400" y="4256499"/>
            <a:ext cx="8763000" cy="2030095"/>
            <a:chOff x="152400" y="4256499"/>
            <a:chExt cx="8763000" cy="2030095"/>
          </a:xfrm>
        </p:grpSpPr>
        <p:sp>
          <p:nvSpPr>
            <p:cNvPr id="7" name="object 7"/>
            <p:cNvSpPr/>
            <p:nvPr/>
          </p:nvSpPr>
          <p:spPr>
            <a:xfrm>
              <a:off x="152400" y="6248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 h="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155" y="4256499"/>
              <a:ext cx="5561120" cy="191280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76485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Behavior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25" b="1">
                <a:solidFill>
                  <a:srgbClr val="00AF50"/>
                </a:solidFill>
                <a:latin typeface="Calibri"/>
                <a:cs typeface="Calibri"/>
              </a:rPr>
              <a:t>Persistence</a:t>
            </a:r>
            <a:r>
              <a:rPr dirty="0" sz="44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04062"/>
            <a:ext cx="8455025" cy="4735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810"/>
              </a:lnSpc>
              <a:spcBef>
                <a:spcPts val="105"/>
              </a:spcBef>
            </a:pPr>
            <a:r>
              <a:rPr dirty="0" sz="2600" spc="-15" b="1">
                <a:latin typeface="Calibri"/>
                <a:cs typeface="Calibri"/>
              </a:rPr>
              <a:t>p</a:t>
            </a:r>
            <a:r>
              <a:rPr dirty="0" sz="2600" spc="-15" b="1" i="1">
                <a:latin typeface="Calibri"/>
                <a:cs typeface="Calibri"/>
              </a:rPr>
              <a:t>-Persistent</a:t>
            </a:r>
            <a:endParaRPr sz="260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  <a:spcBef>
                <a:spcPts val="310"/>
              </a:spcBef>
            </a:pP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p</a:t>
            </a:r>
            <a:r>
              <a:rPr dirty="0" sz="2600" spc="-15" i="1">
                <a:latin typeface="Calibri"/>
                <a:cs typeface="Calibri"/>
              </a:rPr>
              <a:t>-persistent </a:t>
            </a:r>
            <a:r>
              <a:rPr dirty="0" sz="2600" spc="-10" i="1">
                <a:latin typeface="Calibri"/>
                <a:cs typeface="Calibri"/>
              </a:rPr>
              <a:t>method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used </a:t>
            </a:r>
            <a:r>
              <a:rPr dirty="0" sz="2600">
                <a:latin typeface="Calibri"/>
                <a:cs typeface="Calibri"/>
              </a:rPr>
              <a:t>if the </a:t>
            </a:r>
            <a:r>
              <a:rPr dirty="0" sz="2600" spc="-5">
                <a:latin typeface="Calibri"/>
                <a:cs typeface="Calibri"/>
              </a:rPr>
              <a:t>channel has time slots </a:t>
            </a:r>
            <a:r>
              <a:rPr dirty="0" sz="2600">
                <a:latin typeface="Calibri"/>
                <a:cs typeface="Calibri"/>
              </a:rPr>
              <a:t> with a </a:t>
            </a:r>
            <a:r>
              <a:rPr dirty="0" sz="2600" spc="-5">
                <a:latin typeface="Calibri"/>
                <a:cs typeface="Calibri"/>
              </a:rPr>
              <a:t>slot </a:t>
            </a:r>
            <a:r>
              <a:rPr dirty="0" sz="2600" spc="-10">
                <a:latin typeface="Calibri"/>
                <a:cs typeface="Calibri"/>
              </a:rPr>
              <a:t>duration </a:t>
            </a:r>
            <a:r>
              <a:rPr dirty="0" sz="2600" spc="-5">
                <a:latin typeface="Calibri"/>
                <a:cs typeface="Calibri"/>
              </a:rPr>
              <a:t>equal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or </a:t>
            </a:r>
            <a:r>
              <a:rPr dirty="0" sz="2600" spc="-15">
                <a:latin typeface="Calibri"/>
                <a:cs typeface="Calibri"/>
              </a:rPr>
              <a:t>greater </a:t>
            </a:r>
            <a:r>
              <a:rPr dirty="0" sz="2600" spc="-5">
                <a:latin typeface="Calibri"/>
                <a:cs typeface="Calibri"/>
              </a:rPr>
              <a:t>than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maximum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propagation</a:t>
            </a:r>
            <a:r>
              <a:rPr dirty="0" sz="2600" spc="-5">
                <a:latin typeface="Calibri"/>
                <a:cs typeface="Calibri"/>
              </a:rPr>
              <a:t> time.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 i="1">
                <a:latin typeface="Calibri"/>
                <a:cs typeface="Calibri"/>
              </a:rPr>
              <a:t>p</a:t>
            </a:r>
            <a:r>
              <a:rPr dirty="0" sz="2600" spc="-15">
                <a:latin typeface="Calibri"/>
                <a:cs typeface="Calibri"/>
              </a:rPr>
              <a:t>-persistent</a:t>
            </a:r>
            <a:r>
              <a:rPr dirty="0" sz="2600" spc="-10">
                <a:latin typeface="Calibri"/>
                <a:cs typeface="Calibri"/>
              </a:rPr>
              <a:t> approach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combines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advantages</a:t>
            </a:r>
            <a:r>
              <a:rPr dirty="0" sz="2600" spc="2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204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2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other</a:t>
            </a:r>
            <a:r>
              <a:rPr dirty="0" sz="2600" spc="2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two</a:t>
            </a:r>
            <a:r>
              <a:rPr dirty="0" sz="2600" spc="2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strategies.</a:t>
            </a:r>
            <a:r>
              <a:rPr dirty="0" sz="2600" spc="1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21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reduces</a:t>
            </a:r>
            <a:r>
              <a:rPr dirty="0" sz="2600" spc="2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204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chance </a:t>
            </a:r>
            <a:r>
              <a:rPr dirty="0" sz="2600" spc="-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 spc="-10">
                <a:latin typeface="Calibri"/>
                <a:cs typeface="Calibri"/>
              </a:rPr>
              <a:t>collision </a:t>
            </a:r>
            <a:r>
              <a:rPr dirty="0" sz="2600">
                <a:latin typeface="Calibri"/>
                <a:cs typeface="Calibri"/>
              </a:rPr>
              <a:t>and </a:t>
            </a:r>
            <a:r>
              <a:rPr dirty="0" sz="2600" spc="-15">
                <a:latin typeface="Calibri"/>
                <a:cs typeface="Calibri"/>
              </a:rPr>
              <a:t>improves </a:t>
            </a:r>
            <a:r>
              <a:rPr dirty="0" sz="2600" spc="-25">
                <a:latin typeface="Calibri"/>
                <a:cs typeface="Calibri"/>
              </a:rPr>
              <a:t>efficiency. </a:t>
            </a: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5">
                <a:latin typeface="Calibri"/>
                <a:cs typeface="Calibri"/>
              </a:rPr>
              <a:t>this method, </a:t>
            </a:r>
            <a:r>
              <a:rPr dirty="0" sz="2600" spc="-10">
                <a:latin typeface="Calibri"/>
                <a:cs typeface="Calibri"/>
              </a:rPr>
              <a:t>after the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finds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line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idle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 </a:t>
            </a:r>
            <a:r>
              <a:rPr dirty="0" sz="2600" spc="-20">
                <a:latin typeface="Calibri"/>
                <a:cs typeface="Calibri"/>
              </a:rPr>
              <a:t>follows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these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steps:</a:t>
            </a:r>
            <a:endParaRPr sz="26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10">
                <a:latin typeface="Calibri"/>
                <a:cs typeface="Calibri"/>
              </a:rPr>
              <a:t> probability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p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sends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frame.</a:t>
            </a:r>
            <a:endParaRPr sz="2600">
              <a:latin typeface="Calibri"/>
              <a:cs typeface="Calibri"/>
            </a:endParaRPr>
          </a:p>
          <a:p>
            <a:pPr marL="527685" marR="5715" indent="-515620">
              <a:lnSpc>
                <a:spcPts val="2500"/>
              </a:lnSpc>
              <a:spcBef>
                <a:spcPts val="980"/>
              </a:spcBef>
              <a:buAutoNum type="arabicPeriod"/>
              <a:tabLst>
                <a:tab pos="527685" algn="l"/>
                <a:tab pos="528320" algn="l"/>
                <a:tab pos="1367155" algn="l"/>
                <a:tab pos="3006090" algn="l"/>
                <a:tab pos="3362960" algn="l"/>
                <a:tab pos="3711575" algn="l"/>
                <a:tab pos="4065270" algn="l"/>
                <a:tab pos="4351655" algn="l"/>
                <a:tab pos="4791075" algn="l"/>
                <a:tab pos="5421630" algn="l"/>
                <a:tab pos="6530340" algn="l"/>
                <a:tab pos="7425055" algn="l"/>
                <a:tab pos="7991475" algn="l"/>
              </a:tabLst>
            </a:pP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p</a:t>
            </a:r>
            <a:r>
              <a:rPr dirty="0" sz="2600" spc="-35">
                <a:latin typeface="Calibri"/>
                <a:cs typeface="Calibri"/>
              </a:rPr>
              <a:t>r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 spc="-20">
                <a:latin typeface="Calibri"/>
                <a:cs typeface="Calibri"/>
              </a:rPr>
              <a:t>b</a:t>
            </a:r>
            <a:r>
              <a:rPr dirty="0" sz="2600">
                <a:latin typeface="Calibri"/>
                <a:cs typeface="Calibri"/>
              </a:rPr>
              <a:t>abili</a:t>
            </a:r>
            <a:r>
              <a:rPr dirty="0" sz="2600" spc="5">
                <a:latin typeface="Calibri"/>
                <a:cs typeface="Calibri"/>
              </a:rPr>
              <a:t>t</a:t>
            </a:r>
            <a:r>
              <a:rPr dirty="0" sz="2600">
                <a:latin typeface="Calibri"/>
                <a:cs typeface="Calibri"/>
              </a:rPr>
              <a:t>y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i="1">
                <a:latin typeface="Calibri"/>
                <a:cs typeface="Calibri"/>
              </a:rPr>
              <a:t>q</a:t>
            </a:r>
            <a:r>
              <a:rPr dirty="0" sz="2600" i="1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1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-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5" i="1">
                <a:latin typeface="Calibri"/>
                <a:cs typeface="Calibri"/>
              </a:rPr>
              <a:t>p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t</a:t>
            </a:r>
            <a:r>
              <a:rPr dirty="0" sz="2600" spc="-15">
                <a:latin typeface="Calibri"/>
                <a:cs typeface="Calibri"/>
              </a:rPr>
              <a:t>h</a:t>
            </a:r>
            <a:r>
              <a:rPr dirty="0" sz="2600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s</a:t>
            </a:r>
            <a:r>
              <a:rPr dirty="0" sz="2600" spc="-35">
                <a:latin typeface="Calibri"/>
                <a:cs typeface="Calibri"/>
              </a:rPr>
              <a:t>t</a:t>
            </a:r>
            <a:r>
              <a:rPr dirty="0" sz="2600" spc="-25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tion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30">
                <a:latin typeface="Calibri"/>
                <a:cs typeface="Calibri"/>
              </a:rPr>
              <a:t>w</a:t>
            </a:r>
            <a:r>
              <a:rPr dirty="0" sz="2600">
                <a:latin typeface="Calibri"/>
                <a:cs typeface="Calibri"/>
              </a:rPr>
              <a:t>aits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65">
                <a:latin typeface="Calibri"/>
                <a:cs typeface="Calibri"/>
              </a:rPr>
              <a:t>f</a:t>
            </a:r>
            <a:r>
              <a:rPr dirty="0" sz="2600" spc="-5">
                <a:latin typeface="Calibri"/>
                <a:cs typeface="Calibri"/>
              </a:rPr>
              <a:t>o</a:t>
            </a:r>
            <a:r>
              <a:rPr dirty="0" sz="2600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>
                <a:latin typeface="Calibri"/>
                <a:cs typeface="Calibri"/>
              </a:rPr>
              <a:t>the  </a:t>
            </a:r>
            <a:r>
              <a:rPr dirty="0" sz="2600" spc="-5">
                <a:latin typeface="Calibri"/>
                <a:cs typeface="Calibri"/>
              </a:rPr>
              <a:t>beginning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next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time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slot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checks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line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again.</a:t>
            </a:r>
            <a:endParaRPr sz="2600">
              <a:latin typeface="Calibri"/>
              <a:cs typeface="Calibri"/>
            </a:endParaRPr>
          </a:p>
          <a:p>
            <a:pPr lvl="1" marL="527685" indent="-515620">
              <a:lnSpc>
                <a:spcPct val="100000"/>
              </a:lnSpc>
              <a:spcBef>
                <a:spcPts val="39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line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idle,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goes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step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 lvl="1" marL="527685" marR="5715" indent="-515620">
              <a:lnSpc>
                <a:spcPct val="80000"/>
              </a:lnSpc>
              <a:spcBef>
                <a:spcPts val="994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line</a:t>
            </a:r>
            <a:r>
              <a:rPr dirty="0" sz="2600" spc="9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is</a:t>
            </a:r>
            <a:r>
              <a:rPr dirty="0" sz="2600" spc="85">
                <a:latin typeface="Calibri"/>
                <a:cs typeface="Calibri"/>
              </a:rPr>
              <a:t> </a:t>
            </a:r>
            <a:r>
              <a:rPr dirty="0" sz="2600" spc="-50">
                <a:latin typeface="Calibri"/>
                <a:cs typeface="Calibri"/>
              </a:rPr>
              <a:t>busy,</a:t>
            </a:r>
            <a:r>
              <a:rPr dirty="0" sz="2600" spc="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acts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as</a:t>
            </a:r>
            <a:r>
              <a:rPr dirty="0" sz="2600" spc="9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though</a:t>
            </a:r>
            <a:r>
              <a:rPr dirty="0" sz="2600" spc="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collision</a:t>
            </a:r>
            <a:r>
              <a:rPr dirty="0" sz="2600" spc="1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has</a:t>
            </a:r>
            <a:r>
              <a:rPr dirty="0" sz="2600" spc="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occurred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uses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backoff</a:t>
            </a:r>
            <a:r>
              <a:rPr dirty="0" sz="2600" spc="-10">
                <a:latin typeface="Calibri"/>
                <a:cs typeface="Calibri"/>
              </a:rPr>
              <a:t> procedure.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27946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solidFill>
                  <a:srgbClr val="00AF50"/>
                </a:solidFill>
                <a:latin typeface="Calibri"/>
                <a:cs typeface="Calibri"/>
              </a:rPr>
              <a:t>p-Persistent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653" y="1245789"/>
            <a:ext cx="8474442" cy="47698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1447800"/>
            <a:ext cx="7445194" cy="36836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171957"/>
            <a:ext cx="8021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 b="1">
                <a:solidFill>
                  <a:srgbClr val="00AF50"/>
                </a:solidFill>
                <a:latin typeface="Calibri"/>
                <a:cs typeface="Calibri"/>
              </a:rPr>
              <a:t>Taxonomy</a:t>
            </a:r>
            <a:r>
              <a:rPr dirty="0" sz="4000" spc="-5" b="1">
                <a:solidFill>
                  <a:srgbClr val="00AF50"/>
                </a:solidFill>
                <a:latin typeface="Calibri"/>
                <a:cs typeface="Calibri"/>
              </a:rPr>
              <a:t> of </a:t>
            </a:r>
            <a:r>
              <a:rPr dirty="0" sz="4000" spc="-10" b="1">
                <a:solidFill>
                  <a:srgbClr val="00AF50"/>
                </a:solidFill>
                <a:latin typeface="Calibri"/>
                <a:cs typeface="Calibri"/>
              </a:rPr>
              <a:t>Multiple</a:t>
            </a:r>
            <a:r>
              <a:rPr dirty="0" sz="4000" spc="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r>
              <a:rPr dirty="0" sz="4000" spc="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23025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CSMA/CD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43558"/>
            <a:ext cx="8454390" cy="416242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CSMA</a:t>
            </a:r>
            <a:r>
              <a:rPr dirty="0" sz="2800" spc="-5">
                <a:latin typeface="Calibri"/>
                <a:cs typeface="Calibri"/>
              </a:rPr>
              <a:t> method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does</a:t>
            </a:r>
            <a:r>
              <a:rPr dirty="0" sz="2800" spc="-5">
                <a:latin typeface="Calibri"/>
                <a:cs typeface="Calibri"/>
              </a:rPr>
              <a:t> not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specify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procedure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following </a:t>
            </a:r>
            <a:r>
              <a:rPr dirty="0" sz="2800" spc="-5">
                <a:latin typeface="Calibri"/>
                <a:cs typeface="Calibri"/>
              </a:rPr>
              <a:t>a collision. </a:t>
            </a:r>
            <a:r>
              <a:rPr dirty="0" sz="2800" spc="-5" b="1">
                <a:latin typeface="Calibri"/>
                <a:cs typeface="Calibri"/>
              </a:rPr>
              <a:t>Carrier sense multiple </a:t>
            </a:r>
            <a:r>
              <a:rPr dirty="0" sz="2800" b="1">
                <a:latin typeface="Calibri"/>
                <a:cs typeface="Calibri"/>
              </a:rPr>
              <a:t>access </a:t>
            </a:r>
            <a:r>
              <a:rPr dirty="0" sz="2800" spc="-10" b="1">
                <a:latin typeface="Calibri"/>
                <a:cs typeface="Calibri"/>
              </a:rPr>
              <a:t>with </a:t>
            </a:r>
            <a:r>
              <a:rPr dirty="0" sz="2800" spc="-5" b="1">
                <a:latin typeface="Calibri"/>
                <a:cs typeface="Calibri"/>
              </a:rPr>
              <a:t> collision </a:t>
            </a:r>
            <a:r>
              <a:rPr dirty="0" sz="2800" spc="-10" b="1">
                <a:latin typeface="Calibri"/>
                <a:cs typeface="Calibri"/>
              </a:rPr>
              <a:t>detection </a:t>
            </a:r>
            <a:r>
              <a:rPr dirty="0" sz="2800" spc="-5" b="1">
                <a:latin typeface="Calibri"/>
                <a:cs typeface="Calibri"/>
              </a:rPr>
              <a:t>(CSMA/CD) </a:t>
            </a:r>
            <a:r>
              <a:rPr dirty="0" sz="2800" spc="-10">
                <a:latin typeface="Calibri"/>
                <a:cs typeface="Calibri"/>
              </a:rPr>
              <a:t>augments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algorithm </a:t>
            </a:r>
            <a:r>
              <a:rPr dirty="0" sz="2800" spc="-3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handle</a:t>
            </a:r>
            <a:r>
              <a:rPr dirty="0" sz="2800" spc="5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collision.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this</a:t>
            </a:r>
            <a:r>
              <a:rPr dirty="0" sz="2800" spc="5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method,</a:t>
            </a:r>
            <a:r>
              <a:rPr dirty="0" sz="2800" spc="5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6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station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monitors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medium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after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</a:t>
            </a:r>
            <a:r>
              <a:rPr dirty="0" sz="2800" spc="-5">
                <a:latin typeface="Calibri"/>
                <a:cs typeface="Calibri"/>
              </a:rPr>
              <a:t> sends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frame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if</a:t>
            </a:r>
            <a:r>
              <a:rPr dirty="0" sz="2800" spc="-5">
                <a:latin typeface="Calibri"/>
                <a:cs typeface="Calibri"/>
              </a:rPr>
              <a:t>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transmission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was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successful. If </a:t>
            </a:r>
            <a:r>
              <a:rPr dirty="0" sz="2800" spc="-20">
                <a:latin typeface="Calibri"/>
                <a:cs typeface="Calibri"/>
              </a:rPr>
              <a:t>so,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station </a:t>
            </a:r>
            <a:r>
              <a:rPr dirty="0" sz="2800" spc="-1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finished.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If,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however,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collision,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frame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again.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50">
              <a:latin typeface="Calibri"/>
              <a:cs typeface="Calibri"/>
            </a:endParaRPr>
          </a:p>
          <a:p>
            <a:pPr algn="just" marL="12700" marR="6350">
              <a:lnSpc>
                <a:spcPts val="3020"/>
              </a:lnSpc>
            </a:pPr>
            <a:r>
              <a:rPr dirty="0" sz="2800" spc="-15">
                <a:latin typeface="Calibri"/>
                <a:cs typeface="Calibri"/>
              </a:rPr>
              <a:t>Procedure </a:t>
            </a:r>
            <a:r>
              <a:rPr dirty="0" sz="2800" spc="-5">
                <a:latin typeface="Calibri"/>
                <a:cs typeface="Calibri"/>
              </a:rPr>
              <a:t>of CSMA/CD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explained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next </a:t>
            </a:r>
            <a:r>
              <a:rPr dirty="0" sz="2800" spc="-10">
                <a:latin typeface="Calibri"/>
                <a:cs typeface="Calibri"/>
              </a:rPr>
              <a:t>slide </a:t>
            </a:r>
            <a:r>
              <a:rPr dirty="0" sz="2800" spc="-15">
                <a:latin typeface="Calibri"/>
                <a:cs typeface="Calibri"/>
              </a:rPr>
              <a:t>by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flowchart.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51568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CSMA/CD</a:t>
            </a:r>
            <a:r>
              <a:rPr dirty="0" sz="4400" spc="-6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(Procedure)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90" y="1213552"/>
            <a:ext cx="8375173" cy="45682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2288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CSMA/CA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43558"/>
            <a:ext cx="8453755" cy="339407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sz="2800" b="1">
                <a:latin typeface="Calibri"/>
                <a:cs typeface="Calibri"/>
              </a:rPr>
              <a:t>Carrier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sense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multiple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access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with</a:t>
            </a:r>
            <a:r>
              <a:rPr dirty="0" sz="2800" spc="-5" b="1">
                <a:latin typeface="Calibri"/>
                <a:cs typeface="Calibri"/>
              </a:rPr>
              <a:t> collision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avoidance 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(CSMA/CA) </a:t>
            </a:r>
            <a:r>
              <a:rPr dirty="0" sz="2800" spc="-15">
                <a:latin typeface="Calibri"/>
                <a:cs typeface="Calibri"/>
              </a:rPr>
              <a:t>was </a:t>
            </a:r>
            <a:r>
              <a:rPr dirty="0" sz="2800" spc="-20">
                <a:latin typeface="Calibri"/>
                <a:cs typeface="Calibri"/>
              </a:rPr>
              <a:t>invented for </a:t>
            </a:r>
            <a:r>
              <a:rPr dirty="0" sz="2800" spc="-10">
                <a:latin typeface="Calibri"/>
                <a:cs typeface="Calibri"/>
              </a:rPr>
              <a:t>wireless networks. Collisions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avoided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through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CSMA/CA’s</a:t>
            </a:r>
            <a:r>
              <a:rPr dirty="0" sz="2800" spc="56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three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strategies: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interframe </a:t>
            </a:r>
            <a:r>
              <a:rPr dirty="0" sz="2800" spc="-5">
                <a:latin typeface="Calibri"/>
                <a:cs typeface="Calibri"/>
              </a:rPr>
              <a:t>space, the </a:t>
            </a:r>
            <a:r>
              <a:rPr dirty="0" sz="2800" spc="-15">
                <a:latin typeface="Calibri"/>
                <a:cs typeface="Calibri"/>
              </a:rPr>
              <a:t>contention </a:t>
            </a:r>
            <a:r>
              <a:rPr dirty="0" sz="2800" spc="-40">
                <a:latin typeface="Calibri"/>
                <a:cs typeface="Calibri"/>
              </a:rPr>
              <a:t>window, 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acknowledgments.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Calibri"/>
              <a:cs typeface="Calibri"/>
            </a:endParaRPr>
          </a:p>
          <a:p>
            <a:pPr algn="just" marL="12700" marR="7620">
              <a:lnSpc>
                <a:spcPts val="3030"/>
              </a:lnSpc>
            </a:pPr>
            <a:r>
              <a:rPr dirty="0" sz="2800" spc="-15">
                <a:latin typeface="Calibri"/>
                <a:cs typeface="Calibri"/>
              </a:rPr>
              <a:t>Procedure </a:t>
            </a:r>
            <a:r>
              <a:rPr dirty="0" sz="2800" spc="-5">
                <a:latin typeface="Calibri"/>
                <a:cs typeface="Calibri"/>
              </a:rPr>
              <a:t>of CSMA/CA </a:t>
            </a:r>
            <a:r>
              <a:rPr dirty="0" sz="2800" spc="-10">
                <a:latin typeface="Calibri"/>
                <a:cs typeface="Calibri"/>
              </a:rPr>
              <a:t>is explained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next </a:t>
            </a:r>
            <a:r>
              <a:rPr dirty="0" sz="2800" spc="-10">
                <a:latin typeface="Calibri"/>
                <a:cs typeface="Calibri"/>
              </a:rPr>
              <a:t>slide </a:t>
            </a:r>
            <a:r>
              <a:rPr dirty="0" sz="2800" spc="-5">
                <a:latin typeface="Calibri"/>
                <a:cs typeface="Calibri"/>
              </a:rPr>
              <a:t>by 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flowchart.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3294"/>
            <a:ext cx="51428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CSMA/CA</a:t>
            </a:r>
            <a:r>
              <a:rPr dirty="0" sz="4400" spc="-7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00AF50"/>
                </a:solidFill>
                <a:latin typeface="Calibri"/>
                <a:cs typeface="Calibri"/>
              </a:rPr>
              <a:t>(Procedure)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693" y="1167975"/>
            <a:ext cx="4979793" cy="48785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pc="-5"/>
              <a:t>12.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55" y="2209800"/>
            <a:ext cx="6800088" cy="32903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9727" y="6475577"/>
            <a:ext cx="20701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2.34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4173" y="6475577"/>
            <a:ext cx="229235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dirty="0" sz="800" spc="-25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Communication</a:t>
            </a:r>
            <a:r>
              <a:rPr dirty="0" sz="800" spc="-30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Lecture</a:t>
            </a:r>
            <a:r>
              <a:rPr dirty="0" sz="800" spc="-40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Series,</a:t>
            </a:r>
            <a:r>
              <a:rPr dirty="0" sz="800" spc="-20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b="1" i="1">
                <a:solidFill>
                  <a:srgbClr val="888888"/>
                </a:solidFill>
                <a:latin typeface="Times New Roman"/>
                <a:cs typeface="Times New Roman"/>
              </a:rPr>
              <a:t>NRC,</a:t>
            </a:r>
            <a:r>
              <a:rPr dirty="0" sz="800" spc="-25" b="1" i="1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dirty="0" sz="800" spc="-5" b="1" i="1">
                <a:solidFill>
                  <a:srgbClr val="888888"/>
                </a:solidFill>
                <a:latin typeface="Times New Roman"/>
                <a:cs typeface="Times New Roman"/>
              </a:rPr>
              <a:t>MAY2020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2288"/>
            <a:ext cx="36322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Random</a:t>
            </a:r>
            <a:r>
              <a:rPr dirty="0" sz="4400" spc="-8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0" y="1120139"/>
            <a:ext cx="9012555" cy="2315845"/>
            <a:chOff x="38100" y="1120139"/>
            <a:chExt cx="9012555" cy="2315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93" y="1325665"/>
              <a:ext cx="231893" cy="237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47" y="1120139"/>
              <a:ext cx="1485138" cy="730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1120139"/>
              <a:ext cx="1294638" cy="7307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3451" y="1120139"/>
              <a:ext cx="723138" cy="7307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1404" y="1120139"/>
              <a:ext cx="1892045" cy="7307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8264" y="1120139"/>
              <a:ext cx="1703069" cy="7307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6147" y="1120139"/>
              <a:ext cx="779526" cy="7307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0488" y="1120139"/>
              <a:ext cx="1357121" cy="7307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2423" y="1120139"/>
              <a:ext cx="639318" cy="730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6556" y="1120139"/>
              <a:ext cx="1553718" cy="7307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" y="1437131"/>
              <a:ext cx="715518" cy="7307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5112" y="1437131"/>
              <a:ext cx="1503426" cy="7307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032" y="1437131"/>
              <a:ext cx="1357121" cy="7307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8648" y="1437131"/>
              <a:ext cx="938022" cy="7307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6640" y="1437131"/>
              <a:ext cx="1119377" cy="7307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7511" y="1437131"/>
              <a:ext cx="637793" cy="7307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76800" y="1437131"/>
              <a:ext cx="1588770" cy="7307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27064" y="1437131"/>
              <a:ext cx="881634" cy="7307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70192" y="1437131"/>
              <a:ext cx="1386077" cy="7307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17764" y="1437131"/>
              <a:ext cx="1032509" cy="7307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100" y="1754123"/>
              <a:ext cx="1471422" cy="7307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5944" y="1754123"/>
              <a:ext cx="517410" cy="73075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7883" y="1754123"/>
              <a:ext cx="819150" cy="73075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1576" y="1754123"/>
              <a:ext cx="1357122" cy="73075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64764" y="1754123"/>
              <a:ext cx="1549146" cy="73075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8452" y="1754123"/>
              <a:ext cx="723138" cy="7307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66132" y="1754123"/>
              <a:ext cx="1075182" cy="73075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05855" y="1754123"/>
              <a:ext cx="892301" cy="73075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62700" y="1754123"/>
              <a:ext cx="1421129" cy="7307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6847" y="1754123"/>
              <a:ext cx="1503426" cy="7307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00" y="2071115"/>
              <a:ext cx="1357122" cy="73075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7844" y="2071115"/>
              <a:ext cx="715518" cy="7307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95983" y="2071115"/>
              <a:ext cx="1072134" cy="73075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34539" y="2071115"/>
              <a:ext cx="517410" cy="73075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193035" y="2071115"/>
              <a:ext cx="729234" cy="7307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63367" y="2071115"/>
              <a:ext cx="1069085" cy="73075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75076" y="2071115"/>
              <a:ext cx="1632966" cy="7307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49140" y="2071115"/>
              <a:ext cx="592074" cy="73075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3835" y="2071115"/>
              <a:ext cx="1357122" cy="73075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83579" y="2071115"/>
              <a:ext cx="983742" cy="73075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09944" y="2071115"/>
              <a:ext cx="895350" cy="7307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47916" y="2071115"/>
              <a:ext cx="1027937" cy="73075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8476" y="2071115"/>
              <a:ext cx="715518" cy="73075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76616" y="2071115"/>
              <a:ext cx="1073657" cy="73075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8100" y="2388107"/>
              <a:ext cx="1029462" cy="7307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6280" y="2388107"/>
              <a:ext cx="592074" cy="73075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57072" y="2388107"/>
              <a:ext cx="1815845" cy="73075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20111" y="2388107"/>
              <a:ext cx="1454658" cy="7307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21964" y="2388107"/>
              <a:ext cx="755141" cy="73075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25823" y="2388107"/>
              <a:ext cx="881634" cy="73075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56176" y="2388107"/>
              <a:ext cx="1559814" cy="73075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64708" y="2388107"/>
              <a:ext cx="717041" cy="73075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031991" y="2388107"/>
              <a:ext cx="1160525" cy="7307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841235" y="2388107"/>
              <a:ext cx="592074" cy="73075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82028" y="2388107"/>
              <a:ext cx="1538477" cy="73075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69223" y="2388107"/>
              <a:ext cx="781050" cy="73075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8100" y="2705100"/>
              <a:ext cx="1572006" cy="73075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155" y="2705100"/>
              <a:ext cx="723138" cy="73075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12391" y="2705100"/>
              <a:ext cx="892302" cy="7307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5792" y="2705100"/>
              <a:ext cx="715518" cy="73075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03932" y="2705100"/>
              <a:ext cx="1075182" cy="73075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45535" y="2705100"/>
              <a:ext cx="517410" cy="730758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236220" y="3593591"/>
            <a:ext cx="4315460" cy="730885"/>
            <a:chOff x="236220" y="3593591"/>
            <a:chExt cx="4315460" cy="730885"/>
          </a:xfrm>
        </p:grpSpPr>
        <p:pic>
          <p:nvPicPr>
            <p:cNvPr id="67" name="object 6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43467" y="3794550"/>
              <a:ext cx="839724" cy="30143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6220" y="4040182"/>
              <a:ext cx="4117086" cy="5861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35736" y="3593591"/>
              <a:ext cx="1722882" cy="73075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295143" y="3593591"/>
              <a:ext cx="683513" cy="73075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18231" y="3593591"/>
              <a:ext cx="924306" cy="73075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82112" y="3593591"/>
              <a:ext cx="1280922" cy="73075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029455" y="3593591"/>
              <a:ext cx="521982" cy="730758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231140" y="1193038"/>
            <a:ext cx="8607425" cy="467233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725"/>
              </a:spcBef>
            </a:pP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15">
                <a:solidFill>
                  <a:srgbClr val="0462C1"/>
                </a:solidFill>
                <a:latin typeface="Calibri"/>
                <a:cs typeface="Calibri"/>
              </a:rPr>
              <a:t>random </a:t>
            </a:r>
            <a:r>
              <a:rPr dirty="0" sz="2600">
                <a:solidFill>
                  <a:srgbClr val="0462C1"/>
                </a:solidFill>
                <a:latin typeface="Calibri"/>
                <a:cs typeface="Calibri"/>
              </a:rPr>
              <a:t>access </a:t>
            </a:r>
            <a:r>
              <a:rPr dirty="0" sz="2600" spc="-5">
                <a:latin typeface="Calibri"/>
                <a:cs typeface="Calibri"/>
              </a:rPr>
              <a:t>or </a:t>
            </a:r>
            <a:r>
              <a:rPr dirty="0" sz="2600" spc="-15">
                <a:solidFill>
                  <a:srgbClr val="0462C1"/>
                </a:solidFill>
                <a:latin typeface="Calibri"/>
                <a:cs typeface="Calibri"/>
              </a:rPr>
              <a:t>contention </a:t>
            </a:r>
            <a:r>
              <a:rPr dirty="0" sz="2600" spc="-5">
                <a:latin typeface="Calibri"/>
                <a:cs typeface="Calibri"/>
              </a:rPr>
              <a:t>methods, </a:t>
            </a:r>
            <a:r>
              <a:rPr dirty="0" sz="2600" spc="-10">
                <a:latin typeface="Calibri"/>
                <a:cs typeface="Calibri"/>
              </a:rPr>
              <a:t>no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superior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another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none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assigned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control</a:t>
            </a:r>
            <a:r>
              <a:rPr dirty="0" sz="2600" spc="55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over 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35">
                <a:latin typeface="Calibri"/>
                <a:cs typeface="Calibri"/>
              </a:rPr>
              <a:t>another.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permits,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does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not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permit,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another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station to </a:t>
            </a:r>
            <a:r>
              <a:rPr dirty="0" sz="2600" spc="-5">
                <a:latin typeface="Calibri"/>
                <a:cs typeface="Calibri"/>
              </a:rPr>
              <a:t>send. </a:t>
            </a:r>
            <a:r>
              <a:rPr dirty="0" sz="2600" spc="-30">
                <a:latin typeface="Calibri"/>
                <a:cs typeface="Calibri"/>
              </a:rPr>
              <a:t>At </a:t>
            </a:r>
            <a:r>
              <a:rPr dirty="0" sz="2600">
                <a:latin typeface="Calibri"/>
                <a:cs typeface="Calibri"/>
              </a:rPr>
              <a:t>each </a:t>
            </a:r>
            <a:r>
              <a:rPr dirty="0" sz="2600" spc="-10">
                <a:latin typeface="Calibri"/>
                <a:cs typeface="Calibri"/>
              </a:rPr>
              <a:t>instance,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station that </a:t>
            </a:r>
            <a:r>
              <a:rPr dirty="0" sz="2600" spc="-5">
                <a:latin typeface="Calibri"/>
                <a:cs typeface="Calibri"/>
              </a:rPr>
              <a:t>has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send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uses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procedure </a:t>
            </a:r>
            <a:r>
              <a:rPr dirty="0" sz="2600" spc="-10">
                <a:latin typeface="Calibri"/>
                <a:cs typeface="Calibri"/>
              </a:rPr>
              <a:t>defined by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5">
                <a:latin typeface="Calibri"/>
                <a:cs typeface="Calibri"/>
              </a:rPr>
              <a:t>protocol to </a:t>
            </a:r>
            <a:r>
              <a:rPr dirty="0" sz="2600" spc="-25">
                <a:latin typeface="Calibri"/>
                <a:cs typeface="Calibri"/>
              </a:rPr>
              <a:t>make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decision </a:t>
            </a:r>
            <a:r>
              <a:rPr dirty="0" sz="2600" spc="-10">
                <a:latin typeface="Calibri"/>
                <a:cs typeface="Calibri"/>
              </a:rPr>
              <a:t>on </a:t>
            </a:r>
            <a:r>
              <a:rPr dirty="0" sz="2600" spc="-5">
                <a:latin typeface="Calibri"/>
                <a:cs typeface="Calibri"/>
              </a:rPr>
              <a:t> whether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send.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u="heavy" sz="26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Topics</a:t>
            </a:r>
            <a:r>
              <a:rPr dirty="0" u="heavy" sz="26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discussed</a:t>
            </a:r>
            <a:r>
              <a:rPr dirty="0" u="heavy" sz="2600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</a:t>
            </a:r>
            <a:r>
              <a:rPr dirty="0" u="heavy" sz="26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this</a:t>
            </a:r>
            <a:r>
              <a:rPr dirty="0" u="heavy" sz="2600" spc="-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lesson: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2600" spc="-15">
                <a:solidFill>
                  <a:srgbClr val="0033CC"/>
                </a:solidFill>
                <a:latin typeface="Calibri"/>
                <a:cs typeface="Calibri"/>
              </a:rPr>
              <a:t>ALOHA</a:t>
            </a:r>
            <a:endParaRPr sz="2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75"/>
              </a:spcBef>
            </a:pPr>
            <a:r>
              <a:rPr dirty="0" sz="2600" spc="-5">
                <a:solidFill>
                  <a:srgbClr val="0033CC"/>
                </a:solidFill>
                <a:latin typeface="Calibri"/>
                <a:cs typeface="Calibri"/>
              </a:rPr>
              <a:t>Carrier</a:t>
            </a:r>
            <a:r>
              <a:rPr dirty="0" sz="2600" spc="-15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33CC"/>
                </a:solidFill>
                <a:latin typeface="Calibri"/>
                <a:cs typeface="Calibri"/>
              </a:rPr>
              <a:t>Sense</a:t>
            </a:r>
            <a:r>
              <a:rPr dirty="0" sz="2600" spc="-35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Multiple</a:t>
            </a:r>
            <a:r>
              <a:rPr dirty="0" sz="2600" spc="-35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Access</a:t>
            </a:r>
            <a:endParaRPr sz="2600">
              <a:latin typeface="Calibri"/>
              <a:cs typeface="Calibri"/>
            </a:endParaRPr>
          </a:p>
          <a:p>
            <a:pPr marL="12700" marR="1293495">
              <a:lnSpc>
                <a:spcPct val="111900"/>
              </a:lnSpc>
              <a:spcBef>
                <a:spcPts val="15"/>
              </a:spcBef>
            </a:pP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Carrier </a:t>
            </a:r>
            <a:r>
              <a:rPr dirty="0" sz="2600" spc="-5">
                <a:solidFill>
                  <a:srgbClr val="0033CC"/>
                </a:solidFill>
                <a:latin typeface="Calibri"/>
                <a:cs typeface="Calibri"/>
              </a:rPr>
              <a:t>Sense 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Multiple Access with </a:t>
            </a:r>
            <a:r>
              <a:rPr dirty="0" sz="2600" spc="-5">
                <a:solidFill>
                  <a:srgbClr val="0033CC"/>
                </a:solidFill>
                <a:latin typeface="Calibri"/>
                <a:cs typeface="Calibri"/>
              </a:rPr>
              <a:t>Collision Detection 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 Carrier </a:t>
            </a:r>
            <a:r>
              <a:rPr dirty="0" sz="2600" spc="-5">
                <a:solidFill>
                  <a:srgbClr val="0033CC"/>
                </a:solidFill>
                <a:latin typeface="Calibri"/>
                <a:cs typeface="Calibri"/>
              </a:rPr>
              <a:t>Sense</a:t>
            </a:r>
            <a:r>
              <a:rPr dirty="0" sz="2600" spc="-25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Multiple</a:t>
            </a:r>
            <a:r>
              <a:rPr dirty="0" sz="2600" spc="-35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Access</a:t>
            </a:r>
            <a:r>
              <a:rPr dirty="0" sz="2600" spc="-3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with</a:t>
            </a:r>
            <a:r>
              <a:rPr dirty="0" sz="2600" spc="-1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033CC"/>
                </a:solidFill>
                <a:latin typeface="Calibri"/>
                <a:cs typeface="Calibri"/>
              </a:rPr>
              <a:t>Collision</a:t>
            </a:r>
            <a:r>
              <a:rPr dirty="0" sz="260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33CC"/>
                </a:solidFill>
                <a:latin typeface="Calibri"/>
                <a:cs typeface="Calibri"/>
              </a:rPr>
              <a:t>Avoidance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68599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Background</a:t>
            </a:r>
            <a:r>
              <a:rPr dirty="0" sz="4400" spc="-6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(Random</a:t>
            </a:r>
            <a:r>
              <a:rPr dirty="0" sz="44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Access)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64082"/>
            <a:ext cx="8607425" cy="208724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algn="just" marL="241300" marR="5080" indent="-228600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In a </a:t>
            </a:r>
            <a:r>
              <a:rPr dirty="0" sz="2600" spc="-5">
                <a:latin typeface="Calibri"/>
                <a:cs typeface="Calibri"/>
              </a:rPr>
              <a:t>random-access method, each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 spc="-5">
                <a:latin typeface="Calibri"/>
                <a:cs typeface="Calibri"/>
              </a:rPr>
              <a:t>has the </a:t>
            </a:r>
            <a:r>
              <a:rPr dirty="0" sz="2600" spc="-10">
                <a:latin typeface="Calibri"/>
                <a:cs typeface="Calibri"/>
              </a:rPr>
              <a:t>right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medium</a:t>
            </a:r>
            <a:r>
              <a:rPr dirty="0" sz="2600" spc="5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without</a:t>
            </a:r>
            <a:r>
              <a:rPr dirty="0" sz="2600" spc="5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being</a:t>
            </a:r>
            <a:r>
              <a:rPr dirty="0" sz="2600" spc="54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controlled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by</a:t>
            </a:r>
            <a:r>
              <a:rPr dirty="0" sz="2600" spc="54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any</a:t>
            </a:r>
            <a:r>
              <a:rPr dirty="0" sz="2600" spc="-5">
                <a:latin typeface="Calibri"/>
                <a:cs typeface="Calibri"/>
              </a:rPr>
              <a:t> other</a:t>
            </a:r>
            <a:r>
              <a:rPr dirty="0" sz="2600" spc="5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station. </a:t>
            </a:r>
            <a:r>
              <a:rPr dirty="0" sz="2600" spc="-580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However, </a:t>
            </a:r>
            <a:r>
              <a:rPr dirty="0" sz="2600">
                <a:latin typeface="Calibri"/>
                <a:cs typeface="Calibri"/>
              </a:rPr>
              <a:t>if </a:t>
            </a:r>
            <a:r>
              <a:rPr dirty="0" sz="2600" spc="-10">
                <a:latin typeface="Calibri"/>
                <a:cs typeface="Calibri"/>
              </a:rPr>
              <a:t>more </a:t>
            </a:r>
            <a:r>
              <a:rPr dirty="0" sz="2600">
                <a:latin typeface="Calibri"/>
                <a:cs typeface="Calibri"/>
              </a:rPr>
              <a:t>than </a:t>
            </a:r>
            <a:r>
              <a:rPr dirty="0" sz="2600" spc="-5">
                <a:latin typeface="Calibri"/>
                <a:cs typeface="Calibri"/>
              </a:rPr>
              <a:t>one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>
                <a:latin typeface="Calibri"/>
                <a:cs typeface="Calibri"/>
              </a:rPr>
              <a:t>tries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send, </a:t>
            </a:r>
            <a:r>
              <a:rPr dirty="0" sz="2600" spc="-10">
                <a:latin typeface="Calibri"/>
                <a:cs typeface="Calibri"/>
              </a:rPr>
              <a:t>there </a:t>
            </a:r>
            <a:r>
              <a:rPr dirty="0" sz="2600">
                <a:latin typeface="Calibri"/>
                <a:cs typeface="Calibri"/>
              </a:rPr>
              <a:t>is an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access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conflict—</a:t>
            </a:r>
            <a:r>
              <a:rPr dirty="0" sz="2600" spc="-5" b="1" i="1">
                <a:latin typeface="Calibri"/>
                <a:cs typeface="Calibri"/>
              </a:rPr>
              <a:t>collision</a:t>
            </a:r>
            <a:r>
              <a:rPr dirty="0" sz="2600" spc="-5">
                <a:latin typeface="Calibri"/>
                <a:cs typeface="Calibri"/>
              </a:rPr>
              <a:t>—and</a:t>
            </a:r>
            <a:r>
              <a:rPr dirty="0" sz="2600">
                <a:latin typeface="Calibri"/>
                <a:cs typeface="Calibri"/>
              </a:rPr>
              <a:t> the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frames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will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either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destroyed </a:t>
            </a:r>
            <a:r>
              <a:rPr dirty="0" sz="2600" spc="-5">
                <a:latin typeface="Calibri"/>
                <a:cs typeface="Calibri"/>
              </a:rPr>
              <a:t>or modified. </a:t>
            </a:r>
            <a:r>
              <a:rPr dirty="0" sz="2600" spc="-114">
                <a:latin typeface="Calibri"/>
                <a:cs typeface="Calibri"/>
              </a:rPr>
              <a:t>To </a:t>
            </a:r>
            <a:r>
              <a:rPr dirty="0" sz="2600" spc="-20">
                <a:latin typeface="Calibri"/>
                <a:cs typeface="Calibri"/>
              </a:rPr>
              <a:t>avoid </a:t>
            </a:r>
            <a:r>
              <a:rPr dirty="0" sz="2600">
                <a:latin typeface="Calibri"/>
                <a:cs typeface="Calibri"/>
              </a:rPr>
              <a:t>access </a:t>
            </a:r>
            <a:r>
              <a:rPr dirty="0" sz="2600" spc="-10">
                <a:latin typeface="Calibri"/>
                <a:cs typeface="Calibri"/>
              </a:rPr>
              <a:t>conflict </a:t>
            </a:r>
            <a:r>
              <a:rPr dirty="0" sz="2600" spc="-5">
                <a:latin typeface="Calibri"/>
                <a:cs typeface="Calibri"/>
              </a:rPr>
              <a:t>or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10">
                <a:latin typeface="Calibri"/>
                <a:cs typeface="Calibri"/>
              </a:rPr>
              <a:t>resolve </a:t>
            </a:r>
            <a:r>
              <a:rPr dirty="0" sz="2600">
                <a:latin typeface="Calibri"/>
                <a:cs typeface="Calibri"/>
              </a:rPr>
              <a:t>it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when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happens,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each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follows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procedure</a:t>
            </a:r>
            <a:r>
              <a:rPr dirty="0" sz="2600" spc="-5">
                <a:latin typeface="Calibri"/>
                <a:cs typeface="Calibri"/>
              </a:rPr>
              <a:t> that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answers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following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questions: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510152"/>
            <a:ext cx="606107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5"/>
              </a:spcBef>
              <a:buFont typeface="Segoe UI Symbol"/>
              <a:buChar char="❑"/>
              <a:tabLst>
                <a:tab pos="380365" algn="l"/>
              </a:tabLst>
            </a:pPr>
            <a:r>
              <a:rPr dirty="0" sz="2600">
                <a:latin typeface="Calibri"/>
                <a:cs typeface="Calibri"/>
              </a:rPr>
              <a:t>When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station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access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medium?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787521"/>
            <a:ext cx="67017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380365" algn="l"/>
              </a:tabLst>
            </a:pPr>
            <a:r>
              <a:rPr dirty="0" sz="2600" spc="-5">
                <a:latin typeface="Calibri"/>
                <a:cs typeface="Calibri"/>
              </a:rPr>
              <a:t>What</a:t>
            </a:r>
            <a:r>
              <a:rPr dirty="0" sz="2600" spc="-10">
                <a:latin typeface="Calibri"/>
                <a:cs typeface="Calibri"/>
              </a:rPr>
              <a:t> can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do </a:t>
            </a: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medium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busy?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342257"/>
            <a:ext cx="18840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Calibri"/>
                <a:cs typeface="Calibri"/>
              </a:rPr>
              <a:t>transmission?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3907452"/>
            <a:ext cx="8307705" cy="113474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340"/>
              </a:spcBef>
              <a:buFont typeface="Segoe UI Symbol"/>
              <a:buChar char="❑"/>
              <a:tabLst>
                <a:tab pos="380365" algn="l"/>
              </a:tabLst>
            </a:pPr>
            <a:r>
              <a:rPr dirty="0" sz="2600" spc="-10">
                <a:latin typeface="Calibri"/>
                <a:cs typeface="Calibri"/>
              </a:rPr>
              <a:t>How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station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determine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success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failure</a:t>
            </a:r>
            <a:r>
              <a:rPr dirty="0" sz="2600" spc="-5">
                <a:latin typeface="Calibri"/>
                <a:cs typeface="Calibri"/>
              </a:rPr>
              <a:t> of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379730" indent="-367665">
              <a:lnSpc>
                <a:spcPct val="100000"/>
              </a:lnSpc>
              <a:spcBef>
                <a:spcPts val="1250"/>
              </a:spcBef>
              <a:buFont typeface="Segoe UI Symbol"/>
              <a:buChar char="❑"/>
              <a:tabLst>
                <a:tab pos="380365" algn="l"/>
              </a:tabLst>
            </a:pPr>
            <a:r>
              <a:rPr dirty="0" sz="2600" spc="-5">
                <a:latin typeface="Calibri"/>
                <a:cs typeface="Calibri"/>
              </a:rPr>
              <a:t>What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station</a:t>
            </a:r>
            <a:r>
              <a:rPr dirty="0" sz="2600">
                <a:latin typeface="Calibri"/>
                <a:cs typeface="Calibri"/>
              </a:rPr>
              <a:t> do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if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there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 an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access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conflict?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6605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4400" spc="-80" b="1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dirty="0" sz="4400" spc="-5" b="1">
                <a:solidFill>
                  <a:srgbClr val="00AF50"/>
                </a:solidFill>
                <a:latin typeface="Calibri"/>
                <a:cs typeface="Calibri"/>
              </a:rPr>
              <a:t>OHA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64082"/>
            <a:ext cx="8608060" cy="428244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algn="just" marL="12700" marR="5080">
              <a:lnSpc>
                <a:spcPct val="70000"/>
              </a:lnSpc>
              <a:spcBef>
                <a:spcPts val="1040"/>
              </a:spcBef>
            </a:pPr>
            <a:r>
              <a:rPr dirty="0" sz="2600" spc="-5" b="1">
                <a:latin typeface="Calibri"/>
                <a:cs typeface="Calibri"/>
              </a:rPr>
              <a:t>ALOHA,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earliest random-access method, </a:t>
            </a:r>
            <a:r>
              <a:rPr dirty="0" sz="2600" spc="-10">
                <a:latin typeface="Calibri"/>
                <a:cs typeface="Calibri"/>
              </a:rPr>
              <a:t>was developed </a:t>
            </a:r>
            <a:r>
              <a:rPr dirty="0" sz="2600" spc="-40">
                <a:latin typeface="Calibri"/>
                <a:cs typeface="Calibri"/>
              </a:rPr>
              <a:t>at 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University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 spc="-10">
                <a:latin typeface="Calibri"/>
                <a:cs typeface="Calibri"/>
              </a:rPr>
              <a:t>Hawaii </a:t>
            </a: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5">
                <a:latin typeface="Calibri"/>
                <a:cs typeface="Calibri"/>
              </a:rPr>
              <a:t>early 1970. </a:t>
            </a:r>
            <a:r>
              <a:rPr dirty="0" sz="2600">
                <a:latin typeface="Calibri"/>
                <a:cs typeface="Calibri"/>
              </a:rPr>
              <a:t>It </a:t>
            </a:r>
            <a:r>
              <a:rPr dirty="0" sz="2600" spc="-10">
                <a:latin typeface="Calibri"/>
                <a:cs typeface="Calibri"/>
              </a:rPr>
              <a:t>was </a:t>
            </a:r>
            <a:r>
              <a:rPr dirty="0" sz="2600" spc="-5">
                <a:latin typeface="Calibri"/>
                <a:cs typeface="Calibri"/>
              </a:rPr>
              <a:t>designed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radio </a:t>
            </a:r>
            <a:r>
              <a:rPr dirty="0" sz="2600" spc="-5">
                <a:latin typeface="Calibri"/>
                <a:cs typeface="Calibri"/>
              </a:rPr>
              <a:t>(wireless) LAN, but </a:t>
            </a:r>
            <a:r>
              <a:rPr dirty="0" sz="2600">
                <a:latin typeface="Calibri"/>
                <a:cs typeface="Calibri"/>
              </a:rPr>
              <a:t>it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5">
                <a:latin typeface="Calibri"/>
                <a:cs typeface="Calibri"/>
              </a:rPr>
              <a:t>be used on </a:t>
            </a:r>
            <a:r>
              <a:rPr dirty="0" sz="2600" spc="-15">
                <a:latin typeface="Calibri"/>
                <a:cs typeface="Calibri"/>
              </a:rPr>
              <a:t>any </a:t>
            </a:r>
            <a:r>
              <a:rPr dirty="0" sz="2600" spc="-10">
                <a:latin typeface="Calibri"/>
                <a:cs typeface="Calibri"/>
              </a:rPr>
              <a:t>shared </a:t>
            </a:r>
            <a:r>
              <a:rPr dirty="0" sz="2600" spc="-5">
                <a:latin typeface="Calibri"/>
                <a:cs typeface="Calibri"/>
              </a:rPr>
              <a:t>medium. </a:t>
            </a:r>
            <a:r>
              <a:rPr dirty="0" sz="2600">
                <a:latin typeface="Calibri"/>
                <a:cs typeface="Calibri"/>
              </a:rPr>
              <a:t> It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obvious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that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there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are</a:t>
            </a:r>
            <a:r>
              <a:rPr dirty="0" sz="2600" spc="-5">
                <a:latin typeface="Calibri"/>
                <a:cs typeface="Calibri"/>
              </a:rPr>
              <a:t> potential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collisions</a:t>
            </a:r>
            <a:r>
              <a:rPr dirty="0" sz="2600">
                <a:latin typeface="Calibri"/>
                <a:cs typeface="Calibri"/>
              </a:rPr>
              <a:t> 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this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arrangement.</a:t>
            </a:r>
            <a:r>
              <a:rPr dirty="0" sz="2600" spc="-5">
                <a:latin typeface="Calibri"/>
                <a:cs typeface="Calibri"/>
              </a:rPr>
              <a:t> The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medium</a:t>
            </a:r>
            <a:r>
              <a:rPr dirty="0" sz="2600">
                <a:latin typeface="Calibri"/>
                <a:cs typeface="Calibri"/>
              </a:rPr>
              <a:t> 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shared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between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stations. </a:t>
            </a:r>
            <a:r>
              <a:rPr dirty="0" sz="2600" spc="-5">
                <a:latin typeface="Calibri"/>
                <a:cs typeface="Calibri"/>
              </a:rPr>
              <a:t> When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 spc="-5">
                <a:latin typeface="Calibri"/>
                <a:cs typeface="Calibri"/>
              </a:rPr>
              <a:t>sends </a:t>
            </a:r>
            <a:r>
              <a:rPr dirty="0" sz="2600" spc="-15">
                <a:latin typeface="Calibri"/>
                <a:cs typeface="Calibri"/>
              </a:rPr>
              <a:t>data, </a:t>
            </a:r>
            <a:r>
              <a:rPr dirty="0" sz="2600">
                <a:latin typeface="Calibri"/>
                <a:cs typeface="Calibri"/>
              </a:rPr>
              <a:t>another </a:t>
            </a:r>
            <a:r>
              <a:rPr dirty="0" sz="2600" spc="-15">
                <a:latin typeface="Calibri"/>
                <a:cs typeface="Calibri"/>
              </a:rPr>
              <a:t>station </a:t>
            </a:r>
            <a:r>
              <a:rPr dirty="0" sz="2600" spc="-20">
                <a:latin typeface="Calibri"/>
                <a:cs typeface="Calibri"/>
              </a:rPr>
              <a:t>may </a:t>
            </a:r>
            <a:r>
              <a:rPr dirty="0" sz="2600" spc="-15">
                <a:latin typeface="Calibri"/>
                <a:cs typeface="Calibri"/>
              </a:rPr>
              <a:t>attempt to </a:t>
            </a:r>
            <a:r>
              <a:rPr dirty="0" sz="2600" spc="-5">
                <a:latin typeface="Calibri"/>
                <a:cs typeface="Calibri"/>
              </a:rPr>
              <a:t>do </a:t>
            </a:r>
            <a:r>
              <a:rPr dirty="0" sz="2600">
                <a:latin typeface="Calibri"/>
                <a:cs typeface="Calibri"/>
              </a:rPr>
              <a:t> so </a:t>
            </a:r>
            <a:r>
              <a:rPr dirty="0" sz="2600" spc="-15">
                <a:latin typeface="Calibri"/>
                <a:cs typeface="Calibri"/>
              </a:rPr>
              <a:t>at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5">
                <a:latin typeface="Calibri"/>
                <a:cs typeface="Calibri"/>
              </a:rPr>
              <a:t>same time. The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10">
                <a:latin typeface="Calibri"/>
                <a:cs typeface="Calibri"/>
              </a:rPr>
              <a:t>from </a:t>
            </a:r>
            <a:r>
              <a:rPr dirty="0" sz="2600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two stations collide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become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garbled.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Calibri"/>
              <a:cs typeface="Calibri"/>
            </a:endParaRPr>
          </a:p>
          <a:p>
            <a:pPr algn="just" marL="12700" marR="5715">
              <a:lnSpc>
                <a:spcPct val="70000"/>
              </a:lnSpc>
            </a:pPr>
            <a:r>
              <a:rPr dirty="0" sz="2600" spc="-5">
                <a:latin typeface="Calibri"/>
                <a:cs typeface="Calibri"/>
              </a:rPr>
              <a:t>The original </a:t>
            </a:r>
            <a:r>
              <a:rPr dirty="0" sz="2600" spc="-15">
                <a:latin typeface="Calibri"/>
                <a:cs typeface="Calibri"/>
              </a:rPr>
              <a:t>ALOHA protocol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called </a:t>
            </a:r>
            <a:r>
              <a:rPr dirty="0" sz="2600" b="1" i="1">
                <a:latin typeface="Calibri"/>
                <a:cs typeface="Calibri"/>
              </a:rPr>
              <a:t>pure </a:t>
            </a:r>
            <a:r>
              <a:rPr dirty="0" sz="2600" spc="-10" b="1" i="1">
                <a:latin typeface="Calibri"/>
                <a:cs typeface="Calibri"/>
              </a:rPr>
              <a:t>ALOHA.</a:t>
            </a:r>
            <a:r>
              <a:rPr dirty="0" sz="2600" spc="-5" b="1" i="1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</a:t>
            </a:r>
            <a:r>
              <a:rPr dirty="0" sz="2600">
                <a:latin typeface="Calibri"/>
                <a:cs typeface="Calibri"/>
              </a:rPr>
              <a:t>idea </a:t>
            </a:r>
            <a:r>
              <a:rPr dirty="0" sz="2600" spc="-1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 that</a:t>
            </a:r>
            <a:r>
              <a:rPr dirty="0" sz="2600">
                <a:latin typeface="Calibri"/>
                <a:cs typeface="Calibri"/>
              </a:rPr>
              <a:t> each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-10">
                <a:latin typeface="Calibri"/>
                <a:cs typeface="Calibri"/>
              </a:rPr>
              <a:t> sends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frame</a:t>
            </a:r>
            <a:r>
              <a:rPr dirty="0" sz="2600" spc="-10">
                <a:latin typeface="Calibri"/>
                <a:cs typeface="Calibri"/>
              </a:rPr>
              <a:t> whenever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has a </a:t>
            </a:r>
            <a:r>
              <a:rPr dirty="0" sz="2600" spc="-10">
                <a:latin typeface="Calibri"/>
                <a:cs typeface="Calibri"/>
              </a:rPr>
              <a:t>frame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to 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send (multiple access). </a:t>
            </a:r>
            <a:r>
              <a:rPr dirty="0" sz="2600" spc="-40">
                <a:latin typeface="Calibri"/>
                <a:cs typeface="Calibri"/>
              </a:rPr>
              <a:t>However, </a:t>
            </a:r>
            <a:r>
              <a:rPr dirty="0" sz="2600" spc="-5">
                <a:latin typeface="Calibri"/>
                <a:cs typeface="Calibri"/>
              </a:rPr>
              <a:t>since </a:t>
            </a:r>
            <a:r>
              <a:rPr dirty="0" sz="2600" spc="-15">
                <a:latin typeface="Calibri"/>
                <a:cs typeface="Calibri"/>
              </a:rPr>
              <a:t>there </a:t>
            </a:r>
            <a:r>
              <a:rPr dirty="0" sz="2600" spc="-1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only one channel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to</a:t>
            </a:r>
            <a:r>
              <a:rPr dirty="0" sz="2600" spc="-10">
                <a:latin typeface="Calibri"/>
                <a:cs typeface="Calibri"/>
              </a:rPr>
              <a:t> share,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there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the possibility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collision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between</a:t>
            </a:r>
            <a:r>
              <a:rPr dirty="0" sz="2600" spc="56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frames </a:t>
            </a:r>
            <a:r>
              <a:rPr dirty="0" sz="2600" spc="-10">
                <a:latin typeface="Calibri"/>
                <a:cs typeface="Calibri"/>
              </a:rPr>
              <a:t> from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different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stations.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1413"/>
            <a:ext cx="49149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Frames</a:t>
            </a:r>
            <a:r>
              <a:rPr dirty="0" sz="280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pure</a:t>
            </a:r>
            <a:r>
              <a:rPr dirty="0" sz="2800" spc="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dirty="0" sz="2800" spc="-10" b="1">
                <a:solidFill>
                  <a:srgbClr val="00AF50"/>
                </a:solidFill>
                <a:latin typeface="Calibri"/>
                <a:cs typeface="Calibri"/>
              </a:rPr>
              <a:t> network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56" y="1600200"/>
            <a:ext cx="8603541" cy="40128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91413"/>
            <a:ext cx="52527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Procedure</a:t>
            </a:r>
            <a:r>
              <a:rPr dirty="0" sz="2800" spc="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dirty="0" sz="2800" spc="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pure</a:t>
            </a:r>
            <a:r>
              <a:rPr dirty="0" sz="2800" spc="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ALOHA</a:t>
            </a:r>
            <a:r>
              <a:rPr dirty="0" sz="2800" spc="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00AF50"/>
                </a:solidFill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78408"/>
            <a:ext cx="8763762" cy="4901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91770"/>
            <a:ext cx="19983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dirty="0" sz="4400" spc="-70" b="1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dirty="0" sz="4400" b="1">
                <a:solidFill>
                  <a:srgbClr val="00AF50"/>
                </a:solidFill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39" y="1193038"/>
            <a:ext cx="8759190" cy="410082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14300" marR="55880">
              <a:lnSpc>
                <a:spcPct val="80000"/>
              </a:lnSpc>
              <a:spcBef>
                <a:spcPts val="725"/>
              </a:spcBef>
            </a:pP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stations </a:t>
            </a:r>
            <a:r>
              <a:rPr dirty="0" sz="2600" spc="-5">
                <a:latin typeface="Calibri"/>
                <a:cs typeface="Calibri"/>
              </a:rPr>
              <a:t>on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wireless </a:t>
            </a:r>
            <a:r>
              <a:rPr dirty="0" sz="2600" spc="-15">
                <a:latin typeface="Calibri"/>
                <a:cs typeface="Calibri"/>
              </a:rPr>
              <a:t>ALOHA </a:t>
            </a:r>
            <a:r>
              <a:rPr dirty="0" sz="2600" spc="-10">
                <a:latin typeface="Calibri"/>
                <a:cs typeface="Calibri"/>
              </a:rPr>
              <a:t>network are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maximum </a:t>
            </a:r>
            <a:r>
              <a:rPr dirty="0" sz="2600" spc="-20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600 </a:t>
            </a:r>
            <a:r>
              <a:rPr dirty="0" sz="2600" spc="5">
                <a:latin typeface="Calibri"/>
                <a:cs typeface="Calibri"/>
              </a:rPr>
              <a:t>km </a:t>
            </a:r>
            <a:r>
              <a:rPr dirty="0" sz="2600" spc="-5">
                <a:latin typeface="Calibri"/>
                <a:cs typeface="Calibri"/>
              </a:rPr>
              <a:t>apart. </a:t>
            </a:r>
            <a:r>
              <a:rPr dirty="0" sz="2600">
                <a:latin typeface="Calibri"/>
                <a:cs typeface="Calibri"/>
              </a:rPr>
              <a:t>If </a:t>
            </a:r>
            <a:r>
              <a:rPr dirty="0" sz="2600" spc="-15">
                <a:latin typeface="Calibri"/>
                <a:cs typeface="Calibri"/>
              </a:rPr>
              <a:t>we </a:t>
            </a:r>
            <a:r>
              <a:rPr dirty="0" sz="2600" spc="-5">
                <a:latin typeface="Calibri"/>
                <a:cs typeface="Calibri"/>
              </a:rPr>
              <a:t>assume </a:t>
            </a:r>
            <a:r>
              <a:rPr dirty="0" sz="2600" spc="-15">
                <a:latin typeface="Calibri"/>
                <a:cs typeface="Calibri"/>
              </a:rPr>
              <a:t>that </a:t>
            </a:r>
            <a:r>
              <a:rPr dirty="0" sz="2600" spc="-5">
                <a:latin typeface="Calibri"/>
                <a:cs typeface="Calibri"/>
              </a:rPr>
              <a:t>signals </a:t>
            </a:r>
            <a:r>
              <a:rPr dirty="0" sz="2600" spc="-20">
                <a:latin typeface="Calibri"/>
                <a:cs typeface="Calibri"/>
              </a:rPr>
              <a:t>propagate </a:t>
            </a:r>
            <a:r>
              <a:rPr dirty="0" sz="2600" spc="-15">
                <a:latin typeface="Calibri"/>
                <a:cs typeface="Calibri"/>
              </a:rPr>
              <a:t>at </a:t>
            </a:r>
            <a:r>
              <a:rPr dirty="0" sz="2600">
                <a:latin typeface="Calibri"/>
                <a:cs typeface="Calibri"/>
              </a:rPr>
              <a:t>3 × 10</a:t>
            </a:r>
            <a:r>
              <a:rPr dirty="0" baseline="16339" sz="2550">
                <a:latin typeface="Calibri"/>
                <a:cs typeface="Calibri"/>
              </a:rPr>
              <a:t>8 </a:t>
            </a:r>
            <a:r>
              <a:rPr dirty="0" baseline="16339" sz="2550" spc="7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m/s,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we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find</a:t>
            </a:r>
            <a:endParaRPr sz="2600">
              <a:latin typeface="Calibri"/>
              <a:cs typeface="Calibri"/>
            </a:endParaRPr>
          </a:p>
          <a:p>
            <a:pPr algn="just" marL="1979930">
              <a:lnSpc>
                <a:spcPct val="100000"/>
              </a:lnSpc>
              <a:spcBef>
                <a:spcPts val="375"/>
              </a:spcBef>
            </a:pPr>
            <a:r>
              <a:rPr dirty="0" sz="2600" spc="-80">
                <a:solidFill>
                  <a:srgbClr val="944F71"/>
                </a:solidFill>
                <a:latin typeface="Calibri"/>
                <a:cs typeface="Calibri"/>
              </a:rPr>
              <a:t>Tp</a:t>
            </a:r>
            <a:r>
              <a:rPr dirty="0" sz="2600" spc="-3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=</a:t>
            </a:r>
            <a:r>
              <a:rPr dirty="0" sz="2600" spc="5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(600</a:t>
            </a:r>
            <a:r>
              <a:rPr dirty="0" sz="2600" spc="-45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×</a:t>
            </a:r>
            <a:r>
              <a:rPr dirty="0" sz="2600" spc="5">
                <a:solidFill>
                  <a:srgbClr val="944F71"/>
                </a:solidFill>
                <a:latin typeface="Calibri"/>
                <a:cs typeface="Calibri"/>
              </a:rPr>
              <a:t> 10</a:t>
            </a:r>
            <a:r>
              <a:rPr dirty="0" baseline="26143" sz="2550" spc="7">
                <a:solidFill>
                  <a:srgbClr val="944F71"/>
                </a:solidFill>
                <a:latin typeface="Calibri"/>
                <a:cs typeface="Calibri"/>
              </a:rPr>
              <a:t>5</a:t>
            </a:r>
            <a:r>
              <a:rPr dirty="0" baseline="26143" sz="2550" spc="262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)</a:t>
            </a:r>
            <a:r>
              <a:rPr dirty="0" sz="2600" spc="-5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/</a:t>
            </a:r>
            <a:r>
              <a:rPr dirty="0" sz="2600" spc="-15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(3</a:t>
            </a:r>
            <a:r>
              <a:rPr dirty="0" sz="2600" spc="-15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×</a:t>
            </a:r>
            <a:r>
              <a:rPr dirty="0" sz="2600" spc="-1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 spc="5">
                <a:solidFill>
                  <a:srgbClr val="944F71"/>
                </a:solidFill>
                <a:latin typeface="Calibri"/>
                <a:cs typeface="Calibri"/>
              </a:rPr>
              <a:t>10</a:t>
            </a:r>
            <a:r>
              <a:rPr dirty="0" baseline="26143" sz="2550" spc="7">
                <a:solidFill>
                  <a:srgbClr val="944F71"/>
                </a:solidFill>
                <a:latin typeface="Calibri"/>
                <a:cs typeface="Calibri"/>
              </a:rPr>
              <a:t>8</a:t>
            </a:r>
            <a:r>
              <a:rPr dirty="0" baseline="26143" sz="2550" spc="284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)</a:t>
            </a:r>
            <a:r>
              <a:rPr dirty="0" sz="2600" spc="-5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=</a:t>
            </a:r>
            <a:r>
              <a:rPr dirty="0" sz="2600" spc="-1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2</a:t>
            </a:r>
            <a:r>
              <a:rPr dirty="0" sz="2600" spc="-20">
                <a:solidFill>
                  <a:srgbClr val="944F7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944F71"/>
                </a:solidFill>
                <a:latin typeface="Calibri"/>
                <a:cs typeface="Calibri"/>
              </a:rPr>
              <a:t>ms.</a:t>
            </a:r>
            <a:endParaRPr sz="2600">
              <a:latin typeface="Calibri"/>
              <a:cs typeface="Calibri"/>
            </a:endParaRPr>
          </a:p>
          <a:p>
            <a:pPr algn="just" marL="114300" marR="57150">
              <a:lnSpc>
                <a:spcPct val="80000"/>
              </a:lnSpc>
              <a:spcBef>
                <a:spcPts val="1010"/>
              </a:spcBef>
            </a:pPr>
            <a:r>
              <a:rPr dirty="0" sz="2600" spc="-5">
                <a:latin typeface="Calibri"/>
                <a:cs typeface="Calibri"/>
              </a:rPr>
              <a:t>Now</a:t>
            </a:r>
            <a:r>
              <a:rPr dirty="0" sz="2600" spc="98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we</a:t>
            </a:r>
            <a:r>
              <a:rPr dirty="0" sz="2600" spc="9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can</a:t>
            </a:r>
            <a:r>
              <a:rPr dirty="0" sz="2600" spc="9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find</a:t>
            </a:r>
            <a:r>
              <a:rPr dirty="0" sz="2600" spc="9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98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value</a:t>
            </a:r>
            <a:r>
              <a:rPr dirty="0" sz="2600" spc="969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98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T</a:t>
            </a:r>
            <a:r>
              <a:rPr dirty="0" baseline="-9803" sz="2550" spc="7">
                <a:latin typeface="Calibri"/>
                <a:cs typeface="Calibri"/>
              </a:rPr>
              <a:t>B </a:t>
            </a:r>
            <a:r>
              <a:rPr dirty="0" baseline="-9803" sz="2550" spc="3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969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different</a:t>
            </a:r>
            <a:r>
              <a:rPr dirty="0" sz="2600" spc="98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values</a:t>
            </a:r>
            <a:r>
              <a:rPr dirty="0" sz="2600" spc="9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</a:t>
            </a:r>
            <a:r>
              <a:rPr dirty="0" sz="2600" spc="-5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K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Calibri"/>
              <a:cs typeface="Calibri"/>
            </a:endParaRPr>
          </a:p>
          <a:p>
            <a:pPr algn="just" marL="487680" marR="56515" indent="-373380">
              <a:lnSpc>
                <a:spcPct val="80000"/>
              </a:lnSpc>
            </a:pPr>
            <a:r>
              <a:rPr dirty="0" sz="260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.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For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K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1,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range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{0,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1}.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station</a:t>
            </a:r>
            <a:r>
              <a:rPr dirty="0" sz="2600" spc="5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needs</a:t>
            </a:r>
            <a:r>
              <a:rPr dirty="0" sz="2600" spc="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to|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generate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random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number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value</a:t>
            </a:r>
            <a:r>
              <a:rPr dirty="0" sz="2600" spc="-5">
                <a:latin typeface="Calibri"/>
                <a:cs typeface="Calibri"/>
              </a:rPr>
              <a:t> of</a:t>
            </a:r>
            <a:r>
              <a:rPr dirty="0" sz="2600">
                <a:latin typeface="Calibri"/>
                <a:cs typeface="Calibri"/>
              </a:rPr>
              <a:t> 0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1.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This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means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5">
                <a:latin typeface="Calibri"/>
                <a:cs typeface="Calibri"/>
              </a:rPr>
              <a:t>T</a:t>
            </a:r>
            <a:r>
              <a:rPr dirty="0" baseline="-9803" sz="2550" spc="7">
                <a:latin typeface="Calibri"/>
                <a:cs typeface="Calibri"/>
              </a:rPr>
              <a:t>B</a:t>
            </a:r>
            <a:r>
              <a:rPr dirty="0" baseline="-9803" sz="2550" spc="592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either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0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ms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(0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×</a:t>
            </a:r>
            <a:r>
              <a:rPr dirty="0" sz="2600" spc="58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2)</a:t>
            </a:r>
            <a:r>
              <a:rPr dirty="0" sz="2600" spc="5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or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2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ms</a:t>
            </a:r>
            <a:r>
              <a:rPr dirty="0" sz="2600" spc="5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(1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×</a:t>
            </a:r>
            <a:r>
              <a:rPr dirty="0" sz="2600" spc="5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2),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based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on</a:t>
            </a:r>
            <a:r>
              <a:rPr dirty="0" sz="2600">
                <a:latin typeface="Calibri"/>
                <a:cs typeface="Calibri"/>
              </a:rPr>
              <a:t> 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outcome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random </a:t>
            </a:r>
            <a:r>
              <a:rPr dirty="0" sz="2600" spc="-5">
                <a:latin typeface="Calibri"/>
                <a:cs typeface="Calibri"/>
              </a:rPr>
              <a:t>variable.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15782" y="6392092"/>
            <a:ext cx="546100" cy="30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dirty="0" sz="2000" spc="-5" b="1">
                <a:solidFill>
                  <a:srgbClr val="E7E6E6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Communication</a:t>
            </a:r>
            <a:r>
              <a:rPr dirty="0" spc="-30"/>
              <a:t> </a:t>
            </a:r>
            <a:r>
              <a:rPr dirty="0"/>
              <a:t>Lecture</a:t>
            </a:r>
            <a:r>
              <a:rPr dirty="0" spc="-40"/>
              <a:t> </a:t>
            </a:r>
            <a:r>
              <a:rPr dirty="0"/>
              <a:t>Series,</a:t>
            </a:r>
            <a:r>
              <a:rPr dirty="0" spc="-20"/>
              <a:t> </a:t>
            </a:r>
            <a:r>
              <a:rPr dirty="0"/>
              <a:t>NRC,</a:t>
            </a:r>
            <a:r>
              <a:rPr dirty="0" spc="-25"/>
              <a:t> </a:t>
            </a:r>
            <a:r>
              <a:rPr dirty="0" spc="-5"/>
              <a:t>MAY2020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2022-04-16T03:48:51Z</dcterms:created>
  <dcterms:modified xsi:type="dcterms:W3CDTF">2022-04-16T03:48:51Z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2022-04-16T00:00:00Z</vt:filetime>
  </property>
</Properties>
</file>