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8" r:id="rId11"/>
    <p:sldId id="267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AD087-EB38-2813-A8F3-79B218FD0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C94C0A-699D-8766-644D-592F1E424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DB6D2-9800-FB1E-E109-0F2CCC8AA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BC39-D0FA-42E2-9607-F3404015224D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FF119-71DD-087E-F56B-FB351553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E5672-2A14-AA51-DCC4-EB8345F1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732-0E82-4711-95FF-85CFF4213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48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7D92C-7CE2-C66E-F44B-CC1E2C54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858131-2BCD-5AD0-8400-94B10EBC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67046E-4441-D40F-F5CA-8BE16C6E6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BC39-D0FA-42E2-9607-F3404015224D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F99C6-1740-F148-1AFA-CC7C485A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25A71-9674-D778-8FCC-84C4B4E2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732-0E82-4711-95FF-85CFF4213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58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8F6357-E8E4-7AC3-2CA6-C3E67D686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8B7A21-2902-B007-D211-A3A494534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E88456-6CBF-45F8-E903-CAB91206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BC39-D0FA-42E2-9607-F3404015224D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985312-8EAF-9434-560B-6C73B971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5201D-0F59-2398-F9A2-587EDFBD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732-0E82-4711-95FF-85CFF4213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17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514F2-C496-2994-4352-C71C98A7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1C492-3B9B-0C0A-E522-E718F9C7A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8AE595-DD69-2977-FA57-BD5A45EA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BC39-D0FA-42E2-9607-F3404015224D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F932D8-1FF5-6D67-230D-B20F6A87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97A4E9-8BAD-A73F-F9EA-0DB95614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732-0E82-4711-95FF-85CFF4213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1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4D6B3-AD30-C834-2447-F9E62623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F452A7-695B-BF42-5E93-0D96FF2CF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0C492C-6223-3BAB-B969-848E7292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BC39-D0FA-42E2-9607-F3404015224D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D3BD8F-D174-3C15-BA05-58FDB295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1F789-910A-0688-D321-7F8E0D8F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732-0E82-4711-95FF-85CFF4213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36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BBDFD-AF79-4C42-6AC8-1B853925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9FA00E-1EDF-EDCD-7876-749DB5E91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2FF39F-DBD7-72CB-D1B6-473777962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40675C-31A3-B437-488B-D9BDA532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BC39-D0FA-42E2-9607-F3404015224D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11308E-E022-4099-1E15-9FE82901C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A704DD-3237-870F-2E48-E057B680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732-0E82-4711-95FF-85CFF4213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60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8C5F8-472B-0350-9FFF-BF3FD052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2FECC5-3715-7D69-516C-5F41AC707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5F7BA3-4942-5186-C30B-5DE847A0D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65CF29-A906-3B45-503D-D0C56E355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26F5F1-3B70-D237-4A03-71FAA73FA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E29A59-18C2-F2D5-9B43-304750EB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BC39-D0FA-42E2-9607-F3404015224D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05DDFF-A5FF-38E1-AF9D-50AA4F73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ABFC22-F39B-1ABF-CBC5-2CC35D19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732-0E82-4711-95FF-85CFF4213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98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B87A6-5736-B005-7E37-B6053E66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AC89BF-F7E1-EE50-80F0-905AC493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BC39-D0FA-42E2-9607-F3404015224D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7154ED-1980-671B-71B5-9A6E9934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E49A43-66B3-933B-2F13-8EAF4041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732-0E82-4711-95FF-85CFF4213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53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F506B4-24B4-3928-6FC5-035A8F6A4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BC39-D0FA-42E2-9607-F3404015224D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D34E13-3D01-F539-EC66-4C167F74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67462-7070-802E-55F4-FAF32A85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732-0E82-4711-95FF-85CFF4213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5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6BDFA-5610-AF43-D804-CD7D64D6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053832-419E-D9BB-595F-988412F35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440E9A-1F02-80DA-165A-DC26C67C5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A06CAE-1C26-ACC2-014E-660A6C145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BC39-D0FA-42E2-9607-F3404015224D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AF7647-B3DE-B09E-70A3-9D64F241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5622DD-02AF-34A1-FD1C-49489883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732-0E82-4711-95FF-85CFF4213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33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591BA-07C8-7245-F98F-1CAB410F6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F37F22-BBE4-6184-692A-98F8BB124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420A24-876F-B1FB-4B7F-FAD7E3843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5281C1-53EB-EC02-3D2E-C5DE36F4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BC39-D0FA-42E2-9607-F3404015224D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4CC469-F512-76C2-F843-D9358761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70B977-B91B-D5D3-7D3C-B8CD3F82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B732-0E82-4711-95FF-85CFF4213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0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E77F0C-F466-134E-8A02-E9A157BD9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22E3A7-CF6B-BF9A-8BBE-0153C13D8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7AAFB-D624-A3F3-7FCF-E4D424592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4BC39-D0FA-42E2-9607-F3404015224D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943BF2-25C9-D6E8-7018-2E147186B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E6CC8A-82E6-9A99-92B3-DC56B8BA9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AB732-0E82-4711-95FF-85CFF4213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86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E937C7-3B8D-A9E5-B86A-9B68A299BDD1}"/>
              </a:ext>
            </a:extLst>
          </p:cNvPr>
          <p:cNvSpPr/>
          <p:nvPr/>
        </p:nvSpPr>
        <p:spPr>
          <a:xfrm>
            <a:off x="2807208" y="1625283"/>
            <a:ext cx="6120384" cy="318446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557CB8-F465-F6D4-5E46-145A465F2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3688" y="162528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9600" dirty="0">
                <a:latin typeface="배달의민족 연성 OTF" panose="020B0600000101010101" pitchFamily="34" charset="-127"/>
                <a:ea typeface="배달의민족 연성 OTF" panose="020B0600000101010101" pitchFamily="34" charset="-127"/>
              </a:rPr>
              <a:t>해시테이블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23A8FE-7D90-CF52-83A9-B3DA04A7F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4744" y="4012883"/>
            <a:ext cx="6120384" cy="165576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배달의민족 연성 OTF" panose="020B0600000101010101" pitchFamily="34" charset="-127"/>
                <a:ea typeface="배달의민족 연성 OTF" panose="020B0600000101010101" pitchFamily="34" charset="-127"/>
              </a:rPr>
              <a:t>- 2</a:t>
            </a:r>
            <a:r>
              <a:rPr lang="ko-KR" altLang="en-US" dirty="0">
                <a:latin typeface="배달의민족 연성 OTF" panose="020B0600000101010101" pitchFamily="34" charset="-127"/>
                <a:ea typeface="배달의민족 연성 OTF" panose="020B0600000101010101" pitchFamily="34" charset="-127"/>
              </a:rPr>
              <a:t>주차 코딩테스트 스터디 </a:t>
            </a:r>
            <a:r>
              <a:rPr lang="en-US" altLang="ko-KR" dirty="0">
                <a:latin typeface="배달의민족 연성 OTF" panose="020B0600000101010101" pitchFamily="34" charset="-127"/>
                <a:ea typeface="배달의민족 연성 OTF" panose="020B0600000101010101" pitchFamily="34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966661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0158CE0-D964-2712-D515-A829381761D6}"/>
              </a:ext>
            </a:extLst>
          </p:cNvPr>
          <p:cNvSpPr/>
          <p:nvPr/>
        </p:nvSpPr>
        <p:spPr>
          <a:xfrm>
            <a:off x="2783096" y="2072299"/>
            <a:ext cx="6036346" cy="193277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altLang="ko-KR" dirty="0">
              <a:solidFill>
                <a:schemeClr val="tx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pPr lvl="2"/>
            <a:r>
              <a:rPr lang="ko-KR" altLang="en-US" dirty="0" err="1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해싱의</a:t>
            </a:r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저장순서 폭을 제곱으로 저장하는 방식</a:t>
            </a:r>
            <a:r>
              <a:rPr lang="en-US" altLang="ko-KR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.</a:t>
            </a:r>
          </a:p>
          <a:p>
            <a:pPr lvl="2"/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처음은 </a:t>
            </a:r>
            <a:r>
              <a:rPr lang="en-US" altLang="ko-KR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만큼 이동 그 후는 </a:t>
            </a:r>
            <a:r>
              <a:rPr lang="en-US" altLang="ko-KR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2*2 , 3*3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40D4AF-8551-FE53-7CE8-63DE00ED2051}"/>
              </a:ext>
            </a:extLst>
          </p:cNvPr>
          <p:cNvSpPr>
            <a:spLocks/>
          </p:cNvSpPr>
          <p:nvPr/>
        </p:nvSpPr>
        <p:spPr>
          <a:xfrm>
            <a:off x="331020" y="259330"/>
            <a:ext cx="2831608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개방 </a:t>
            </a:r>
            <a:r>
              <a:rPr lang="ko-KR" altLang="en-US" sz="2400" dirty="0" err="1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주소법</a:t>
            </a:r>
            <a:endParaRPr lang="en-US" altLang="ko-KR" sz="2400" dirty="0">
              <a:solidFill>
                <a:schemeClr val="tx1"/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33" name="사각형: 둥근 대각선 방향 모서리 32">
            <a:extLst>
              <a:ext uri="{FF2B5EF4-FFF2-40B4-BE49-F238E27FC236}">
                <a16:creationId xmlns:a16="http://schemas.microsoft.com/office/drawing/2014/main" id="{5665D36C-7E8E-57A3-05FE-CA92FF8D0E80}"/>
              </a:ext>
            </a:extLst>
          </p:cNvPr>
          <p:cNvSpPr/>
          <p:nvPr/>
        </p:nvSpPr>
        <p:spPr>
          <a:xfrm>
            <a:off x="3958156" y="1331788"/>
            <a:ext cx="3686227" cy="113355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Quadratic Probing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515642-3875-8FA4-8072-5D2314D27A71}"/>
              </a:ext>
            </a:extLst>
          </p:cNvPr>
          <p:cNvSpPr/>
          <p:nvPr/>
        </p:nvSpPr>
        <p:spPr>
          <a:xfrm>
            <a:off x="2309219" y="4384231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21F901-3988-84F0-FFA6-2036CF969682}"/>
              </a:ext>
            </a:extLst>
          </p:cNvPr>
          <p:cNvSpPr/>
          <p:nvPr/>
        </p:nvSpPr>
        <p:spPr>
          <a:xfrm>
            <a:off x="3146034" y="4384231"/>
            <a:ext cx="836815" cy="651834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4B9948-45B6-6008-7362-FB7D55FEA02B}"/>
              </a:ext>
            </a:extLst>
          </p:cNvPr>
          <p:cNvSpPr/>
          <p:nvPr/>
        </p:nvSpPr>
        <p:spPr>
          <a:xfrm>
            <a:off x="3982849" y="4384231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92253D-A0BC-B581-9156-3E45F98E529A}"/>
              </a:ext>
            </a:extLst>
          </p:cNvPr>
          <p:cNvSpPr/>
          <p:nvPr/>
        </p:nvSpPr>
        <p:spPr>
          <a:xfrm>
            <a:off x="4819664" y="4385186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79E7EF-DF0B-010C-5862-A14D39DBA0A5}"/>
              </a:ext>
            </a:extLst>
          </p:cNvPr>
          <p:cNvSpPr/>
          <p:nvPr/>
        </p:nvSpPr>
        <p:spPr>
          <a:xfrm>
            <a:off x="5656479" y="4385186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C45FE8-82EC-A40F-90E4-89C092102D8B}"/>
              </a:ext>
            </a:extLst>
          </p:cNvPr>
          <p:cNvSpPr/>
          <p:nvPr/>
        </p:nvSpPr>
        <p:spPr>
          <a:xfrm>
            <a:off x="6493294" y="4385186"/>
            <a:ext cx="836815" cy="651834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4A0957-4404-682B-64A0-D49BF6DB4364}"/>
              </a:ext>
            </a:extLst>
          </p:cNvPr>
          <p:cNvSpPr/>
          <p:nvPr/>
        </p:nvSpPr>
        <p:spPr>
          <a:xfrm>
            <a:off x="7330109" y="4384231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2AECBC-49AA-981D-0519-BC1E2BC90212}"/>
              </a:ext>
            </a:extLst>
          </p:cNvPr>
          <p:cNvSpPr/>
          <p:nvPr/>
        </p:nvSpPr>
        <p:spPr>
          <a:xfrm>
            <a:off x="8166924" y="4384231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024BA2-C754-E05E-2163-DEA30E71022B}"/>
              </a:ext>
            </a:extLst>
          </p:cNvPr>
          <p:cNvSpPr/>
          <p:nvPr/>
        </p:nvSpPr>
        <p:spPr>
          <a:xfrm>
            <a:off x="9003739" y="4384231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2790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740D4AF-8551-FE53-7CE8-63DE00ED2051}"/>
              </a:ext>
            </a:extLst>
          </p:cNvPr>
          <p:cNvSpPr>
            <a:spLocks/>
          </p:cNvSpPr>
          <p:nvPr/>
        </p:nvSpPr>
        <p:spPr>
          <a:xfrm>
            <a:off x="331020" y="259330"/>
            <a:ext cx="2831608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개방 </a:t>
            </a:r>
            <a:r>
              <a:rPr lang="ko-KR" altLang="en-US" sz="2400" dirty="0" err="1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주소법</a:t>
            </a:r>
            <a:endParaRPr lang="en-US" altLang="ko-KR" sz="2400" dirty="0">
              <a:solidFill>
                <a:schemeClr val="tx1"/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C7D9526-5167-BD1D-2AF9-4644431ACE97}"/>
              </a:ext>
            </a:extLst>
          </p:cNvPr>
          <p:cNvSpPr/>
          <p:nvPr/>
        </p:nvSpPr>
        <p:spPr>
          <a:xfrm>
            <a:off x="2529186" y="2250991"/>
            <a:ext cx="7126877" cy="166568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altLang="ko-KR" dirty="0">
              <a:solidFill>
                <a:schemeClr val="accent2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pPr lvl="2"/>
            <a:r>
              <a:rPr lang="ko-KR" altLang="en-US" dirty="0" err="1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해시된</a:t>
            </a:r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값을 한 번 더 </a:t>
            </a:r>
            <a:r>
              <a:rPr lang="ko-KR" altLang="en-US" dirty="0" err="1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해싱</a:t>
            </a:r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-&gt; </a:t>
            </a:r>
            <a:r>
              <a:rPr lang="ko-KR" altLang="en-US" dirty="0" err="1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해싱의</a:t>
            </a:r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규칙성이 없어진다</a:t>
            </a:r>
            <a:r>
              <a:rPr lang="en-US" altLang="ko-KR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.</a:t>
            </a:r>
          </a:p>
          <a:p>
            <a:pPr lvl="2"/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다른 연산에 비해 더 많은 연산</a:t>
            </a:r>
            <a:endParaRPr lang="en-US" altLang="ko-KR" dirty="0">
              <a:solidFill>
                <a:schemeClr val="tx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44967C23-1BCF-0464-B6FD-F433357D30F4}"/>
              </a:ext>
            </a:extLst>
          </p:cNvPr>
          <p:cNvSpPr/>
          <p:nvPr/>
        </p:nvSpPr>
        <p:spPr>
          <a:xfrm>
            <a:off x="4050309" y="1663018"/>
            <a:ext cx="4049153" cy="1034462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Linear 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Double</a:t>
            </a:r>
            <a:r>
              <a:rPr lang="en-US" altLang="ko-KR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Hashing Probing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55910C-6B3F-6445-B2E0-50E7D4E6236F}"/>
              </a:ext>
            </a:extLst>
          </p:cNvPr>
          <p:cNvSpPr/>
          <p:nvPr/>
        </p:nvSpPr>
        <p:spPr>
          <a:xfrm>
            <a:off x="2309219" y="4384231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7C2201-AC6E-D7AC-89CE-9C1FB30FA15F}"/>
              </a:ext>
            </a:extLst>
          </p:cNvPr>
          <p:cNvSpPr/>
          <p:nvPr/>
        </p:nvSpPr>
        <p:spPr>
          <a:xfrm>
            <a:off x="3146034" y="4384231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9E8679-5B9A-F104-42AD-C1C62E118801}"/>
              </a:ext>
            </a:extLst>
          </p:cNvPr>
          <p:cNvSpPr/>
          <p:nvPr/>
        </p:nvSpPr>
        <p:spPr>
          <a:xfrm>
            <a:off x="3982849" y="4384231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43BD2E-F489-4C10-2F93-644ACEB03CAE}"/>
              </a:ext>
            </a:extLst>
          </p:cNvPr>
          <p:cNvSpPr/>
          <p:nvPr/>
        </p:nvSpPr>
        <p:spPr>
          <a:xfrm>
            <a:off x="4819664" y="4385186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6B9D76-ADE9-D0B1-9A48-8766B961FFF6}"/>
              </a:ext>
            </a:extLst>
          </p:cNvPr>
          <p:cNvSpPr/>
          <p:nvPr/>
        </p:nvSpPr>
        <p:spPr>
          <a:xfrm>
            <a:off x="5656479" y="4385186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B94B2B-0C20-C744-7FAF-F79945746354}"/>
              </a:ext>
            </a:extLst>
          </p:cNvPr>
          <p:cNvSpPr/>
          <p:nvPr/>
        </p:nvSpPr>
        <p:spPr>
          <a:xfrm>
            <a:off x="6493294" y="4385186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0408A6-26B9-E67C-E8EA-6A9B32808D27}"/>
              </a:ext>
            </a:extLst>
          </p:cNvPr>
          <p:cNvSpPr/>
          <p:nvPr/>
        </p:nvSpPr>
        <p:spPr>
          <a:xfrm>
            <a:off x="7330109" y="4384231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0CC9FC-819D-C93F-E100-C7F4AC54560A}"/>
              </a:ext>
            </a:extLst>
          </p:cNvPr>
          <p:cNvSpPr/>
          <p:nvPr/>
        </p:nvSpPr>
        <p:spPr>
          <a:xfrm>
            <a:off x="8166924" y="4384231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2DE754-C216-951D-50A1-16FF003E3E29}"/>
              </a:ext>
            </a:extLst>
          </p:cNvPr>
          <p:cNvSpPr/>
          <p:nvPr/>
        </p:nvSpPr>
        <p:spPr>
          <a:xfrm>
            <a:off x="9003739" y="4384231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DFCC25-9FDF-8D6F-3167-788BC78CAE81}"/>
              </a:ext>
            </a:extLst>
          </p:cNvPr>
          <p:cNvSpPr/>
          <p:nvPr/>
        </p:nvSpPr>
        <p:spPr>
          <a:xfrm>
            <a:off x="2309219" y="5405311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F82A8D-DB6F-F5E3-5849-85EC176DBB1F}"/>
              </a:ext>
            </a:extLst>
          </p:cNvPr>
          <p:cNvSpPr/>
          <p:nvPr/>
        </p:nvSpPr>
        <p:spPr>
          <a:xfrm>
            <a:off x="3146034" y="5405311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8F1ABC1-4E01-9D1A-942A-6D30C0E5B1E9}"/>
              </a:ext>
            </a:extLst>
          </p:cNvPr>
          <p:cNvSpPr/>
          <p:nvPr/>
        </p:nvSpPr>
        <p:spPr>
          <a:xfrm>
            <a:off x="3982849" y="5405311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6AE84-54B8-6048-A6CD-6DC7267F004E}"/>
              </a:ext>
            </a:extLst>
          </p:cNvPr>
          <p:cNvSpPr/>
          <p:nvPr/>
        </p:nvSpPr>
        <p:spPr>
          <a:xfrm>
            <a:off x="4819664" y="5406266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BDC9CE-8CE4-02C2-8045-371098A153C6}"/>
              </a:ext>
            </a:extLst>
          </p:cNvPr>
          <p:cNvSpPr/>
          <p:nvPr/>
        </p:nvSpPr>
        <p:spPr>
          <a:xfrm>
            <a:off x="5656479" y="5406266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71FB7D-984F-B0D0-EC22-B178A9D35100}"/>
              </a:ext>
            </a:extLst>
          </p:cNvPr>
          <p:cNvSpPr/>
          <p:nvPr/>
        </p:nvSpPr>
        <p:spPr>
          <a:xfrm>
            <a:off x="6493294" y="5406266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9F3560-036E-7701-B3E1-9BBAA6A83669}"/>
              </a:ext>
            </a:extLst>
          </p:cNvPr>
          <p:cNvSpPr/>
          <p:nvPr/>
        </p:nvSpPr>
        <p:spPr>
          <a:xfrm>
            <a:off x="7330109" y="5405311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9D624B-F897-E7E7-A54B-2652EF684D1E}"/>
              </a:ext>
            </a:extLst>
          </p:cNvPr>
          <p:cNvSpPr/>
          <p:nvPr/>
        </p:nvSpPr>
        <p:spPr>
          <a:xfrm>
            <a:off x="8166924" y="5405311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803BC0-BBF0-98D8-BF66-9CF24284DAC7}"/>
              </a:ext>
            </a:extLst>
          </p:cNvPr>
          <p:cNvSpPr/>
          <p:nvPr/>
        </p:nvSpPr>
        <p:spPr>
          <a:xfrm>
            <a:off x="9003739" y="5405311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208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740D4AF-8551-FE53-7CE8-63DE00ED2051}"/>
              </a:ext>
            </a:extLst>
          </p:cNvPr>
          <p:cNvSpPr>
            <a:spLocks/>
          </p:cNvSpPr>
          <p:nvPr/>
        </p:nvSpPr>
        <p:spPr>
          <a:xfrm>
            <a:off x="4361352" y="429830"/>
            <a:ext cx="3136727" cy="7739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해시테이블</a:t>
            </a:r>
            <a:r>
              <a:rPr lang="en-US" altLang="ko-KR" sz="28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_</a:t>
            </a:r>
            <a:r>
              <a:rPr lang="ko-KR" altLang="en-US" sz="28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특징</a:t>
            </a:r>
            <a:endParaRPr lang="en-US" altLang="ko-KR" sz="2800" dirty="0">
              <a:solidFill>
                <a:schemeClr val="tx1"/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20D50A0-5058-B1C3-EDC1-D10BF6EADA03}"/>
              </a:ext>
            </a:extLst>
          </p:cNvPr>
          <p:cNvSpPr/>
          <p:nvPr/>
        </p:nvSpPr>
        <p:spPr>
          <a:xfrm>
            <a:off x="2372541" y="1534711"/>
            <a:ext cx="7446918" cy="143708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ko-KR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[ </a:t>
            </a:r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테이블 만석 </a:t>
            </a:r>
            <a:r>
              <a:rPr lang="en-US" altLang="ko-KR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-&gt; </a:t>
            </a:r>
            <a:r>
              <a:rPr lang="ko-KR" altLang="en-US" dirty="0">
                <a:solidFill>
                  <a:schemeClr val="accent2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확장</a:t>
            </a:r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필요</a:t>
            </a:r>
            <a:r>
              <a:rPr lang="en-US" altLang="ko-KR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]  =&gt; </a:t>
            </a:r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매우 </a:t>
            </a:r>
            <a:r>
              <a:rPr lang="ko-KR" altLang="en-US" dirty="0">
                <a:solidFill>
                  <a:schemeClr val="accent2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심각한 성능 저하</a:t>
            </a:r>
            <a:r>
              <a:rPr lang="en-US" altLang="ko-KR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!</a:t>
            </a:r>
          </a:p>
          <a:p>
            <a:pPr lvl="2"/>
            <a:endParaRPr lang="en-US" altLang="ko-KR" dirty="0">
              <a:solidFill>
                <a:schemeClr val="tx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pPr lvl="2"/>
            <a:r>
              <a:rPr lang="en-US" altLang="ko-KR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-&gt; </a:t>
            </a:r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확장하지 않도록 테이블 설계를 잘하자</a:t>
            </a:r>
            <a:r>
              <a:rPr lang="en-US" altLang="ko-KR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!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A60BEF0-A43E-C511-4F15-974671EF9492}"/>
              </a:ext>
            </a:extLst>
          </p:cNvPr>
          <p:cNvSpPr/>
          <p:nvPr/>
        </p:nvSpPr>
        <p:spPr>
          <a:xfrm>
            <a:off x="2372541" y="3220443"/>
            <a:ext cx="7446918" cy="10863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ko-KR" altLang="en-US" dirty="0">
                <a:solidFill>
                  <a:schemeClr val="accent2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자주 사용</a:t>
            </a:r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되는 데이터는 </a:t>
            </a:r>
            <a:r>
              <a:rPr lang="ko-KR" altLang="en-US" dirty="0">
                <a:solidFill>
                  <a:schemeClr val="accent2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캐시</a:t>
            </a:r>
            <a:r>
              <a:rPr lang="en-US" altLang="ko-KR" dirty="0">
                <a:solidFill>
                  <a:schemeClr val="accent2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(Cache)</a:t>
            </a:r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를 적용하여 효율 </a:t>
            </a:r>
            <a:r>
              <a:rPr lang="en-US" altLang="ko-KR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UP!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4DF4FE5-A869-A71E-16E7-EB9E27AB0BE2}"/>
              </a:ext>
            </a:extLst>
          </p:cNvPr>
          <p:cNvSpPr/>
          <p:nvPr/>
        </p:nvSpPr>
        <p:spPr>
          <a:xfrm>
            <a:off x="2372541" y="4555467"/>
            <a:ext cx="7446918" cy="166568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통계적으로 해시 테이블 사용이 </a:t>
            </a:r>
            <a:r>
              <a:rPr lang="en-US" altLang="ko-KR" dirty="0">
                <a:solidFill>
                  <a:schemeClr val="accent2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7~80%</a:t>
            </a:r>
            <a:r>
              <a:rPr lang="en-US" altLang="ko-KR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-&gt; </a:t>
            </a:r>
            <a:r>
              <a:rPr lang="ko-KR" altLang="en-US" dirty="0">
                <a:solidFill>
                  <a:schemeClr val="accent2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충돌 빈번</a:t>
            </a:r>
            <a:r>
              <a:rPr lang="en-US" altLang="ko-KR" dirty="0">
                <a:solidFill>
                  <a:schemeClr val="accent2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9319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C8E54DB7-1038-98C4-6EA6-8D6543498705}"/>
              </a:ext>
            </a:extLst>
          </p:cNvPr>
          <p:cNvSpPr>
            <a:spLocks/>
          </p:cNvSpPr>
          <p:nvPr/>
        </p:nvSpPr>
        <p:spPr>
          <a:xfrm>
            <a:off x="980680" y="454590"/>
            <a:ext cx="2289046" cy="9937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    해시테이블</a:t>
            </a:r>
            <a:r>
              <a:rPr lang="en-US" altLang="ko-KR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_</a:t>
            </a:r>
            <a:r>
              <a:rPr lang="ko-KR" altLang="en-US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개념</a:t>
            </a:r>
            <a:endParaRPr lang="en-US" altLang="ko-KR" sz="2000" dirty="0">
              <a:solidFill>
                <a:schemeClr val="tx1"/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9" name="그래픽 8" descr="키 단색으로 채워진">
            <a:extLst>
              <a:ext uri="{FF2B5EF4-FFF2-40B4-BE49-F238E27FC236}">
                <a16:creationId xmlns:a16="http://schemas.microsoft.com/office/drawing/2014/main" id="{97854D61-40E7-043A-AD2D-2BB780427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0680" y="2620968"/>
            <a:ext cx="2114532" cy="2114532"/>
          </a:xfrm>
          <a:prstGeom prst="rect">
            <a:avLst/>
          </a:prstGeom>
        </p:spPr>
      </p:pic>
      <p:pic>
        <p:nvPicPr>
          <p:cNvPr id="41" name="그래픽 40" descr="테이블 윤곽선">
            <a:extLst>
              <a:ext uri="{FF2B5EF4-FFF2-40B4-BE49-F238E27FC236}">
                <a16:creationId xmlns:a16="http://schemas.microsoft.com/office/drawing/2014/main" id="{CDFB82D0-7D9D-E78D-46B5-BD5BF5997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6877" y="2181885"/>
            <a:ext cx="2992698" cy="299269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7598F10-422E-A4E0-3938-EA44A4106BA0}"/>
              </a:ext>
            </a:extLst>
          </p:cNvPr>
          <p:cNvSpPr txBox="1"/>
          <p:nvPr/>
        </p:nvSpPr>
        <p:spPr>
          <a:xfrm flipH="1">
            <a:off x="9116569" y="2315446"/>
            <a:ext cx="242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배열</a:t>
            </a:r>
            <a:r>
              <a:rPr lang="en-US" altLang="ko-KR" sz="24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(</a:t>
            </a:r>
            <a:r>
              <a:rPr lang="ko-KR" altLang="en-US" sz="24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버킷</a:t>
            </a:r>
            <a:r>
              <a:rPr lang="en-US" altLang="ko-KR" sz="24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)</a:t>
            </a:r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DC88488C-A690-A328-D0EE-E7D4F9FEE488}"/>
              </a:ext>
            </a:extLst>
          </p:cNvPr>
          <p:cNvCxnSpPr/>
          <p:nvPr/>
        </p:nvCxnSpPr>
        <p:spPr>
          <a:xfrm rot="16200000" flipH="1">
            <a:off x="8857420" y="1203892"/>
            <a:ext cx="993787" cy="87782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E070E1C-EC7E-9CCF-647A-6DB63BF2448A}"/>
              </a:ext>
            </a:extLst>
          </p:cNvPr>
          <p:cNvSpPr txBox="1"/>
          <p:nvPr/>
        </p:nvSpPr>
        <p:spPr>
          <a:xfrm flipH="1">
            <a:off x="8225028" y="622690"/>
            <a:ext cx="2423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빠 르 다</a:t>
            </a:r>
            <a:r>
              <a:rPr lang="en-US" altLang="ko-KR" sz="28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!</a:t>
            </a:r>
          </a:p>
        </p:txBody>
      </p:sp>
      <p:pic>
        <p:nvPicPr>
          <p:cNvPr id="50" name="그래픽 49" descr="미로 윤곽선">
            <a:extLst>
              <a:ext uri="{FF2B5EF4-FFF2-40B4-BE49-F238E27FC236}">
                <a16:creationId xmlns:a16="http://schemas.microsoft.com/office/drawing/2014/main" id="{FF5D908C-9562-2E6C-505C-312555E5B6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00740" y="2582929"/>
            <a:ext cx="2190609" cy="219060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B34D10-1336-1064-8753-C294117C9062}"/>
              </a:ext>
            </a:extLst>
          </p:cNvPr>
          <p:cNvSpPr txBox="1"/>
          <p:nvPr/>
        </p:nvSpPr>
        <p:spPr>
          <a:xfrm flipH="1">
            <a:off x="5120953" y="2315446"/>
            <a:ext cx="242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해시함수</a:t>
            </a:r>
            <a:endParaRPr lang="en-US" altLang="ko-KR" sz="2400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90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6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A145CD79-8A23-C263-5B4B-5E8708BAA67B}"/>
              </a:ext>
            </a:extLst>
          </p:cNvPr>
          <p:cNvSpPr/>
          <p:nvPr/>
        </p:nvSpPr>
        <p:spPr>
          <a:xfrm>
            <a:off x="687385" y="1028615"/>
            <a:ext cx="10632887" cy="51689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0BAC9E-2CB5-5A9A-735A-219FA9CAB859}"/>
              </a:ext>
            </a:extLst>
          </p:cNvPr>
          <p:cNvSpPr>
            <a:spLocks/>
          </p:cNvSpPr>
          <p:nvPr/>
        </p:nvSpPr>
        <p:spPr>
          <a:xfrm>
            <a:off x="687385" y="193778"/>
            <a:ext cx="242157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    해시테이블</a:t>
            </a:r>
            <a:r>
              <a:rPr lang="en-US" altLang="ko-KR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_</a:t>
            </a:r>
            <a:r>
              <a:rPr lang="ko-KR" altLang="en-US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종류</a:t>
            </a:r>
            <a:endParaRPr lang="en-US" altLang="ko-KR" sz="2000" dirty="0">
              <a:solidFill>
                <a:schemeClr val="tx1"/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DFDB6A3-BCB9-30E8-7282-7898782964B6}"/>
              </a:ext>
            </a:extLst>
          </p:cNvPr>
          <p:cNvSpPr>
            <a:spLocks/>
          </p:cNvSpPr>
          <p:nvPr/>
        </p:nvSpPr>
        <p:spPr>
          <a:xfrm>
            <a:off x="4945520" y="1315185"/>
            <a:ext cx="1780031" cy="51467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직접 주소 테이블</a:t>
            </a:r>
            <a:endParaRPr lang="en-US" altLang="ko-KR" dirty="0">
              <a:solidFill>
                <a:schemeClr val="tx1"/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D7525-0DB4-3194-5943-1DDA261AC5A8}"/>
              </a:ext>
            </a:extLst>
          </p:cNvPr>
          <p:cNvSpPr txBox="1"/>
          <p:nvPr/>
        </p:nvSpPr>
        <p:spPr>
          <a:xfrm>
            <a:off x="5012296" y="1938528"/>
            <a:ext cx="154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키 값  </a:t>
            </a:r>
            <a:r>
              <a:rPr lang="en-US" altLang="ko-KR" sz="20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=  </a:t>
            </a:r>
            <a:r>
              <a:rPr lang="ko-KR" altLang="en-US" sz="2000" dirty="0">
                <a:solidFill>
                  <a:srgbClr val="C00000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주소</a:t>
            </a:r>
            <a:r>
              <a:rPr lang="en-US" altLang="ko-KR" sz="2000" dirty="0">
                <a:solidFill>
                  <a:srgbClr val="C00000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!</a:t>
            </a:r>
            <a:endParaRPr lang="ko-KR" altLang="en-US" sz="2000" dirty="0">
              <a:solidFill>
                <a:srgbClr val="C00000"/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pic>
        <p:nvPicPr>
          <p:cNvPr id="6" name="그래픽 5" descr="키 단색으로 채워진">
            <a:extLst>
              <a:ext uri="{FF2B5EF4-FFF2-40B4-BE49-F238E27FC236}">
                <a16:creationId xmlns:a16="http://schemas.microsoft.com/office/drawing/2014/main" id="{672CA493-C002-DA99-0ED3-3DECE1E7D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4905" y="2918883"/>
            <a:ext cx="1545616" cy="15456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30BCBF-0843-AB51-ED6A-C4E888BBF1F1}"/>
              </a:ext>
            </a:extLst>
          </p:cNvPr>
          <p:cNvSpPr txBox="1"/>
          <p:nvPr/>
        </p:nvSpPr>
        <p:spPr>
          <a:xfrm flipH="1">
            <a:off x="3066148" y="4057698"/>
            <a:ext cx="242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55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31A51C-37C0-336B-4446-044EB5CAC561}"/>
              </a:ext>
            </a:extLst>
          </p:cNvPr>
          <p:cNvSpPr/>
          <p:nvPr/>
        </p:nvSpPr>
        <p:spPr>
          <a:xfrm>
            <a:off x="5410200" y="2743200"/>
            <a:ext cx="6858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54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CA85DE-3170-1766-6EF0-AF5D22EC4B40}"/>
              </a:ext>
            </a:extLst>
          </p:cNvPr>
          <p:cNvSpPr/>
          <p:nvPr/>
        </p:nvSpPr>
        <p:spPr>
          <a:xfrm>
            <a:off x="5410200" y="3400449"/>
            <a:ext cx="6858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55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25B161-BA39-1AED-546A-53F4E00431C2}"/>
              </a:ext>
            </a:extLst>
          </p:cNvPr>
          <p:cNvSpPr/>
          <p:nvPr/>
        </p:nvSpPr>
        <p:spPr>
          <a:xfrm>
            <a:off x="5410200" y="4057698"/>
            <a:ext cx="6858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56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ADA77B1-CD1D-B99C-C8C8-73FFD9294835}"/>
              </a:ext>
            </a:extLst>
          </p:cNvPr>
          <p:cNvCxnSpPr/>
          <p:nvPr/>
        </p:nvCxnSpPr>
        <p:spPr>
          <a:xfrm>
            <a:off x="4367784" y="3691691"/>
            <a:ext cx="10424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5E79C6-E5CF-1E48-2B77-E3EE9D48BD83}"/>
              </a:ext>
            </a:extLst>
          </p:cNvPr>
          <p:cNvSpPr txBox="1"/>
          <p:nvPr/>
        </p:nvSpPr>
        <p:spPr>
          <a:xfrm flipH="1">
            <a:off x="6121909" y="3512516"/>
            <a:ext cx="242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Ary</a:t>
            </a:r>
            <a:r>
              <a:rPr lang="en-US" altLang="ko-KR" sz="24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[55]</a:t>
            </a:r>
            <a:r>
              <a:rPr lang="ko-KR" altLang="en-US" sz="24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에 값</a:t>
            </a:r>
            <a:r>
              <a:rPr lang="en-US" altLang="ko-KR" sz="24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5073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54124DA-6809-ADFC-4D08-764008FCE58D}"/>
              </a:ext>
            </a:extLst>
          </p:cNvPr>
          <p:cNvSpPr/>
          <p:nvPr/>
        </p:nvSpPr>
        <p:spPr>
          <a:xfrm>
            <a:off x="516637" y="1093748"/>
            <a:ext cx="11023092" cy="51689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키 단색으로 채워진">
            <a:extLst>
              <a:ext uri="{FF2B5EF4-FFF2-40B4-BE49-F238E27FC236}">
                <a16:creationId xmlns:a16="http://schemas.microsoft.com/office/drawing/2014/main" id="{97854D61-40E7-043A-AD2D-2BB780427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309" y="2620967"/>
            <a:ext cx="2114532" cy="2114532"/>
          </a:xfrm>
          <a:prstGeom prst="rect">
            <a:avLst/>
          </a:prstGeom>
        </p:spPr>
      </p:pic>
      <p:pic>
        <p:nvPicPr>
          <p:cNvPr id="41" name="그래픽 40" descr="테이블 윤곽선">
            <a:extLst>
              <a:ext uri="{FF2B5EF4-FFF2-40B4-BE49-F238E27FC236}">
                <a16:creationId xmlns:a16="http://schemas.microsoft.com/office/drawing/2014/main" id="{CDFB82D0-7D9D-E78D-46B5-BD5BF5997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6877" y="2181885"/>
            <a:ext cx="2992698" cy="299269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7598F10-422E-A4E0-3938-EA44A4106BA0}"/>
              </a:ext>
            </a:extLst>
          </p:cNvPr>
          <p:cNvSpPr txBox="1"/>
          <p:nvPr/>
        </p:nvSpPr>
        <p:spPr>
          <a:xfrm flipH="1">
            <a:off x="9116569" y="2315446"/>
            <a:ext cx="242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배열</a:t>
            </a:r>
            <a:r>
              <a:rPr lang="en-US" altLang="ko-KR" sz="24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(</a:t>
            </a:r>
            <a:r>
              <a:rPr lang="ko-KR" altLang="en-US" sz="24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버킷</a:t>
            </a:r>
            <a:r>
              <a:rPr lang="en-US" altLang="ko-KR" sz="24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)</a:t>
            </a:r>
          </a:p>
        </p:txBody>
      </p:sp>
      <p:pic>
        <p:nvPicPr>
          <p:cNvPr id="50" name="그래픽 49" descr="미로 윤곽선">
            <a:extLst>
              <a:ext uri="{FF2B5EF4-FFF2-40B4-BE49-F238E27FC236}">
                <a16:creationId xmlns:a16="http://schemas.microsoft.com/office/drawing/2014/main" id="{FF5D908C-9562-2E6C-505C-312555E5B6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28172" y="2544890"/>
            <a:ext cx="2190609" cy="219060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740D4AF-8551-FE53-7CE8-63DE00ED2051}"/>
              </a:ext>
            </a:extLst>
          </p:cNvPr>
          <p:cNvSpPr>
            <a:spLocks/>
          </p:cNvSpPr>
          <p:nvPr/>
        </p:nvSpPr>
        <p:spPr>
          <a:xfrm>
            <a:off x="516637" y="269365"/>
            <a:ext cx="242157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    해시테이블</a:t>
            </a:r>
            <a:r>
              <a:rPr lang="en-US" altLang="ko-KR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_</a:t>
            </a:r>
            <a:r>
              <a:rPr lang="ko-KR" altLang="en-US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종류</a:t>
            </a:r>
            <a:endParaRPr lang="en-US" altLang="ko-KR" sz="2000" dirty="0">
              <a:solidFill>
                <a:schemeClr val="tx1"/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8FFA85-B9A4-334A-6DC2-28A1AC8271BE}"/>
              </a:ext>
            </a:extLst>
          </p:cNvPr>
          <p:cNvSpPr>
            <a:spLocks/>
          </p:cNvSpPr>
          <p:nvPr/>
        </p:nvSpPr>
        <p:spPr>
          <a:xfrm>
            <a:off x="4869495" y="1304645"/>
            <a:ext cx="1780031" cy="51467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해시 테이블</a:t>
            </a:r>
            <a:endParaRPr lang="en-US" altLang="ko-KR" dirty="0">
              <a:solidFill>
                <a:schemeClr val="tx1"/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3D787C-D77B-F3A3-E1EA-3E299A10D266}"/>
              </a:ext>
            </a:extLst>
          </p:cNvPr>
          <p:cNvSpPr txBox="1"/>
          <p:nvPr/>
        </p:nvSpPr>
        <p:spPr>
          <a:xfrm>
            <a:off x="5004990" y="2323741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해시함수 </a:t>
            </a:r>
            <a:r>
              <a:rPr lang="ko-KR" altLang="en-US" sz="20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156815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BE971C-FE3B-7BC8-7D26-9FED726CD3AD}"/>
              </a:ext>
            </a:extLst>
          </p:cNvPr>
          <p:cNvSpPr/>
          <p:nvPr/>
        </p:nvSpPr>
        <p:spPr>
          <a:xfrm>
            <a:off x="516637" y="1093748"/>
            <a:ext cx="11023092" cy="51689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키 단색으로 채워진">
            <a:extLst>
              <a:ext uri="{FF2B5EF4-FFF2-40B4-BE49-F238E27FC236}">
                <a16:creationId xmlns:a16="http://schemas.microsoft.com/office/drawing/2014/main" id="{97854D61-40E7-043A-AD2D-2BB780427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8065" y="2371734"/>
            <a:ext cx="2114532" cy="2114532"/>
          </a:xfrm>
          <a:prstGeom prst="rect">
            <a:avLst/>
          </a:prstGeom>
        </p:spPr>
      </p:pic>
      <p:pic>
        <p:nvPicPr>
          <p:cNvPr id="41" name="그래픽 40" descr="테이블 윤곽선">
            <a:extLst>
              <a:ext uri="{FF2B5EF4-FFF2-40B4-BE49-F238E27FC236}">
                <a16:creationId xmlns:a16="http://schemas.microsoft.com/office/drawing/2014/main" id="{CDFB82D0-7D9D-E78D-46B5-BD5BF5997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6877" y="2181885"/>
            <a:ext cx="2992698" cy="299269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7598F10-422E-A4E0-3938-EA44A4106BA0}"/>
              </a:ext>
            </a:extLst>
          </p:cNvPr>
          <p:cNvSpPr txBox="1"/>
          <p:nvPr/>
        </p:nvSpPr>
        <p:spPr>
          <a:xfrm flipH="1">
            <a:off x="9116569" y="2315446"/>
            <a:ext cx="242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배열</a:t>
            </a:r>
            <a:r>
              <a:rPr lang="en-US" altLang="ko-KR" sz="24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(</a:t>
            </a:r>
            <a:r>
              <a:rPr lang="ko-KR" altLang="en-US" sz="24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버킷</a:t>
            </a:r>
            <a:r>
              <a:rPr lang="en-US" altLang="ko-KR" sz="24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)</a:t>
            </a:r>
          </a:p>
        </p:txBody>
      </p:sp>
      <p:pic>
        <p:nvPicPr>
          <p:cNvPr id="50" name="그래픽 49" descr="미로 윤곽선">
            <a:extLst>
              <a:ext uri="{FF2B5EF4-FFF2-40B4-BE49-F238E27FC236}">
                <a16:creationId xmlns:a16="http://schemas.microsoft.com/office/drawing/2014/main" id="{FF5D908C-9562-2E6C-505C-312555E5B6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59249" y="2523796"/>
            <a:ext cx="2190609" cy="219060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740D4AF-8551-FE53-7CE8-63DE00ED2051}"/>
              </a:ext>
            </a:extLst>
          </p:cNvPr>
          <p:cNvSpPr>
            <a:spLocks/>
          </p:cNvSpPr>
          <p:nvPr/>
        </p:nvSpPr>
        <p:spPr>
          <a:xfrm>
            <a:off x="516637" y="269365"/>
            <a:ext cx="242157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    해시테이블</a:t>
            </a:r>
            <a:r>
              <a:rPr lang="en-US" altLang="ko-KR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_</a:t>
            </a:r>
            <a:r>
              <a:rPr lang="ko-KR" altLang="en-US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충돌</a:t>
            </a:r>
            <a:endParaRPr lang="en-US" altLang="ko-KR" sz="2000" dirty="0">
              <a:solidFill>
                <a:schemeClr val="tx1"/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8FFA85-B9A4-334A-6DC2-28A1AC8271BE}"/>
              </a:ext>
            </a:extLst>
          </p:cNvPr>
          <p:cNvSpPr>
            <a:spLocks/>
          </p:cNvSpPr>
          <p:nvPr/>
        </p:nvSpPr>
        <p:spPr>
          <a:xfrm>
            <a:off x="4869495" y="1304645"/>
            <a:ext cx="1780031" cy="51467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해시 테이블</a:t>
            </a:r>
            <a:endParaRPr lang="en-US" altLang="ko-KR" dirty="0">
              <a:solidFill>
                <a:schemeClr val="tx1"/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3D787C-D77B-F3A3-E1EA-3E299A10D266}"/>
              </a:ext>
            </a:extLst>
          </p:cNvPr>
          <p:cNvSpPr txBox="1"/>
          <p:nvPr/>
        </p:nvSpPr>
        <p:spPr>
          <a:xfrm>
            <a:off x="5004990" y="2323741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해시함수 </a:t>
            </a:r>
            <a:r>
              <a:rPr lang="ko-KR" altLang="en-US" sz="2000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사용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B1A18DA-1851-AEEB-6714-9A4F4D2C5E6C}"/>
              </a:ext>
            </a:extLst>
          </p:cNvPr>
          <p:cNvCxnSpPr/>
          <p:nvPr/>
        </p:nvCxnSpPr>
        <p:spPr>
          <a:xfrm>
            <a:off x="6649526" y="3063240"/>
            <a:ext cx="188182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FDE83E0-A976-2497-26CC-115BDAA588A4}"/>
              </a:ext>
            </a:extLst>
          </p:cNvPr>
          <p:cNvCxnSpPr>
            <a:cxnSpLocks/>
          </p:cNvCxnSpPr>
          <p:nvPr/>
        </p:nvCxnSpPr>
        <p:spPr>
          <a:xfrm>
            <a:off x="3840239" y="3063240"/>
            <a:ext cx="102925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DC2BF3D-897F-8FBB-98C5-FD562BEB7457}"/>
              </a:ext>
            </a:extLst>
          </p:cNvPr>
          <p:cNvCxnSpPr>
            <a:cxnSpLocks/>
          </p:cNvCxnSpPr>
          <p:nvPr/>
        </p:nvCxnSpPr>
        <p:spPr>
          <a:xfrm flipV="1">
            <a:off x="6627634" y="3291840"/>
            <a:ext cx="1875017" cy="39765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249F3BF-1436-ACE0-7E9F-02083A1D3BD5}"/>
              </a:ext>
            </a:extLst>
          </p:cNvPr>
          <p:cNvCxnSpPr>
            <a:cxnSpLocks/>
          </p:cNvCxnSpPr>
          <p:nvPr/>
        </p:nvCxnSpPr>
        <p:spPr>
          <a:xfrm flipV="1">
            <a:off x="3873186" y="3689498"/>
            <a:ext cx="1003118" cy="3359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구름 13">
            <a:extLst>
              <a:ext uri="{FF2B5EF4-FFF2-40B4-BE49-F238E27FC236}">
                <a16:creationId xmlns:a16="http://schemas.microsoft.com/office/drawing/2014/main" id="{E66E6D50-8D9F-0149-9421-A2899E56643A}"/>
              </a:ext>
            </a:extLst>
          </p:cNvPr>
          <p:cNvSpPr/>
          <p:nvPr/>
        </p:nvSpPr>
        <p:spPr>
          <a:xfrm>
            <a:off x="8718994" y="2978713"/>
            <a:ext cx="530352" cy="397654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17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31BA948-C541-0303-50E9-D4240965DBA1}"/>
              </a:ext>
            </a:extLst>
          </p:cNvPr>
          <p:cNvSpPr/>
          <p:nvPr/>
        </p:nvSpPr>
        <p:spPr>
          <a:xfrm>
            <a:off x="516637" y="1093748"/>
            <a:ext cx="11023092" cy="51689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6A7CBA-2978-6D1C-CE2D-A79DDF31E854}"/>
              </a:ext>
            </a:extLst>
          </p:cNvPr>
          <p:cNvSpPr/>
          <p:nvPr/>
        </p:nvSpPr>
        <p:spPr>
          <a:xfrm>
            <a:off x="5138648" y="1828800"/>
            <a:ext cx="2190609" cy="3456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키 단색으로 채워진">
            <a:extLst>
              <a:ext uri="{FF2B5EF4-FFF2-40B4-BE49-F238E27FC236}">
                <a16:creationId xmlns:a16="http://schemas.microsoft.com/office/drawing/2014/main" id="{97854D61-40E7-043A-AD2D-2BB780427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6363" y="2770964"/>
            <a:ext cx="1457376" cy="1457376"/>
          </a:xfrm>
          <a:prstGeom prst="rect">
            <a:avLst/>
          </a:prstGeom>
        </p:spPr>
      </p:pic>
      <p:pic>
        <p:nvPicPr>
          <p:cNvPr id="50" name="그래픽 49" descr="미로 윤곽선">
            <a:extLst>
              <a:ext uri="{FF2B5EF4-FFF2-40B4-BE49-F238E27FC236}">
                <a16:creationId xmlns:a16="http://schemas.microsoft.com/office/drawing/2014/main" id="{FF5D908C-9562-2E6C-505C-312555E5B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8648" y="2701325"/>
            <a:ext cx="2190609" cy="219060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740D4AF-8551-FE53-7CE8-63DE00ED2051}"/>
              </a:ext>
            </a:extLst>
          </p:cNvPr>
          <p:cNvSpPr>
            <a:spLocks/>
          </p:cNvSpPr>
          <p:nvPr/>
        </p:nvSpPr>
        <p:spPr>
          <a:xfrm>
            <a:off x="516637" y="269365"/>
            <a:ext cx="242157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    해시테이블</a:t>
            </a:r>
            <a:r>
              <a:rPr lang="en-US" altLang="ko-KR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_</a:t>
            </a:r>
            <a:r>
              <a:rPr lang="ko-KR" altLang="en-US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충돌</a:t>
            </a:r>
            <a:endParaRPr lang="en-US" altLang="ko-KR" sz="2000" dirty="0">
              <a:solidFill>
                <a:schemeClr val="tx1"/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4095A6-CF2E-B4AC-BD86-7AB5A8BB1730}"/>
              </a:ext>
            </a:extLst>
          </p:cNvPr>
          <p:cNvSpPr txBox="1"/>
          <p:nvPr/>
        </p:nvSpPr>
        <p:spPr>
          <a:xfrm>
            <a:off x="5711609" y="262638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/ 10 + 1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48ED3-D61D-E1BD-1395-3411A94B98C4}"/>
              </a:ext>
            </a:extLst>
          </p:cNvPr>
          <p:cNvSpPr txBox="1"/>
          <p:nvPr/>
        </p:nvSpPr>
        <p:spPr>
          <a:xfrm>
            <a:off x="3444456" y="26556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150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22F46-4711-1EEB-906D-FBFF040EFE4B}"/>
              </a:ext>
            </a:extLst>
          </p:cNvPr>
          <p:cNvSpPr txBox="1"/>
          <p:nvPr/>
        </p:nvSpPr>
        <p:spPr>
          <a:xfrm>
            <a:off x="3444456" y="397646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151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396676-FEF3-28BC-6DD3-0122AB32E4E3}"/>
              </a:ext>
            </a:extLst>
          </p:cNvPr>
          <p:cNvSpPr txBox="1"/>
          <p:nvPr/>
        </p:nvSpPr>
        <p:spPr>
          <a:xfrm>
            <a:off x="5763310" y="200508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해시함수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BA32435-F852-0C06-9D17-37DFF2D31E86}"/>
              </a:ext>
            </a:extLst>
          </p:cNvPr>
          <p:cNvCxnSpPr/>
          <p:nvPr/>
        </p:nvCxnSpPr>
        <p:spPr>
          <a:xfrm>
            <a:off x="5138648" y="2479190"/>
            <a:ext cx="21906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87EB02F-A70E-D9C8-A01B-5237F223F2D3}"/>
              </a:ext>
            </a:extLst>
          </p:cNvPr>
          <p:cNvSpPr/>
          <p:nvPr/>
        </p:nvSpPr>
        <p:spPr>
          <a:xfrm>
            <a:off x="8681142" y="1828799"/>
            <a:ext cx="1097280" cy="3456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07FF1A8-B590-E17C-BFFC-E4B8E6CDCC32}"/>
              </a:ext>
            </a:extLst>
          </p:cNvPr>
          <p:cNvCxnSpPr/>
          <p:nvPr/>
        </p:nvCxnSpPr>
        <p:spPr>
          <a:xfrm>
            <a:off x="7575350" y="2807540"/>
            <a:ext cx="939006" cy="46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C43189D-79AF-9A7B-73CD-7082ED3D98B2}"/>
              </a:ext>
            </a:extLst>
          </p:cNvPr>
          <p:cNvCxnSpPr>
            <a:cxnSpLocks/>
          </p:cNvCxnSpPr>
          <p:nvPr/>
        </p:nvCxnSpPr>
        <p:spPr>
          <a:xfrm flipV="1">
            <a:off x="7658743" y="3557013"/>
            <a:ext cx="855613" cy="4766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21342F0-E9F3-DE99-EA8C-E5D57D7FF61D}"/>
              </a:ext>
            </a:extLst>
          </p:cNvPr>
          <p:cNvCxnSpPr/>
          <p:nvPr/>
        </p:nvCxnSpPr>
        <p:spPr>
          <a:xfrm>
            <a:off x="8681142" y="3038789"/>
            <a:ext cx="1097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4C32036-5100-16B4-ED4B-EB6FE9815FEA}"/>
              </a:ext>
            </a:extLst>
          </p:cNvPr>
          <p:cNvCxnSpPr/>
          <p:nvPr/>
        </p:nvCxnSpPr>
        <p:spPr>
          <a:xfrm>
            <a:off x="8681142" y="3758696"/>
            <a:ext cx="1097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1C2857-40D4-2F6B-5983-590F455073BC}"/>
              </a:ext>
            </a:extLst>
          </p:cNvPr>
          <p:cNvSpPr txBox="1"/>
          <p:nvPr/>
        </p:nvSpPr>
        <p:spPr>
          <a:xfrm>
            <a:off x="9018827" y="319081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1852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3B74AA-4C00-A3A5-E555-5F725D8A3783}"/>
              </a:ext>
            </a:extLst>
          </p:cNvPr>
          <p:cNvSpPr/>
          <p:nvPr/>
        </p:nvSpPr>
        <p:spPr>
          <a:xfrm>
            <a:off x="331020" y="1210854"/>
            <a:ext cx="11437307" cy="51689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6A7CBA-2978-6D1C-CE2D-A79DDF31E854}"/>
              </a:ext>
            </a:extLst>
          </p:cNvPr>
          <p:cNvSpPr/>
          <p:nvPr/>
        </p:nvSpPr>
        <p:spPr>
          <a:xfrm>
            <a:off x="3776192" y="1828800"/>
            <a:ext cx="2190609" cy="3456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키 단색으로 채워진">
            <a:extLst>
              <a:ext uri="{FF2B5EF4-FFF2-40B4-BE49-F238E27FC236}">
                <a16:creationId xmlns:a16="http://schemas.microsoft.com/office/drawing/2014/main" id="{97854D61-40E7-043A-AD2D-2BB780427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907" y="2770964"/>
            <a:ext cx="1457376" cy="1457376"/>
          </a:xfrm>
          <a:prstGeom prst="rect">
            <a:avLst/>
          </a:prstGeom>
        </p:spPr>
      </p:pic>
      <p:pic>
        <p:nvPicPr>
          <p:cNvPr id="50" name="그래픽 49" descr="미로 윤곽선">
            <a:extLst>
              <a:ext uri="{FF2B5EF4-FFF2-40B4-BE49-F238E27FC236}">
                <a16:creationId xmlns:a16="http://schemas.microsoft.com/office/drawing/2014/main" id="{FF5D908C-9562-2E6C-505C-312555E5B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6192" y="2701325"/>
            <a:ext cx="2190609" cy="219060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740D4AF-8551-FE53-7CE8-63DE00ED2051}"/>
              </a:ext>
            </a:extLst>
          </p:cNvPr>
          <p:cNvSpPr>
            <a:spLocks/>
          </p:cNvSpPr>
          <p:nvPr/>
        </p:nvSpPr>
        <p:spPr>
          <a:xfrm>
            <a:off x="331020" y="259330"/>
            <a:ext cx="2831608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    해시테이블</a:t>
            </a:r>
            <a:r>
              <a:rPr lang="en-US" altLang="ko-KR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_</a:t>
            </a:r>
            <a:r>
              <a:rPr lang="ko-KR" altLang="en-US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충돌</a:t>
            </a:r>
            <a:r>
              <a:rPr lang="en-US" altLang="ko-KR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_</a:t>
            </a:r>
            <a:r>
              <a:rPr lang="ko-KR" altLang="en-US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해결</a:t>
            </a:r>
            <a:endParaRPr lang="en-US" altLang="ko-KR" sz="2000" dirty="0">
              <a:solidFill>
                <a:schemeClr val="tx1"/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4095A6-CF2E-B4AC-BD86-7AB5A8BB1730}"/>
              </a:ext>
            </a:extLst>
          </p:cNvPr>
          <p:cNvSpPr txBox="1"/>
          <p:nvPr/>
        </p:nvSpPr>
        <p:spPr>
          <a:xfrm>
            <a:off x="4349153" y="26263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48ED3-D61D-E1BD-1395-3411A94B98C4}"/>
              </a:ext>
            </a:extLst>
          </p:cNvPr>
          <p:cNvSpPr txBox="1"/>
          <p:nvPr/>
        </p:nvSpPr>
        <p:spPr>
          <a:xfrm>
            <a:off x="2082000" y="26556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근재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22F46-4711-1EEB-906D-FBFF040EFE4B}"/>
              </a:ext>
            </a:extLst>
          </p:cNvPr>
          <p:cNvSpPr txBox="1"/>
          <p:nvPr/>
        </p:nvSpPr>
        <p:spPr>
          <a:xfrm>
            <a:off x="2082000" y="39764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재근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396676-FEF3-28BC-6DD3-0122AB32E4E3}"/>
              </a:ext>
            </a:extLst>
          </p:cNvPr>
          <p:cNvSpPr txBox="1"/>
          <p:nvPr/>
        </p:nvSpPr>
        <p:spPr>
          <a:xfrm>
            <a:off x="4400854" y="200508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해시함수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BA32435-F852-0C06-9D17-37DFF2D31E86}"/>
              </a:ext>
            </a:extLst>
          </p:cNvPr>
          <p:cNvCxnSpPr/>
          <p:nvPr/>
        </p:nvCxnSpPr>
        <p:spPr>
          <a:xfrm>
            <a:off x="3776192" y="2479190"/>
            <a:ext cx="21906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87EB02F-A70E-D9C8-A01B-5237F223F2D3}"/>
              </a:ext>
            </a:extLst>
          </p:cNvPr>
          <p:cNvSpPr/>
          <p:nvPr/>
        </p:nvSpPr>
        <p:spPr>
          <a:xfrm>
            <a:off x="7344477" y="1828800"/>
            <a:ext cx="1097280" cy="3456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07FF1A8-B590-E17C-BFFC-E4B8E6CDCC32}"/>
              </a:ext>
            </a:extLst>
          </p:cNvPr>
          <p:cNvCxnSpPr/>
          <p:nvPr/>
        </p:nvCxnSpPr>
        <p:spPr>
          <a:xfrm>
            <a:off x="6212894" y="2807540"/>
            <a:ext cx="939006" cy="46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C43189D-79AF-9A7B-73CD-7082ED3D98B2}"/>
              </a:ext>
            </a:extLst>
          </p:cNvPr>
          <p:cNvCxnSpPr>
            <a:cxnSpLocks/>
          </p:cNvCxnSpPr>
          <p:nvPr/>
        </p:nvCxnSpPr>
        <p:spPr>
          <a:xfrm flipV="1">
            <a:off x="6296287" y="3557013"/>
            <a:ext cx="855613" cy="4766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21342F0-E9F3-DE99-EA8C-E5D57D7FF61D}"/>
              </a:ext>
            </a:extLst>
          </p:cNvPr>
          <p:cNvCxnSpPr/>
          <p:nvPr/>
        </p:nvCxnSpPr>
        <p:spPr>
          <a:xfrm>
            <a:off x="7318686" y="3038789"/>
            <a:ext cx="1097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4C32036-5100-16B4-ED4B-EB6FE9815FEA}"/>
              </a:ext>
            </a:extLst>
          </p:cNvPr>
          <p:cNvCxnSpPr/>
          <p:nvPr/>
        </p:nvCxnSpPr>
        <p:spPr>
          <a:xfrm>
            <a:off x="7318686" y="3758696"/>
            <a:ext cx="1097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1C2857-40D4-2F6B-5983-590F455073BC}"/>
              </a:ext>
            </a:extLst>
          </p:cNvPr>
          <p:cNvSpPr txBox="1"/>
          <p:nvPr/>
        </p:nvSpPr>
        <p:spPr>
          <a:xfrm>
            <a:off x="7656371" y="31908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근</a:t>
            </a:r>
            <a:endParaRPr lang="en-US" altLang="ko-KR" dirty="0"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AA7789-3D39-F8F9-C33F-1EC57640E3FB}"/>
              </a:ext>
            </a:extLst>
          </p:cNvPr>
          <p:cNvSpPr/>
          <p:nvPr/>
        </p:nvSpPr>
        <p:spPr>
          <a:xfrm>
            <a:off x="9758270" y="2452924"/>
            <a:ext cx="797922" cy="555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근재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AD292ED-EBA3-A6E2-DA2B-065D5A37CB17}"/>
              </a:ext>
            </a:extLst>
          </p:cNvPr>
          <p:cNvCxnSpPr>
            <a:cxnSpLocks/>
          </p:cNvCxnSpPr>
          <p:nvPr/>
        </p:nvCxnSpPr>
        <p:spPr>
          <a:xfrm flipV="1">
            <a:off x="8415966" y="2786610"/>
            <a:ext cx="855613" cy="4766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F9A79D5-7A49-CBCB-4805-AF4311F0C703}"/>
              </a:ext>
            </a:extLst>
          </p:cNvPr>
          <p:cNvCxnSpPr>
            <a:cxnSpLocks/>
          </p:cNvCxnSpPr>
          <p:nvPr/>
        </p:nvCxnSpPr>
        <p:spPr>
          <a:xfrm flipV="1">
            <a:off x="8415966" y="3016925"/>
            <a:ext cx="855613" cy="47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E12083-AB99-B256-659E-0BF451F0AECA}"/>
              </a:ext>
            </a:extLst>
          </p:cNvPr>
          <p:cNvSpPr/>
          <p:nvPr/>
        </p:nvSpPr>
        <p:spPr>
          <a:xfrm>
            <a:off x="10556191" y="2452924"/>
            <a:ext cx="797922" cy="555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대구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5B542C-AB13-03A2-E669-91FA7389FD4D}"/>
              </a:ext>
            </a:extLst>
          </p:cNvPr>
          <p:cNvSpPr/>
          <p:nvPr/>
        </p:nvSpPr>
        <p:spPr>
          <a:xfrm>
            <a:off x="9788207" y="3330690"/>
            <a:ext cx="797922" cy="555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재근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59AB74-0B8A-7DD4-E00E-01E3903FA539}"/>
              </a:ext>
            </a:extLst>
          </p:cNvPr>
          <p:cNvSpPr/>
          <p:nvPr/>
        </p:nvSpPr>
        <p:spPr>
          <a:xfrm>
            <a:off x="10586128" y="3330690"/>
            <a:ext cx="797922" cy="555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서울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FE867D-C73B-9CEF-02F5-B9AC66BBE0B7}"/>
              </a:ext>
            </a:extLst>
          </p:cNvPr>
          <p:cNvSpPr/>
          <p:nvPr/>
        </p:nvSpPr>
        <p:spPr>
          <a:xfrm>
            <a:off x="9427463" y="2452924"/>
            <a:ext cx="340387" cy="555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4A1DB37-6259-640C-90B7-83C6BA952E41}"/>
              </a:ext>
            </a:extLst>
          </p:cNvPr>
          <p:cNvSpPr/>
          <p:nvPr/>
        </p:nvSpPr>
        <p:spPr>
          <a:xfrm>
            <a:off x="9452580" y="3330690"/>
            <a:ext cx="340387" cy="555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7C4BE93-B54E-BAA4-C7F2-676EC394A941}"/>
              </a:ext>
            </a:extLst>
          </p:cNvPr>
          <p:cNvSpPr/>
          <p:nvPr/>
        </p:nvSpPr>
        <p:spPr>
          <a:xfrm>
            <a:off x="9427462" y="2578429"/>
            <a:ext cx="299470" cy="3040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87D0482-E7AA-0818-7FEA-1ED73BD84363}"/>
              </a:ext>
            </a:extLst>
          </p:cNvPr>
          <p:cNvCxnSpPr>
            <a:stCxn id="21" idx="4"/>
          </p:cNvCxnSpPr>
          <p:nvPr/>
        </p:nvCxnSpPr>
        <p:spPr>
          <a:xfrm>
            <a:off x="9577197" y="2882475"/>
            <a:ext cx="20459" cy="876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대각선 방향 모서리 32">
            <a:extLst>
              <a:ext uri="{FF2B5EF4-FFF2-40B4-BE49-F238E27FC236}">
                <a16:creationId xmlns:a16="http://schemas.microsoft.com/office/drawing/2014/main" id="{5665D36C-7E8E-57A3-05FE-CA92FF8D0E80}"/>
              </a:ext>
            </a:extLst>
          </p:cNvPr>
          <p:cNvSpPr/>
          <p:nvPr/>
        </p:nvSpPr>
        <p:spPr>
          <a:xfrm>
            <a:off x="3394972" y="2145750"/>
            <a:ext cx="5355935" cy="2459461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분리 </a:t>
            </a:r>
            <a:r>
              <a:rPr lang="ko-KR" altLang="en-US" sz="2800" dirty="0" err="1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연결법</a:t>
            </a:r>
            <a:r>
              <a:rPr lang="en-US" altLang="ko-KR" sz="28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(</a:t>
            </a:r>
            <a:r>
              <a:rPr lang="en-US" altLang="ko-KR" sz="3600" b="1" dirty="0">
                <a:solidFill>
                  <a:srgbClr val="FF0000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Chaining</a:t>
            </a:r>
            <a:r>
              <a:rPr lang="en-US" altLang="ko-KR" sz="28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059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0158CE0-D964-2712-D515-A829381761D6}"/>
              </a:ext>
            </a:extLst>
          </p:cNvPr>
          <p:cNvSpPr/>
          <p:nvPr/>
        </p:nvSpPr>
        <p:spPr>
          <a:xfrm>
            <a:off x="1844040" y="1579779"/>
            <a:ext cx="8503920" cy="477979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40D4AF-8551-FE53-7CE8-63DE00ED2051}"/>
              </a:ext>
            </a:extLst>
          </p:cNvPr>
          <p:cNvSpPr>
            <a:spLocks/>
          </p:cNvSpPr>
          <p:nvPr/>
        </p:nvSpPr>
        <p:spPr>
          <a:xfrm>
            <a:off x="331020" y="259330"/>
            <a:ext cx="2831608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    해시테이블</a:t>
            </a:r>
            <a:r>
              <a:rPr lang="en-US" altLang="ko-KR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_</a:t>
            </a:r>
            <a:r>
              <a:rPr lang="ko-KR" altLang="en-US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충돌</a:t>
            </a:r>
            <a:r>
              <a:rPr lang="en-US" altLang="ko-KR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_</a:t>
            </a:r>
            <a:r>
              <a:rPr lang="ko-KR" altLang="en-US" sz="20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해결</a:t>
            </a:r>
            <a:endParaRPr lang="en-US" altLang="ko-KR" sz="2000" dirty="0">
              <a:solidFill>
                <a:schemeClr val="tx1"/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33" name="사각형: 둥근 대각선 방향 모서리 32">
            <a:extLst>
              <a:ext uri="{FF2B5EF4-FFF2-40B4-BE49-F238E27FC236}">
                <a16:creationId xmlns:a16="http://schemas.microsoft.com/office/drawing/2014/main" id="{5665D36C-7E8E-57A3-05FE-CA92FF8D0E80}"/>
              </a:ext>
            </a:extLst>
          </p:cNvPr>
          <p:cNvSpPr/>
          <p:nvPr/>
        </p:nvSpPr>
        <p:spPr>
          <a:xfrm>
            <a:off x="4439741" y="692964"/>
            <a:ext cx="2768780" cy="113355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분리 </a:t>
            </a:r>
            <a:r>
              <a:rPr lang="ko-KR" altLang="en-US" sz="2800" dirty="0" err="1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연결법</a:t>
            </a:r>
            <a:r>
              <a:rPr lang="en-US" altLang="ko-KR" sz="28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(</a:t>
            </a:r>
            <a:r>
              <a:rPr lang="en-US" altLang="ko-KR" sz="3600" b="1" dirty="0">
                <a:solidFill>
                  <a:srgbClr val="FF0000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Chaining</a:t>
            </a:r>
            <a:r>
              <a:rPr lang="en-US" altLang="ko-KR" sz="28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56B03EE-EEF5-3C4B-EEEA-8CE7E340B2CB}"/>
              </a:ext>
            </a:extLst>
          </p:cNvPr>
          <p:cNvSpPr/>
          <p:nvPr/>
        </p:nvSpPr>
        <p:spPr>
          <a:xfrm>
            <a:off x="3162628" y="3043208"/>
            <a:ext cx="6382512" cy="1852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# </a:t>
            </a:r>
            <a:r>
              <a:rPr lang="ko-KR" altLang="en-US" sz="2400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장점</a:t>
            </a:r>
            <a:endParaRPr lang="en-US" altLang="ko-KR" sz="2400" dirty="0">
              <a:solidFill>
                <a:schemeClr val="tx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확장이 </a:t>
            </a:r>
            <a:r>
              <a:rPr lang="ko-KR" altLang="en-US" dirty="0" err="1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필요없다</a:t>
            </a:r>
            <a:endParaRPr lang="en-US" altLang="ko-KR" dirty="0">
              <a:solidFill>
                <a:schemeClr val="tx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간단하게 구현이 가능</a:t>
            </a:r>
            <a:endParaRPr lang="en-US" altLang="ko-KR" dirty="0">
              <a:solidFill>
                <a:schemeClr val="tx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endParaRPr lang="en-US" altLang="ko-KR" dirty="0">
              <a:solidFill>
                <a:schemeClr val="tx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# </a:t>
            </a:r>
            <a:r>
              <a:rPr lang="ko-KR" altLang="en-US" sz="2400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단점</a:t>
            </a:r>
            <a:endParaRPr lang="en-US" altLang="ko-KR" sz="2400" dirty="0">
              <a:solidFill>
                <a:schemeClr val="tx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데이터 수가 너무 많아지는 경우 </a:t>
            </a:r>
            <a:endParaRPr lang="en-US" altLang="ko-KR" dirty="0">
              <a:solidFill>
                <a:schemeClr val="tx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   -&gt; </a:t>
            </a:r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동일 버킷에 </a:t>
            </a:r>
            <a:r>
              <a:rPr lang="en-US" altLang="ko-KR" dirty="0" err="1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Chaning</a:t>
            </a:r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이 많아져 </a:t>
            </a:r>
            <a:r>
              <a:rPr lang="ko-KR" altLang="en-US" dirty="0" err="1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캐싱</a:t>
            </a:r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효율이 낮아진다</a:t>
            </a:r>
            <a:r>
              <a:rPr lang="en-US" altLang="ko-KR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!</a:t>
            </a:r>
            <a:endParaRPr lang="ko-KR" altLang="en-US" dirty="0">
              <a:solidFill>
                <a:schemeClr val="tx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987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0158CE0-D964-2712-D515-A829381761D6}"/>
              </a:ext>
            </a:extLst>
          </p:cNvPr>
          <p:cNvSpPr/>
          <p:nvPr/>
        </p:nvSpPr>
        <p:spPr>
          <a:xfrm>
            <a:off x="2529187" y="2250991"/>
            <a:ext cx="6670330" cy="166568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en-US" altLang="ko-KR" dirty="0">
              <a:solidFill>
                <a:schemeClr val="tx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pPr lvl="2"/>
            <a:endParaRPr lang="en-US" altLang="ko-KR" dirty="0">
              <a:solidFill>
                <a:schemeClr val="tx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pPr lvl="2"/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현재 버킷 </a:t>
            </a:r>
            <a:r>
              <a:rPr lang="en-US" altLang="ko-KR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index</a:t>
            </a:r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로부터 </a:t>
            </a:r>
            <a:r>
              <a:rPr lang="ko-KR" altLang="en-US" dirty="0" err="1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고정폭만큼씩</a:t>
            </a:r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이동하여</a:t>
            </a:r>
            <a:endParaRPr lang="en-US" altLang="ko-KR" dirty="0">
              <a:solidFill>
                <a:schemeClr val="tx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pPr lvl="2"/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차례대로 검색하여</a:t>
            </a:r>
            <a:r>
              <a:rPr lang="en-US" altLang="ko-KR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비어 있는 버킷에 데이터를 저장</a:t>
            </a:r>
            <a:endParaRPr lang="en-US" altLang="ko-KR" dirty="0">
              <a:solidFill>
                <a:schemeClr val="tx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pPr lvl="2"/>
            <a:endParaRPr lang="en-US" altLang="ko-KR" dirty="0">
              <a:solidFill>
                <a:schemeClr val="tx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40D4AF-8551-FE53-7CE8-63DE00ED2051}"/>
              </a:ext>
            </a:extLst>
          </p:cNvPr>
          <p:cNvSpPr>
            <a:spLocks/>
          </p:cNvSpPr>
          <p:nvPr/>
        </p:nvSpPr>
        <p:spPr>
          <a:xfrm>
            <a:off x="331020" y="259330"/>
            <a:ext cx="2831608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개방 </a:t>
            </a:r>
            <a:r>
              <a:rPr lang="ko-KR" altLang="en-US" sz="2400" dirty="0" err="1">
                <a:solidFill>
                  <a:schemeClr val="tx1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주소법</a:t>
            </a:r>
            <a:endParaRPr lang="en-US" altLang="ko-KR" sz="2400" dirty="0">
              <a:solidFill>
                <a:schemeClr val="tx1"/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</p:txBody>
      </p:sp>
      <p:sp>
        <p:nvSpPr>
          <p:cNvPr id="33" name="사각형: 둥근 대각선 방향 모서리 32">
            <a:extLst>
              <a:ext uri="{FF2B5EF4-FFF2-40B4-BE49-F238E27FC236}">
                <a16:creationId xmlns:a16="http://schemas.microsoft.com/office/drawing/2014/main" id="{5665D36C-7E8E-57A3-05FE-CA92FF8D0E80}"/>
              </a:ext>
            </a:extLst>
          </p:cNvPr>
          <p:cNvSpPr/>
          <p:nvPr/>
        </p:nvSpPr>
        <p:spPr>
          <a:xfrm>
            <a:off x="4153228" y="1456568"/>
            <a:ext cx="3027859" cy="113355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Linear Probing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A7D328-EA97-BF5E-8095-7D7811A503CD}"/>
              </a:ext>
            </a:extLst>
          </p:cNvPr>
          <p:cNvSpPr/>
          <p:nvPr/>
        </p:nvSpPr>
        <p:spPr>
          <a:xfrm>
            <a:off x="2309219" y="4384231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213EAE-96D0-304B-6A4F-08809CFFF4A0}"/>
              </a:ext>
            </a:extLst>
          </p:cNvPr>
          <p:cNvSpPr/>
          <p:nvPr/>
        </p:nvSpPr>
        <p:spPr>
          <a:xfrm>
            <a:off x="3146034" y="4384231"/>
            <a:ext cx="836815" cy="651834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FD5DE3-5CE7-CFAA-1BE0-4C9F29038C22}"/>
              </a:ext>
            </a:extLst>
          </p:cNvPr>
          <p:cNvSpPr/>
          <p:nvPr/>
        </p:nvSpPr>
        <p:spPr>
          <a:xfrm>
            <a:off x="3982849" y="4384231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9199B3-CBA3-372A-0E34-3B051CDEC1E9}"/>
              </a:ext>
            </a:extLst>
          </p:cNvPr>
          <p:cNvSpPr/>
          <p:nvPr/>
        </p:nvSpPr>
        <p:spPr>
          <a:xfrm>
            <a:off x="4819664" y="4385186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A8F18A-333D-B86C-2E42-E29D05B522C2}"/>
              </a:ext>
            </a:extLst>
          </p:cNvPr>
          <p:cNvSpPr/>
          <p:nvPr/>
        </p:nvSpPr>
        <p:spPr>
          <a:xfrm>
            <a:off x="5656479" y="4385186"/>
            <a:ext cx="836815" cy="651834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D728B5-CC73-ED66-0468-0D12BABD7C98}"/>
              </a:ext>
            </a:extLst>
          </p:cNvPr>
          <p:cNvSpPr/>
          <p:nvPr/>
        </p:nvSpPr>
        <p:spPr>
          <a:xfrm>
            <a:off x="6493294" y="4385186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749DD7-C78D-F1FC-8D14-B17CC9C4CD3A}"/>
              </a:ext>
            </a:extLst>
          </p:cNvPr>
          <p:cNvSpPr/>
          <p:nvPr/>
        </p:nvSpPr>
        <p:spPr>
          <a:xfrm>
            <a:off x="7330109" y="4384231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69AEE4-D943-0B49-68A5-16840880F6C6}"/>
              </a:ext>
            </a:extLst>
          </p:cNvPr>
          <p:cNvSpPr/>
          <p:nvPr/>
        </p:nvSpPr>
        <p:spPr>
          <a:xfrm>
            <a:off x="8166924" y="4384231"/>
            <a:ext cx="836815" cy="651834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733A8F-F716-B342-BF1B-CD38D26FD6F2}"/>
              </a:ext>
            </a:extLst>
          </p:cNvPr>
          <p:cNvSpPr/>
          <p:nvPr/>
        </p:nvSpPr>
        <p:spPr>
          <a:xfrm>
            <a:off x="9003739" y="4384231"/>
            <a:ext cx="836815" cy="6518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719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241</Words>
  <Application>Microsoft Office PowerPoint</Application>
  <PresentationFormat>와이드스크린</PresentationFormat>
  <Paragraphs>70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배달의민족 도현 OTF</vt:lpstr>
      <vt:lpstr>배달의민족 연성 OTF</vt:lpstr>
      <vt:lpstr>배달의민족 주아 OTF</vt:lpstr>
      <vt:lpstr>Arial</vt:lpstr>
      <vt:lpstr>Office 테마</vt:lpstr>
      <vt:lpstr>해시테이블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해시테이블</dc:title>
  <dc:creator>근재 신</dc:creator>
  <cp:lastModifiedBy>신근재</cp:lastModifiedBy>
  <cp:revision>5</cp:revision>
  <dcterms:created xsi:type="dcterms:W3CDTF">2023-02-04T09:18:18Z</dcterms:created>
  <dcterms:modified xsi:type="dcterms:W3CDTF">2023-02-05T01:36:59Z</dcterms:modified>
</cp:coreProperties>
</file>