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AD087-EB38-2813-A8F3-79B218FD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C94C0A-699D-8766-644D-592F1E42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DB6D2-9800-FB1E-E109-0F2CCC8A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FF119-71DD-087E-F56B-FB351553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E5672-2A14-AA51-DCC4-EB8345F1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D92C-7CE2-C66E-F44B-CC1E2C54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58131-2BCD-5AD0-8400-94B10EBC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7046E-4441-D40F-F5CA-8BE16C6E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F99C6-1740-F148-1AFA-CC7C485A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25A71-9674-D778-8FCC-84C4B4E2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8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F6357-E8E4-7AC3-2CA6-C3E67D686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8B7A21-2902-B007-D211-A3A4945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88456-6CBF-45F8-E903-CAB91206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85312-8EAF-9434-560B-6C73B97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5201D-0F59-2398-F9A2-587EDFBD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7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514F2-C496-2994-4352-C71C98A7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492-3B9B-0C0A-E522-E718F9C7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AE595-DD69-2977-FA57-BD5A45E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932D8-1FF5-6D67-230D-B20F6A87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7A4E9-8BAD-A73F-F9EA-0DB95614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D6B3-AD30-C834-2447-F9E6262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452A7-695B-BF42-5E93-0D96FF2C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C492C-6223-3BAB-B969-848E7292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3BD8F-D174-3C15-BA05-58FDB29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1F789-910A-0688-D321-7F8E0D8F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BBDFD-AF79-4C42-6AC8-1B853925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FA00E-1EDF-EDCD-7876-749DB5E91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FF39F-DBD7-72CB-D1B6-47377796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0675C-31A3-B437-488B-D9BDA532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1308E-E022-4099-1E15-9FE82901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704DD-3237-870F-2E48-E057B680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8C5F8-472B-0350-9FFF-BF3FD052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FECC5-3715-7D69-516C-5F41AC70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7BA3-4942-5186-C30B-5DE847A0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65CF29-A906-3B45-503D-D0C56E355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26F5F1-3B70-D237-4A03-71FAA73FA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9A59-18C2-F2D5-9B43-304750EB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5DDFF-A5FF-38E1-AF9D-50AA4F73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ABFC22-F39B-1ABF-CBC5-2CC35D19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B87A6-5736-B005-7E37-B6053E6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AC89BF-F7E1-EE50-80F0-905AC493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7154ED-1980-671B-71B5-9A6E9934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49A43-66B3-933B-2F13-8EAF4041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506B4-24B4-3928-6FC5-035A8F6A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34E13-3D01-F539-EC66-4C167F74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67462-7070-802E-55F4-FAF32A8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BDFA-5610-AF43-D804-CD7D64D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53832-419E-D9BB-595F-988412F3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40E9A-1F02-80DA-165A-DC26C67C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06CAE-1C26-ACC2-014E-660A6C14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F7647-B3DE-B09E-70A3-9D64F241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622DD-02AF-34A1-FD1C-49489883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3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91BA-07C8-7245-F98F-1CAB410F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F37F22-BBE4-6184-692A-98F8BB124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20A24-876F-B1FB-4B7F-FAD7E384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281C1-53EB-EC02-3D2E-C5DE36F4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4CC469-F512-76C2-F843-D9358761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0B977-B91B-D5D3-7D3C-B8CD3F82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0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77F0C-F466-134E-8A02-E9A157BD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2E3A7-CF6B-BF9A-8BBE-0153C13D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7AAFB-D624-A3F3-7FCF-E4D42459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BC39-D0FA-42E2-9607-F3404015224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43BF2-25C9-D6E8-7018-2E147186B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6CC8A-82E6-9A99-92B3-DC56B8BA9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6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E937C7-3B8D-A9E5-B86A-9B68A299BDD1}"/>
              </a:ext>
            </a:extLst>
          </p:cNvPr>
          <p:cNvSpPr/>
          <p:nvPr/>
        </p:nvSpPr>
        <p:spPr>
          <a:xfrm>
            <a:off x="2807208" y="1625283"/>
            <a:ext cx="6120384" cy="31844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557CB8-F465-F6D4-5E46-145A465F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688" y="162528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latin typeface="배달의민족 연성 OTF" panose="020B0600000101010101" pitchFamily="34" charset="-127"/>
                <a:ea typeface="배달의민족 연성 OTF" panose="020B0600000101010101" pitchFamily="34" charset="-127"/>
              </a:rPr>
              <a:t>해시테이블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3A8FE-7D90-CF52-83A9-B3DA04A7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744" y="4012883"/>
            <a:ext cx="6120384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배달의민족 연성 OTF" panose="020B0600000101010101" pitchFamily="34" charset="-127"/>
                <a:ea typeface="배달의민족 연성 OTF" panose="020B0600000101010101" pitchFamily="34" charset="-127"/>
              </a:rPr>
              <a:t>- 2</a:t>
            </a:r>
            <a:r>
              <a:rPr lang="ko-KR" altLang="en-US" dirty="0">
                <a:latin typeface="배달의민족 연성 OTF" panose="020B0600000101010101" pitchFamily="34" charset="-127"/>
                <a:ea typeface="배달의민족 연성 OTF" panose="020B0600000101010101" pitchFamily="34" charset="-127"/>
              </a:rPr>
              <a:t>주차 코딩테스트 스터디 </a:t>
            </a:r>
            <a:r>
              <a:rPr lang="en-US" altLang="ko-KR" dirty="0">
                <a:latin typeface="배달의민족 연성 OTF" panose="020B0600000101010101" pitchFamily="34" charset="-127"/>
                <a:ea typeface="배달의민족 연성 OTF" panose="020B0600000101010101" pitchFamily="34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6666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158CE0-D964-2712-D515-A829381761D6}"/>
              </a:ext>
            </a:extLst>
          </p:cNvPr>
          <p:cNvSpPr/>
          <p:nvPr/>
        </p:nvSpPr>
        <p:spPr>
          <a:xfrm>
            <a:off x="2783096" y="2072299"/>
            <a:ext cx="6036346" cy="193277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해싱의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저장순서 폭을 제곱으로 저장하는 방식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처음은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만큼 이동 그 후는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2*2 , 3*3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개방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주소법</a:t>
            </a:r>
            <a:endParaRPr lang="en-US" altLang="ko-KR" sz="24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5665D36C-7E8E-57A3-05FE-CA92FF8D0E80}"/>
              </a:ext>
            </a:extLst>
          </p:cNvPr>
          <p:cNvSpPr/>
          <p:nvPr/>
        </p:nvSpPr>
        <p:spPr>
          <a:xfrm>
            <a:off x="3958156" y="1331788"/>
            <a:ext cx="3686227" cy="113355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Quadratic Probing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15642-3875-8FA4-8072-5D2314D27A71}"/>
              </a:ext>
            </a:extLst>
          </p:cNvPr>
          <p:cNvSpPr/>
          <p:nvPr/>
        </p:nvSpPr>
        <p:spPr>
          <a:xfrm>
            <a:off x="230921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1F901-3988-84F0-FFA6-2036CF969682}"/>
              </a:ext>
            </a:extLst>
          </p:cNvPr>
          <p:cNvSpPr/>
          <p:nvPr/>
        </p:nvSpPr>
        <p:spPr>
          <a:xfrm>
            <a:off x="3146034" y="4384231"/>
            <a:ext cx="836815" cy="65183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4B9948-45B6-6008-7362-FB7D55FEA02B}"/>
              </a:ext>
            </a:extLst>
          </p:cNvPr>
          <p:cNvSpPr/>
          <p:nvPr/>
        </p:nvSpPr>
        <p:spPr>
          <a:xfrm>
            <a:off x="398284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2253D-A0BC-B581-9156-3E45F98E529A}"/>
              </a:ext>
            </a:extLst>
          </p:cNvPr>
          <p:cNvSpPr/>
          <p:nvPr/>
        </p:nvSpPr>
        <p:spPr>
          <a:xfrm>
            <a:off x="481966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9E7EF-DF0B-010C-5862-A14D39DBA0A5}"/>
              </a:ext>
            </a:extLst>
          </p:cNvPr>
          <p:cNvSpPr/>
          <p:nvPr/>
        </p:nvSpPr>
        <p:spPr>
          <a:xfrm>
            <a:off x="5656479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C45FE8-82EC-A40F-90E4-89C092102D8B}"/>
              </a:ext>
            </a:extLst>
          </p:cNvPr>
          <p:cNvSpPr/>
          <p:nvPr/>
        </p:nvSpPr>
        <p:spPr>
          <a:xfrm>
            <a:off x="6493294" y="4385186"/>
            <a:ext cx="836815" cy="65183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4A0957-4404-682B-64A0-D49BF6DB4364}"/>
              </a:ext>
            </a:extLst>
          </p:cNvPr>
          <p:cNvSpPr/>
          <p:nvPr/>
        </p:nvSpPr>
        <p:spPr>
          <a:xfrm>
            <a:off x="733010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2AECBC-49AA-981D-0519-BC1E2BC90212}"/>
              </a:ext>
            </a:extLst>
          </p:cNvPr>
          <p:cNvSpPr/>
          <p:nvPr/>
        </p:nvSpPr>
        <p:spPr>
          <a:xfrm>
            <a:off x="8166924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024BA2-C754-E05E-2163-DEA30E71022B}"/>
              </a:ext>
            </a:extLst>
          </p:cNvPr>
          <p:cNvSpPr/>
          <p:nvPr/>
        </p:nvSpPr>
        <p:spPr>
          <a:xfrm>
            <a:off x="900373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79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개방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주소법</a:t>
            </a:r>
            <a:endParaRPr lang="en-US" altLang="ko-KR" sz="24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7D9526-5167-BD1D-2AF9-4644431ACE97}"/>
              </a:ext>
            </a:extLst>
          </p:cNvPr>
          <p:cNvSpPr/>
          <p:nvPr/>
        </p:nvSpPr>
        <p:spPr>
          <a:xfrm>
            <a:off x="2529186" y="2250991"/>
            <a:ext cx="7126877" cy="16656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dirty="0">
              <a:solidFill>
                <a:schemeClr val="accent2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해시된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값을 한 번 더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해싱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-&gt;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해싱의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규칙성이 없어진다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다른 연산에 비해 더 많은 연산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44967C23-1BCF-0464-B6FD-F433357D30F4}"/>
              </a:ext>
            </a:extLst>
          </p:cNvPr>
          <p:cNvSpPr/>
          <p:nvPr/>
        </p:nvSpPr>
        <p:spPr>
          <a:xfrm>
            <a:off x="4050309" y="1663018"/>
            <a:ext cx="4049153" cy="1034462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Linear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Double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Hashing Probing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55910C-6B3F-6445-B2E0-50E7D4E6236F}"/>
              </a:ext>
            </a:extLst>
          </p:cNvPr>
          <p:cNvSpPr/>
          <p:nvPr/>
        </p:nvSpPr>
        <p:spPr>
          <a:xfrm>
            <a:off x="230921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C2201-AC6E-D7AC-89CE-9C1FB30FA15F}"/>
              </a:ext>
            </a:extLst>
          </p:cNvPr>
          <p:cNvSpPr/>
          <p:nvPr/>
        </p:nvSpPr>
        <p:spPr>
          <a:xfrm>
            <a:off x="3146034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9E8679-5B9A-F104-42AD-C1C62E118801}"/>
              </a:ext>
            </a:extLst>
          </p:cNvPr>
          <p:cNvSpPr/>
          <p:nvPr/>
        </p:nvSpPr>
        <p:spPr>
          <a:xfrm>
            <a:off x="398284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43BD2E-F489-4C10-2F93-644ACEB03CAE}"/>
              </a:ext>
            </a:extLst>
          </p:cNvPr>
          <p:cNvSpPr/>
          <p:nvPr/>
        </p:nvSpPr>
        <p:spPr>
          <a:xfrm>
            <a:off x="481966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B9D76-ADE9-D0B1-9A48-8766B961FFF6}"/>
              </a:ext>
            </a:extLst>
          </p:cNvPr>
          <p:cNvSpPr/>
          <p:nvPr/>
        </p:nvSpPr>
        <p:spPr>
          <a:xfrm>
            <a:off x="5656479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B94B2B-0C20-C744-7FAF-F79945746354}"/>
              </a:ext>
            </a:extLst>
          </p:cNvPr>
          <p:cNvSpPr/>
          <p:nvPr/>
        </p:nvSpPr>
        <p:spPr>
          <a:xfrm>
            <a:off x="649329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0408A6-26B9-E67C-E8EA-6A9B32808D27}"/>
              </a:ext>
            </a:extLst>
          </p:cNvPr>
          <p:cNvSpPr/>
          <p:nvPr/>
        </p:nvSpPr>
        <p:spPr>
          <a:xfrm>
            <a:off x="733010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0CC9FC-819D-C93F-E100-C7F4AC54560A}"/>
              </a:ext>
            </a:extLst>
          </p:cNvPr>
          <p:cNvSpPr/>
          <p:nvPr/>
        </p:nvSpPr>
        <p:spPr>
          <a:xfrm>
            <a:off x="8166924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2DE754-C216-951D-50A1-16FF003E3E29}"/>
              </a:ext>
            </a:extLst>
          </p:cNvPr>
          <p:cNvSpPr/>
          <p:nvPr/>
        </p:nvSpPr>
        <p:spPr>
          <a:xfrm>
            <a:off x="900373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DFCC25-9FDF-8D6F-3167-788BC78CAE81}"/>
              </a:ext>
            </a:extLst>
          </p:cNvPr>
          <p:cNvSpPr/>
          <p:nvPr/>
        </p:nvSpPr>
        <p:spPr>
          <a:xfrm>
            <a:off x="2309219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F82A8D-DB6F-F5E3-5849-85EC176DBB1F}"/>
              </a:ext>
            </a:extLst>
          </p:cNvPr>
          <p:cNvSpPr/>
          <p:nvPr/>
        </p:nvSpPr>
        <p:spPr>
          <a:xfrm>
            <a:off x="3146034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F1ABC1-4E01-9D1A-942A-6D30C0E5B1E9}"/>
              </a:ext>
            </a:extLst>
          </p:cNvPr>
          <p:cNvSpPr/>
          <p:nvPr/>
        </p:nvSpPr>
        <p:spPr>
          <a:xfrm>
            <a:off x="3982849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6AE84-54B8-6048-A6CD-6DC7267F004E}"/>
              </a:ext>
            </a:extLst>
          </p:cNvPr>
          <p:cNvSpPr/>
          <p:nvPr/>
        </p:nvSpPr>
        <p:spPr>
          <a:xfrm>
            <a:off x="4819664" y="540626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BDC9CE-8CE4-02C2-8045-371098A153C6}"/>
              </a:ext>
            </a:extLst>
          </p:cNvPr>
          <p:cNvSpPr/>
          <p:nvPr/>
        </p:nvSpPr>
        <p:spPr>
          <a:xfrm>
            <a:off x="5656479" y="540626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71FB7D-984F-B0D0-EC22-B178A9D35100}"/>
              </a:ext>
            </a:extLst>
          </p:cNvPr>
          <p:cNvSpPr/>
          <p:nvPr/>
        </p:nvSpPr>
        <p:spPr>
          <a:xfrm>
            <a:off x="6493294" y="540626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9F3560-036E-7701-B3E1-9BBAA6A83669}"/>
              </a:ext>
            </a:extLst>
          </p:cNvPr>
          <p:cNvSpPr/>
          <p:nvPr/>
        </p:nvSpPr>
        <p:spPr>
          <a:xfrm>
            <a:off x="7330109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9D624B-F897-E7E7-A54B-2652EF684D1E}"/>
              </a:ext>
            </a:extLst>
          </p:cNvPr>
          <p:cNvSpPr/>
          <p:nvPr/>
        </p:nvSpPr>
        <p:spPr>
          <a:xfrm>
            <a:off x="8166924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803BC0-BBF0-98D8-BF66-9CF24284DAC7}"/>
              </a:ext>
            </a:extLst>
          </p:cNvPr>
          <p:cNvSpPr/>
          <p:nvPr/>
        </p:nvSpPr>
        <p:spPr>
          <a:xfrm>
            <a:off x="9003739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20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4361352" y="429830"/>
            <a:ext cx="3136727" cy="7739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해시테이블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특징</a:t>
            </a:r>
            <a:endParaRPr lang="en-US" altLang="ko-KR" sz="28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20D50A0-5058-B1C3-EDC1-D10BF6EADA03}"/>
              </a:ext>
            </a:extLst>
          </p:cNvPr>
          <p:cNvSpPr/>
          <p:nvPr/>
        </p:nvSpPr>
        <p:spPr>
          <a:xfrm>
            <a:off x="2372541" y="1534711"/>
            <a:ext cx="7446918" cy="14370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[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테이블 만석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-&gt; </a:t>
            </a:r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확장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필요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]  =&gt;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매우 </a:t>
            </a:r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심각한 성능 저하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</a:p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확장하지 않도록 테이블 설계를 잘하자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A60BEF0-A43E-C511-4F15-974671EF9492}"/>
              </a:ext>
            </a:extLst>
          </p:cNvPr>
          <p:cNvSpPr/>
          <p:nvPr/>
        </p:nvSpPr>
        <p:spPr>
          <a:xfrm>
            <a:off x="2372541" y="3220443"/>
            <a:ext cx="7446918" cy="1086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자주 사용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되는 데이터는 </a:t>
            </a:r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캐시</a:t>
            </a:r>
            <a:r>
              <a:rPr lang="en-US" altLang="ko-KR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(Cache)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적용하여 효율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UP!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DF4FE5-A869-A71E-16E7-EB9E27AB0BE2}"/>
              </a:ext>
            </a:extLst>
          </p:cNvPr>
          <p:cNvSpPr/>
          <p:nvPr/>
        </p:nvSpPr>
        <p:spPr>
          <a:xfrm>
            <a:off x="2372541" y="4555467"/>
            <a:ext cx="7446918" cy="16656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통계적으로 해시 테이블 사용이 </a:t>
            </a:r>
            <a:r>
              <a:rPr lang="en-US" altLang="ko-KR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7~80%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-&gt; </a:t>
            </a:r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충돌 빈번</a:t>
            </a:r>
            <a:r>
              <a:rPr lang="en-US" altLang="ko-KR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319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E54DB7-1038-98C4-6EA6-8D6543498705}"/>
              </a:ext>
            </a:extLst>
          </p:cNvPr>
          <p:cNvSpPr>
            <a:spLocks/>
          </p:cNvSpPr>
          <p:nvPr/>
        </p:nvSpPr>
        <p:spPr>
          <a:xfrm>
            <a:off x="980680" y="454590"/>
            <a:ext cx="2289046" cy="993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개념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680" y="2620968"/>
            <a:ext cx="2114532" cy="2114532"/>
          </a:xfrm>
          <a:prstGeom prst="rect">
            <a:avLst/>
          </a:prstGeom>
        </p:spPr>
      </p:pic>
      <p:pic>
        <p:nvPicPr>
          <p:cNvPr id="41" name="그래픽 40" descr="테이블 윤곽선">
            <a:extLst>
              <a:ext uri="{FF2B5EF4-FFF2-40B4-BE49-F238E27FC236}">
                <a16:creationId xmlns:a16="http://schemas.microsoft.com/office/drawing/2014/main" id="{CDFB82D0-7D9D-E78D-46B5-BD5BF599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877" y="2181885"/>
            <a:ext cx="2992698" cy="29926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7598F10-422E-A4E0-3938-EA44A4106BA0}"/>
              </a:ext>
            </a:extLst>
          </p:cNvPr>
          <p:cNvSpPr txBox="1"/>
          <p:nvPr/>
        </p:nvSpPr>
        <p:spPr>
          <a:xfrm flipH="1">
            <a:off x="9116569" y="231544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배열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버킷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DC88488C-A690-A328-D0EE-E7D4F9FEE488}"/>
              </a:ext>
            </a:extLst>
          </p:cNvPr>
          <p:cNvCxnSpPr/>
          <p:nvPr/>
        </p:nvCxnSpPr>
        <p:spPr>
          <a:xfrm rot="16200000" flipH="1">
            <a:off x="8857420" y="1203892"/>
            <a:ext cx="993787" cy="8778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070E1C-EC7E-9CCF-647A-6DB63BF2448A}"/>
              </a:ext>
            </a:extLst>
          </p:cNvPr>
          <p:cNvSpPr txBox="1"/>
          <p:nvPr/>
        </p:nvSpPr>
        <p:spPr>
          <a:xfrm flipH="1">
            <a:off x="8225028" y="622690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빠 르 다</a:t>
            </a:r>
            <a:r>
              <a:rPr lang="en-US" altLang="ko-KR" sz="28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!</a:t>
            </a:r>
          </a:p>
        </p:txBody>
      </p:sp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0740" y="2582929"/>
            <a:ext cx="2190609" cy="219060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B34D10-1336-1064-8753-C294117C9062}"/>
              </a:ext>
            </a:extLst>
          </p:cNvPr>
          <p:cNvSpPr txBox="1"/>
          <p:nvPr/>
        </p:nvSpPr>
        <p:spPr>
          <a:xfrm flipH="1">
            <a:off x="5120953" y="231544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</a:t>
            </a:r>
            <a:endParaRPr lang="en-US" altLang="ko-KR" sz="24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0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45CD79-8A23-C263-5B4B-5E8708BAA67B}"/>
              </a:ext>
            </a:extLst>
          </p:cNvPr>
          <p:cNvSpPr/>
          <p:nvPr/>
        </p:nvSpPr>
        <p:spPr>
          <a:xfrm>
            <a:off x="687385" y="1028615"/>
            <a:ext cx="10632887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BAC9E-2CB5-5A9A-735A-219FA9CAB859}"/>
              </a:ext>
            </a:extLst>
          </p:cNvPr>
          <p:cNvSpPr>
            <a:spLocks/>
          </p:cNvSpPr>
          <p:nvPr/>
        </p:nvSpPr>
        <p:spPr>
          <a:xfrm>
            <a:off x="687385" y="193778"/>
            <a:ext cx="242157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종류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FDB6A3-BCB9-30E8-7282-7898782964B6}"/>
              </a:ext>
            </a:extLst>
          </p:cNvPr>
          <p:cNvSpPr>
            <a:spLocks/>
          </p:cNvSpPr>
          <p:nvPr/>
        </p:nvSpPr>
        <p:spPr>
          <a:xfrm>
            <a:off x="4945520" y="1315185"/>
            <a:ext cx="1780031" cy="514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직접 주소 테이블</a:t>
            </a:r>
            <a:endParaRPr lang="en-US" altLang="ko-KR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D7525-0DB4-3194-5943-1DDA261AC5A8}"/>
              </a:ext>
            </a:extLst>
          </p:cNvPr>
          <p:cNvSpPr txBox="1"/>
          <p:nvPr/>
        </p:nvSpPr>
        <p:spPr>
          <a:xfrm>
            <a:off x="5012296" y="1938528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키 값  </a:t>
            </a:r>
            <a:r>
              <a:rPr lang="en-US" altLang="ko-KR" sz="20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=  </a:t>
            </a:r>
            <a:r>
              <a:rPr lang="ko-KR" altLang="en-US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주소</a:t>
            </a:r>
            <a:r>
              <a:rPr lang="en-US" altLang="ko-KR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!</a:t>
            </a:r>
            <a:endParaRPr lang="ko-KR" altLang="en-US" sz="2000" dirty="0">
              <a:solidFill>
                <a:srgbClr val="C00000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6" name="그래픽 5" descr="키 단색으로 채워진">
            <a:extLst>
              <a:ext uri="{FF2B5EF4-FFF2-40B4-BE49-F238E27FC236}">
                <a16:creationId xmlns:a16="http://schemas.microsoft.com/office/drawing/2014/main" id="{672CA493-C002-DA99-0ED3-3DECE1E7D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905" y="2918883"/>
            <a:ext cx="1545616" cy="1545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0BCBF-0843-AB51-ED6A-C4E888BBF1F1}"/>
              </a:ext>
            </a:extLst>
          </p:cNvPr>
          <p:cNvSpPr txBox="1"/>
          <p:nvPr/>
        </p:nvSpPr>
        <p:spPr>
          <a:xfrm flipH="1">
            <a:off x="3066148" y="4057698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31A51C-37C0-336B-4446-044EB5CAC561}"/>
              </a:ext>
            </a:extLst>
          </p:cNvPr>
          <p:cNvSpPr/>
          <p:nvPr/>
        </p:nvSpPr>
        <p:spPr>
          <a:xfrm>
            <a:off x="5410200" y="2743200"/>
            <a:ext cx="685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A85DE-3170-1766-6EF0-AF5D22EC4B40}"/>
              </a:ext>
            </a:extLst>
          </p:cNvPr>
          <p:cNvSpPr/>
          <p:nvPr/>
        </p:nvSpPr>
        <p:spPr>
          <a:xfrm>
            <a:off x="5410200" y="3400449"/>
            <a:ext cx="685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5B161-BA39-1AED-546A-53F4E00431C2}"/>
              </a:ext>
            </a:extLst>
          </p:cNvPr>
          <p:cNvSpPr/>
          <p:nvPr/>
        </p:nvSpPr>
        <p:spPr>
          <a:xfrm>
            <a:off x="5410200" y="4057698"/>
            <a:ext cx="685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DA77B1-CD1D-B99C-C8C8-73FFD9294835}"/>
              </a:ext>
            </a:extLst>
          </p:cNvPr>
          <p:cNvCxnSpPr/>
          <p:nvPr/>
        </p:nvCxnSpPr>
        <p:spPr>
          <a:xfrm>
            <a:off x="4367784" y="3691691"/>
            <a:ext cx="10424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5E79C6-E5CF-1E48-2B77-E3EE9D48BD83}"/>
              </a:ext>
            </a:extLst>
          </p:cNvPr>
          <p:cNvSpPr txBox="1"/>
          <p:nvPr/>
        </p:nvSpPr>
        <p:spPr>
          <a:xfrm flipH="1">
            <a:off x="6121909" y="351251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Ary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[55]</a:t>
            </a:r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 값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507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4124DA-6809-ADFC-4D08-764008FCE58D}"/>
              </a:ext>
            </a:extLst>
          </p:cNvPr>
          <p:cNvSpPr/>
          <p:nvPr/>
        </p:nvSpPr>
        <p:spPr>
          <a:xfrm>
            <a:off x="516637" y="1093748"/>
            <a:ext cx="11023092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09" y="2620967"/>
            <a:ext cx="2114532" cy="2114532"/>
          </a:xfrm>
          <a:prstGeom prst="rect">
            <a:avLst/>
          </a:prstGeom>
        </p:spPr>
      </p:pic>
      <p:pic>
        <p:nvPicPr>
          <p:cNvPr id="41" name="그래픽 40" descr="테이블 윤곽선">
            <a:extLst>
              <a:ext uri="{FF2B5EF4-FFF2-40B4-BE49-F238E27FC236}">
                <a16:creationId xmlns:a16="http://schemas.microsoft.com/office/drawing/2014/main" id="{CDFB82D0-7D9D-E78D-46B5-BD5BF599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877" y="2181885"/>
            <a:ext cx="2992698" cy="29926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7598F10-422E-A4E0-3938-EA44A4106BA0}"/>
              </a:ext>
            </a:extLst>
          </p:cNvPr>
          <p:cNvSpPr txBox="1"/>
          <p:nvPr/>
        </p:nvSpPr>
        <p:spPr>
          <a:xfrm flipH="1">
            <a:off x="9116569" y="231544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배열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버킷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8172" y="2544890"/>
            <a:ext cx="2190609" cy="2190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516637" y="269365"/>
            <a:ext cx="242157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종류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FFA85-B9A4-334A-6DC2-28A1AC8271BE}"/>
              </a:ext>
            </a:extLst>
          </p:cNvPr>
          <p:cNvSpPr>
            <a:spLocks/>
          </p:cNvSpPr>
          <p:nvPr/>
        </p:nvSpPr>
        <p:spPr>
          <a:xfrm>
            <a:off x="4869495" y="1304645"/>
            <a:ext cx="1780031" cy="514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 테이블</a:t>
            </a:r>
            <a:endParaRPr lang="en-US" altLang="ko-KR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D787C-D77B-F3A3-E1EA-3E299A10D266}"/>
              </a:ext>
            </a:extLst>
          </p:cNvPr>
          <p:cNvSpPr txBox="1"/>
          <p:nvPr/>
        </p:nvSpPr>
        <p:spPr>
          <a:xfrm>
            <a:off x="5004990" y="2323741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 </a:t>
            </a:r>
            <a:r>
              <a:rPr lang="ko-KR" altLang="en-US" sz="20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5681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BE971C-FE3B-7BC8-7D26-9FED726CD3AD}"/>
              </a:ext>
            </a:extLst>
          </p:cNvPr>
          <p:cNvSpPr/>
          <p:nvPr/>
        </p:nvSpPr>
        <p:spPr>
          <a:xfrm>
            <a:off x="516637" y="1093748"/>
            <a:ext cx="11023092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65" y="2371734"/>
            <a:ext cx="2114532" cy="2114532"/>
          </a:xfrm>
          <a:prstGeom prst="rect">
            <a:avLst/>
          </a:prstGeom>
        </p:spPr>
      </p:pic>
      <p:pic>
        <p:nvPicPr>
          <p:cNvPr id="41" name="그래픽 40" descr="테이블 윤곽선">
            <a:extLst>
              <a:ext uri="{FF2B5EF4-FFF2-40B4-BE49-F238E27FC236}">
                <a16:creationId xmlns:a16="http://schemas.microsoft.com/office/drawing/2014/main" id="{CDFB82D0-7D9D-E78D-46B5-BD5BF599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877" y="2181885"/>
            <a:ext cx="2992698" cy="29926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7598F10-422E-A4E0-3938-EA44A4106BA0}"/>
              </a:ext>
            </a:extLst>
          </p:cNvPr>
          <p:cNvSpPr txBox="1"/>
          <p:nvPr/>
        </p:nvSpPr>
        <p:spPr>
          <a:xfrm flipH="1">
            <a:off x="9116569" y="231544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배열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버킷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249" y="2523796"/>
            <a:ext cx="2190609" cy="2190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516637" y="269365"/>
            <a:ext cx="242157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충돌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FFA85-B9A4-334A-6DC2-28A1AC8271BE}"/>
              </a:ext>
            </a:extLst>
          </p:cNvPr>
          <p:cNvSpPr>
            <a:spLocks/>
          </p:cNvSpPr>
          <p:nvPr/>
        </p:nvSpPr>
        <p:spPr>
          <a:xfrm>
            <a:off x="4869495" y="1304645"/>
            <a:ext cx="1780031" cy="514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 테이블</a:t>
            </a:r>
            <a:endParaRPr lang="en-US" altLang="ko-KR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D787C-D77B-F3A3-E1EA-3E299A10D266}"/>
              </a:ext>
            </a:extLst>
          </p:cNvPr>
          <p:cNvSpPr txBox="1"/>
          <p:nvPr/>
        </p:nvSpPr>
        <p:spPr>
          <a:xfrm>
            <a:off x="5004990" y="2323741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 </a:t>
            </a:r>
            <a:r>
              <a:rPr lang="ko-KR" altLang="en-US" sz="20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1A18DA-1851-AEEB-6714-9A4F4D2C5E6C}"/>
              </a:ext>
            </a:extLst>
          </p:cNvPr>
          <p:cNvCxnSpPr/>
          <p:nvPr/>
        </p:nvCxnSpPr>
        <p:spPr>
          <a:xfrm>
            <a:off x="6649526" y="3063240"/>
            <a:ext cx="18818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DE83E0-A976-2497-26CC-115BDAA588A4}"/>
              </a:ext>
            </a:extLst>
          </p:cNvPr>
          <p:cNvCxnSpPr>
            <a:cxnSpLocks/>
          </p:cNvCxnSpPr>
          <p:nvPr/>
        </p:nvCxnSpPr>
        <p:spPr>
          <a:xfrm>
            <a:off x="3840239" y="3063240"/>
            <a:ext cx="102925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C2BF3D-897F-8FBB-98C5-FD562BEB7457}"/>
              </a:ext>
            </a:extLst>
          </p:cNvPr>
          <p:cNvCxnSpPr>
            <a:cxnSpLocks/>
          </p:cNvCxnSpPr>
          <p:nvPr/>
        </p:nvCxnSpPr>
        <p:spPr>
          <a:xfrm flipV="1">
            <a:off x="6627634" y="3291840"/>
            <a:ext cx="1875017" cy="3976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49F3BF-1436-ACE0-7E9F-02083A1D3BD5}"/>
              </a:ext>
            </a:extLst>
          </p:cNvPr>
          <p:cNvCxnSpPr>
            <a:cxnSpLocks/>
          </p:cNvCxnSpPr>
          <p:nvPr/>
        </p:nvCxnSpPr>
        <p:spPr>
          <a:xfrm flipV="1">
            <a:off x="3873186" y="3689498"/>
            <a:ext cx="1003118" cy="335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구름 13">
            <a:extLst>
              <a:ext uri="{FF2B5EF4-FFF2-40B4-BE49-F238E27FC236}">
                <a16:creationId xmlns:a16="http://schemas.microsoft.com/office/drawing/2014/main" id="{E66E6D50-8D9F-0149-9421-A2899E56643A}"/>
              </a:ext>
            </a:extLst>
          </p:cNvPr>
          <p:cNvSpPr/>
          <p:nvPr/>
        </p:nvSpPr>
        <p:spPr>
          <a:xfrm>
            <a:off x="8718994" y="2978713"/>
            <a:ext cx="530352" cy="397654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1BA948-C541-0303-50E9-D4240965DBA1}"/>
              </a:ext>
            </a:extLst>
          </p:cNvPr>
          <p:cNvSpPr/>
          <p:nvPr/>
        </p:nvSpPr>
        <p:spPr>
          <a:xfrm>
            <a:off x="516637" y="1093748"/>
            <a:ext cx="11023092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6A7CBA-2978-6D1C-CE2D-A79DDF31E854}"/>
              </a:ext>
            </a:extLst>
          </p:cNvPr>
          <p:cNvSpPr/>
          <p:nvPr/>
        </p:nvSpPr>
        <p:spPr>
          <a:xfrm>
            <a:off x="5138648" y="1828800"/>
            <a:ext cx="2190609" cy="345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6363" y="2770964"/>
            <a:ext cx="1457376" cy="1457376"/>
          </a:xfrm>
          <a:prstGeom prst="rect">
            <a:avLst/>
          </a:prstGeom>
        </p:spPr>
      </p:pic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8648" y="2701325"/>
            <a:ext cx="2190609" cy="2190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516637" y="269365"/>
            <a:ext cx="242157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충돌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095A6-CF2E-B4AC-BD86-7AB5A8BB1730}"/>
              </a:ext>
            </a:extLst>
          </p:cNvPr>
          <p:cNvSpPr txBox="1"/>
          <p:nvPr/>
        </p:nvSpPr>
        <p:spPr>
          <a:xfrm>
            <a:off x="5711609" y="26263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/ 10 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8ED3-D61D-E1BD-1395-3411A94B98C4}"/>
              </a:ext>
            </a:extLst>
          </p:cNvPr>
          <p:cNvSpPr txBox="1"/>
          <p:nvPr/>
        </p:nvSpPr>
        <p:spPr>
          <a:xfrm>
            <a:off x="3444456" y="2655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150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22F46-4711-1EEB-906D-FBFF040EFE4B}"/>
              </a:ext>
            </a:extLst>
          </p:cNvPr>
          <p:cNvSpPr txBox="1"/>
          <p:nvPr/>
        </p:nvSpPr>
        <p:spPr>
          <a:xfrm>
            <a:off x="3444456" y="39764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96676-FEF3-28BC-6DD3-0122AB32E4E3}"/>
              </a:ext>
            </a:extLst>
          </p:cNvPr>
          <p:cNvSpPr txBox="1"/>
          <p:nvPr/>
        </p:nvSpPr>
        <p:spPr>
          <a:xfrm>
            <a:off x="5763310" y="20050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A32435-F852-0C06-9D17-37DFF2D31E86}"/>
              </a:ext>
            </a:extLst>
          </p:cNvPr>
          <p:cNvCxnSpPr/>
          <p:nvPr/>
        </p:nvCxnSpPr>
        <p:spPr>
          <a:xfrm>
            <a:off x="5138648" y="2479190"/>
            <a:ext cx="2190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7EB02F-A70E-D9C8-A01B-5237F223F2D3}"/>
              </a:ext>
            </a:extLst>
          </p:cNvPr>
          <p:cNvSpPr/>
          <p:nvPr/>
        </p:nvSpPr>
        <p:spPr>
          <a:xfrm>
            <a:off x="8681142" y="1828799"/>
            <a:ext cx="1097280" cy="3456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7FF1A8-B590-E17C-BFFC-E4B8E6CDCC32}"/>
              </a:ext>
            </a:extLst>
          </p:cNvPr>
          <p:cNvCxnSpPr/>
          <p:nvPr/>
        </p:nvCxnSpPr>
        <p:spPr>
          <a:xfrm>
            <a:off x="7575350" y="2807540"/>
            <a:ext cx="939006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43189D-79AF-9A7B-73CD-7082ED3D98B2}"/>
              </a:ext>
            </a:extLst>
          </p:cNvPr>
          <p:cNvCxnSpPr>
            <a:cxnSpLocks/>
          </p:cNvCxnSpPr>
          <p:nvPr/>
        </p:nvCxnSpPr>
        <p:spPr>
          <a:xfrm flipV="1">
            <a:off x="7658743" y="3557013"/>
            <a:ext cx="855613" cy="47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1342F0-E9F3-DE99-EA8C-E5D57D7FF61D}"/>
              </a:ext>
            </a:extLst>
          </p:cNvPr>
          <p:cNvCxnSpPr/>
          <p:nvPr/>
        </p:nvCxnSpPr>
        <p:spPr>
          <a:xfrm>
            <a:off x="8681142" y="3038789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C32036-5100-16B4-ED4B-EB6FE9815FEA}"/>
              </a:ext>
            </a:extLst>
          </p:cNvPr>
          <p:cNvCxnSpPr/>
          <p:nvPr/>
        </p:nvCxnSpPr>
        <p:spPr>
          <a:xfrm>
            <a:off x="8681142" y="3758696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2857-40D4-2F6B-5983-590F455073BC}"/>
              </a:ext>
            </a:extLst>
          </p:cNvPr>
          <p:cNvSpPr txBox="1"/>
          <p:nvPr/>
        </p:nvSpPr>
        <p:spPr>
          <a:xfrm>
            <a:off x="9018827" y="319081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85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B74AA-4C00-A3A5-E555-5F725D8A3783}"/>
              </a:ext>
            </a:extLst>
          </p:cNvPr>
          <p:cNvSpPr/>
          <p:nvPr/>
        </p:nvSpPr>
        <p:spPr>
          <a:xfrm>
            <a:off x="331020" y="1210854"/>
            <a:ext cx="11437307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6A7CBA-2978-6D1C-CE2D-A79DDF31E854}"/>
              </a:ext>
            </a:extLst>
          </p:cNvPr>
          <p:cNvSpPr/>
          <p:nvPr/>
        </p:nvSpPr>
        <p:spPr>
          <a:xfrm>
            <a:off x="3776192" y="1828800"/>
            <a:ext cx="2190609" cy="345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907" y="2770964"/>
            <a:ext cx="1457376" cy="1457376"/>
          </a:xfrm>
          <a:prstGeom prst="rect">
            <a:avLst/>
          </a:prstGeom>
        </p:spPr>
      </p:pic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6192" y="2701325"/>
            <a:ext cx="2190609" cy="2190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충돌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해결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095A6-CF2E-B4AC-BD86-7AB5A8BB1730}"/>
              </a:ext>
            </a:extLst>
          </p:cNvPr>
          <p:cNvSpPr txBox="1"/>
          <p:nvPr/>
        </p:nvSpPr>
        <p:spPr>
          <a:xfrm>
            <a:off x="4349153" y="2626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8ED3-D61D-E1BD-1395-3411A94B98C4}"/>
              </a:ext>
            </a:extLst>
          </p:cNvPr>
          <p:cNvSpPr txBox="1"/>
          <p:nvPr/>
        </p:nvSpPr>
        <p:spPr>
          <a:xfrm>
            <a:off x="2082000" y="26556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근재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22F46-4711-1EEB-906D-FBFF040EFE4B}"/>
              </a:ext>
            </a:extLst>
          </p:cNvPr>
          <p:cNvSpPr txBox="1"/>
          <p:nvPr/>
        </p:nvSpPr>
        <p:spPr>
          <a:xfrm>
            <a:off x="2082000" y="39764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재근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96676-FEF3-28BC-6DD3-0122AB32E4E3}"/>
              </a:ext>
            </a:extLst>
          </p:cNvPr>
          <p:cNvSpPr txBox="1"/>
          <p:nvPr/>
        </p:nvSpPr>
        <p:spPr>
          <a:xfrm>
            <a:off x="4400854" y="20050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A32435-F852-0C06-9D17-37DFF2D31E86}"/>
              </a:ext>
            </a:extLst>
          </p:cNvPr>
          <p:cNvCxnSpPr/>
          <p:nvPr/>
        </p:nvCxnSpPr>
        <p:spPr>
          <a:xfrm>
            <a:off x="3776192" y="2479190"/>
            <a:ext cx="2190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7EB02F-A70E-D9C8-A01B-5237F223F2D3}"/>
              </a:ext>
            </a:extLst>
          </p:cNvPr>
          <p:cNvSpPr/>
          <p:nvPr/>
        </p:nvSpPr>
        <p:spPr>
          <a:xfrm>
            <a:off x="7344477" y="1828800"/>
            <a:ext cx="1097280" cy="3456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7FF1A8-B590-E17C-BFFC-E4B8E6CDCC32}"/>
              </a:ext>
            </a:extLst>
          </p:cNvPr>
          <p:cNvCxnSpPr/>
          <p:nvPr/>
        </p:nvCxnSpPr>
        <p:spPr>
          <a:xfrm>
            <a:off x="6212894" y="2807540"/>
            <a:ext cx="939006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43189D-79AF-9A7B-73CD-7082ED3D98B2}"/>
              </a:ext>
            </a:extLst>
          </p:cNvPr>
          <p:cNvCxnSpPr>
            <a:cxnSpLocks/>
          </p:cNvCxnSpPr>
          <p:nvPr/>
        </p:nvCxnSpPr>
        <p:spPr>
          <a:xfrm flipV="1">
            <a:off x="6296287" y="3557013"/>
            <a:ext cx="855613" cy="47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1342F0-E9F3-DE99-EA8C-E5D57D7FF61D}"/>
              </a:ext>
            </a:extLst>
          </p:cNvPr>
          <p:cNvCxnSpPr/>
          <p:nvPr/>
        </p:nvCxnSpPr>
        <p:spPr>
          <a:xfrm>
            <a:off x="7318686" y="3038789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C32036-5100-16B4-ED4B-EB6FE9815FEA}"/>
              </a:ext>
            </a:extLst>
          </p:cNvPr>
          <p:cNvCxnSpPr/>
          <p:nvPr/>
        </p:nvCxnSpPr>
        <p:spPr>
          <a:xfrm>
            <a:off x="7318686" y="3758696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2857-40D4-2F6B-5983-590F455073BC}"/>
              </a:ext>
            </a:extLst>
          </p:cNvPr>
          <p:cNvSpPr txBox="1"/>
          <p:nvPr/>
        </p:nvSpPr>
        <p:spPr>
          <a:xfrm>
            <a:off x="7656371" y="319081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16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AA7789-3D39-F8F9-C33F-1EC57640E3FB}"/>
              </a:ext>
            </a:extLst>
          </p:cNvPr>
          <p:cNvSpPr/>
          <p:nvPr/>
        </p:nvSpPr>
        <p:spPr>
          <a:xfrm>
            <a:off x="9758270" y="2452924"/>
            <a:ext cx="797922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근재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D292ED-EBA3-A6E2-DA2B-065D5A37CB17}"/>
              </a:ext>
            </a:extLst>
          </p:cNvPr>
          <p:cNvCxnSpPr>
            <a:cxnSpLocks/>
          </p:cNvCxnSpPr>
          <p:nvPr/>
        </p:nvCxnSpPr>
        <p:spPr>
          <a:xfrm flipV="1">
            <a:off x="8415966" y="2786610"/>
            <a:ext cx="855613" cy="47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9A79D5-7A49-CBCB-4805-AF4311F0C703}"/>
              </a:ext>
            </a:extLst>
          </p:cNvPr>
          <p:cNvCxnSpPr>
            <a:cxnSpLocks/>
          </p:cNvCxnSpPr>
          <p:nvPr/>
        </p:nvCxnSpPr>
        <p:spPr>
          <a:xfrm flipV="1">
            <a:off x="8415966" y="3016925"/>
            <a:ext cx="855613" cy="47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12083-AB99-B256-659E-0BF451F0AECA}"/>
              </a:ext>
            </a:extLst>
          </p:cNvPr>
          <p:cNvSpPr/>
          <p:nvPr/>
        </p:nvSpPr>
        <p:spPr>
          <a:xfrm>
            <a:off x="10556191" y="2452924"/>
            <a:ext cx="797922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B542C-AB13-03A2-E669-91FA7389FD4D}"/>
              </a:ext>
            </a:extLst>
          </p:cNvPr>
          <p:cNvSpPr/>
          <p:nvPr/>
        </p:nvSpPr>
        <p:spPr>
          <a:xfrm>
            <a:off x="9788207" y="3330690"/>
            <a:ext cx="797922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59AB74-0B8A-7DD4-E00E-01E3903FA539}"/>
              </a:ext>
            </a:extLst>
          </p:cNvPr>
          <p:cNvSpPr/>
          <p:nvPr/>
        </p:nvSpPr>
        <p:spPr>
          <a:xfrm>
            <a:off x="10586128" y="3330690"/>
            <a:ext cx="797922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FE867D-C73B-9CEF-02F5-B9AC66BBE0B7}"/>
              </a:ext>
            </a:extLst>
          </p:cNvPr>
          <p:cNvSpPr/>
          <p:nvPr/>
        </p:nvSpPr>
        <p:spPr>
          <a:xfrm>
            <a:off x="9427463" y="2452924"/>
            <a:ext cx="340387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A1DB37-6259-640C-90B7-83C6BA952E41}"/>
              </a:ext>
            </a:extLst>
          </p:cNvPr>
          <p:cNvSpPr/>
          <p:nvPr/>
        </p:nvSpPr>
        <p:spPr>
          <a:xfrm>
            <a:off x="9452580" y="3330690"/>
            <a:ext cx="340387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C4BE93-B54E-BAA4-C7F2-676EC394A941}"/>
              </a:ext>
            </a:extLst>
          </p:cNvPr>
          <p:cNvSpPr/>
          <p:nvPr/>
        </p:nvSpPr>
        <p:spPr>
          <a:xfrm>
            <a:off x="9427462" y="2578429"/>
            <a:ext cx="299470" cy="3040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7D0482-E7AA-0818-7FEA-1ED73BD84363}"/>
              </a:ext>
            </a:extLst>
          </p:cNvPr>
          <p:cNvCxnSpPr>
            <a:stCxn id="21" idx="4"/>
          </p:cNvCxnSpPr>
          <p:nvPr/>
        </p:nvCxnSpPr>
        <p:spPr>
          <a:xfrm>
            <a:off x="9577197" y="2882475"/>
            <a:ext cx="20459" cy="876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5665D36C-7E8E-57A3-05FE-CA92FF8D0E80}"/>
              </a:ext>
            </a:extLst>
          </p:cNvPr>
          <p:cNvSpPr/>
          <p:nvPr/>
        </p:nvSpPr>
        <p:spPr>
          <a:xfrm>
            <a:off x="3318360" y="2145750"/>
            <a:ext cx="5355935" cy="245946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분리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연결법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Chaining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05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158CE0-D964-2712-D515-A829381761D6}"/>
              </a:ext>
            </a:extLst>
          </p:cNvPr>
          <p:cNvSpPr/>
          <p:nvPr/>
        </p:nvSpPr>
        <p:spPr>
          <a:xfrm>
            <a:off x="1472184" y="1642531"/>
            <a:ext cx="8503920" cy="47797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충돌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해결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5665D36C-7E8E-57A3-05FE-CA92FF8D0E80}"/>
              </a:ext>
            </a:extLst>
          </p:cNvPr>
          <p:cNvSpPr/>
          <p:nvPr/>
        </p:nvSpPr>
        <p:spPr>
          <a:xfrm>
            <a:off x="4067885" y="755716"/>
            <a:ext cx="2768780" cy="113355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분리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연결법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Chaining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6B03EE-EEF5-3C4B-EEEA-8CE7E340B2CB}"/>
              </a:ext>
            </a:extLst>
          </p:cNvPr>
          <p:cNvSpPr/>
          <p:nvPr/>
        </p:nvSpPr>
        <p:spPr>
          <a:xfrm>
            <a:off x="3051048" y="3086054"/>
            <a:ext cx="6382512" cy="1852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# </a:t>
            </a:r>
            <a:r>
              <a:rPr lang="ko-KR" altLang="en-US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장점</a:t>
            </a:r>
            <a:endParaRPr lang="en-US" altLang="ko-KR" sz="2400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확장이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필요없다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간단하게 구현이 가능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# </a:t>
            </a:r>
            <a:r>
              <a:rPr lang="ko-KR" altLang="en-US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단점</a:t>
            </a:r>
            <a:endParaRPr lang="en-US" altLang="ko-KR" sz="2400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데이터 수가 너무 많아지는 경우 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   -&gt;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동일 버킷에 </a:t>
            </a:r>
            <a:r>
              <a:rPr lang="en-US" altLang="ko-KR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Chaning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이 많아져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캐싱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효율이 낮아진다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98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158CE0-D964-2712-D515-A829381761D6}"/>
              </a:ext>
            </a:extLst>
          </p:cNvPr>
          <p:cNvSpPr/>
          <p:nvPr/>
        </p:nvSpPr>
        <p:spPr>
          <a:xfrm>
            <a:off x="2529187" y="2250991"/>
            <a:ext cx="6670330" cy="16656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현재 버킷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로부터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고정폭만큼씩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이동하여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차례대로 검색하여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비어 있는 버킷에 데이터를 저장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개방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주소법</a:t>
            </a:r>
            <a:endParaRPr lang="en-US" altLang="ko-KR" sz="24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5665D36C-7E8E-57A3-05FE-CA92FF8D0E80}"/>
              </a:ext>
            </a:extLst>
          </p:cNvPr>
          <p:cNvSpPr/>
          <p:nvPr/>
        </p:nvSpPr>
        <p:spPr>
          <a:xfrm>
            <a:off x="4153228" y="1456568"/>
            <a:ext cx="3027859" cy="113355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Linear Probing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A7D328-EA97-BF5E-8095-7D7811A503CD}"/>
              </a:ext>
            </a:extLst>
          </p:cNvPr>
          <p:cNvSpPr/>
          <p:nvPr/>
        </p:nvSpPr>
        <p:spPr>
          <a:xfrm>
            <a:off x="230921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213EAE-96D0-304B-6A4F-08809CFFF4A0}"/>
              </a:ext>
            </a:extLst>
          </p:cNvPr>
          <p:cNvSpPr/>
          <p:nvPr/>
        </p:nvSpPr>
        <p:spPr>
          <a:xfrm>
            <a:off x="3146034" y="4384231"/>
            <a:ext cx="836815" cy="65183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D5DE3-5CE7-CFAA-1BE0-4C9F29038C22}"/>
              </a:ext>
            </a:extLst>
          </p:cNvPr>
          <p:cNvSpPr/>
          <p:nvPr/>
        </p:nvSpPr>
        <p:spPr>
          <a:xfrm>
            <a:off x="398284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9199B3-CBA3-372A-0E34-3B051CDEC1E9}"/>
              </a:ext>
            </a:extLst>
          </p:cNvPr>
          <p:cNvSpPr/>
          <p:nvPr/>
        </p:nvSpPr>
        <p:spPr>
          <a:xfrm>
            <a:off x="481966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8F18A-333D-B86C-2E42-E29D05B522C2}"/>
              </a:ext>
            </a:extLst>
          </p:cNvPr>
          <p:cNvSpPr/>
          <p:nvPr/>
        </p:nvSpPr>
        <p:spPr>
          <a:xfrm>
            <a:off x="5656479" y="4385186"/>
            <a:ext cx="836815" cy="65183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728B5-CC73-ED66-0468-0D12BABD7C98}"/>
              </a:ext>
            </a:extLst>
          </p:cNvPr>
          <p:cNvSpPr/>
          <p:nvPr/>
        </p:nvSpPr>
        <p:spPr>
          <a:xfrm>
            <a:off x="649329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749DD7-C78D-F1FC-8D14-B17CC9C4CD3A}"/>
              </a:ext>
            </a:extLst>
          </p:cNvPr>
          <p:cNvSpPr/>
          <p:nvPr/>
        </p:nvSpPr>
        <p:spPr>
          <a:xfrm>
            <a:off x="733010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69AEE4-D943-0B49-68A5-16840880F6C6}"/>
              </a:ext>
            </a:extLst>
          </p:cNvPr>
          <p:cNvSpPr/>
          <p:nvPr/>
        </p:nvSpPr>
        <p:spPr>
          <a:xfrm>
            <a:off x="8166924" y="4384231"/>
            <a:ext cx="836815" cy="65183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733A8F-F716-B342-BF1B-CD38D26FD6F2}"/>
              </a:ext>
            </a:extLst>
          </p:cNvPr>
          <p:cNvSpPr/>
          <p:nvPr/>
        </p:nvSpPr>
        <p:spPr>
          <a:xfrm>
            <a:off x="900373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1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241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배달의민족 도현 OTF</vt:lpstr>
      <vt:lpstr>배달의민족 연성 OTF</vt:lpstr>
      <vt:lpstr>배달의민족 주아 OTF</vt:lpstr>
      <vt:lpstr>Arial</vt:lpstr>
      <vt:lpstr>Office 테마</vt:lpstr>
      <vt:lpstr>해시테이블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해시테이블</dc:title>
  <dc:creator>근재 신</dc:creator>
  <cp:lastModifiedBy>근재 신</cp:lastModifiedBy>
  <cp:revision>4</cp:revision>
  <dcterms:created xsi:type="dcterms:W3CDTF">2023-02-04T09:18:18Z</dcterms:created>
  <dcterms:modified xsi:type="dcterms:W3CDTF">2023-02-04T14:21:47Z</dcterms:modified>
</cp:coreProperties>
</file>