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58" r:id="rId6"/>
    <p:sldId id="260" r:id="rId7"/>
    <p:sldId id="261" r:id="rId8"/>
    <p:sldId id="262" r:id="rId9"/>
    <p:sldId id="264" r:id="rId10"/>
    <p:sldId id="265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8" r:id="rId20"/>
    <p:sldId id="281" r:id="rId21"/>
    <p:sldId id="277" r:id="rId22"/>
    <p:sldId id="279" r:id="rId23"/>
    <p:sldId id="282" r:id="rId24"/>
    <p:sldId id="289" r:id="rId25"/>
    <p:sldId id="290" r:id="rId26"/>
    <p:sldId id="291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/>
    <p:restoredTop sz="94628"/>
  </p:normalViewPr>
  <p:slideViewPr>
    <p:cSldViewPr snapToGrid="0">
      <p:cViewPr varScale="1">
        <p:scale>
          <a:sx n="119" d="100"/>
          <a:sy n="119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CE380-4FF4-0883-BCFD-0CDE1E48B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B180B5-8F69-2509-C6A9-F4746884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38A38B-B8F9-F461-E7DB-55A58F92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BF64CF-F21F-0011-D4C0-B524C7B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10A252-93F1-AF04-3CF8-6057D191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8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C3CB2-9E8C-E48F-A17E-AA62DBCD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666B0D-EAC7-1615-71D7-445EF8964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CA778-2CCF-4B79-E4D5-35B2C122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511E6E-539A-F215-E37B-2482A9FA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25572E-8E6D-29B4-0ABE-B2386DD7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18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D1EAFE-C6EF-785C-EFA4-C8E2B936B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0AD4E2-0AFB-040C-3020-6C977D17A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997433-79DB-46F9-6277-0E6216E3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FA6FED-1B97-E241-F5F2-8A561E39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BB794-33F0-5985-D57B-1D3E378E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89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B3DE6-6F90-7F67-2549-D6B4EAA9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2E63F2-3EEB-0FE9-A3FF-3C218D72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AB5B73-1933-5A17-888E-D154A30E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C4813-9C91-BD55-2BF1-F68E8C59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5AFE58-47C0-F0B5-A11A-0157B6C0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59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77A8E-9335-331F-194A-FF24F3AF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A8461D-2B85-07F1-FE0D-E47B8E7D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45CF94-0A10-7590-9FC4-1D9D0D14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81EBB-A84D-24D5-AE23-E148EB37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7174A7-9A01-C7A8-8938-A64B62AF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18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8AABF-FD09-8803-0401-21019661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7F8A5-462F-82CD-8665-1F94BEDD8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0880C9-8E21-3118-C6BD-352BA3A1C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0A6336-44DF-27ED-10E0-F738EC8A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AFBC84-FA77-C59A-8A9A-743DE73E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F7E98-8DF0-B1F8-9E5B-AA18CE6A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3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4A5CA-83C3-E9BC-B420-CD98B4D4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48AC1F-36D4-7189-CB5A-DA7367392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388B9E-67BB-E0E5-0F4D-479E50BF3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A0CC93-820B-D3BD-7EBD-4EBF98EAF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98698-F91D-353E-C910-2E6758779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E5ECBB-6513-F0E5-3025-089BBD58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6C6B09-8F56-E5B7-5DC9-C784E45E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ADA8AD-7A7E-157F-B6F8-7CF10C99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5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D3655-8952-E0D1-2E0A-7D100D93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6A3416-9EEF-CCFB-FFED-07916224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9823EF-05A7-8799-7422-BB900D01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F7EE0A-7DA3-5954-8B07-BFD78E0F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29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A6A26D-1113-27DD-04B8-9DC7AD31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E108EF-C20A-2274-B5A8-774E4557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1AA571-D46D-2903-062A-2CF527D7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8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0FA22-630D-4F92-1224-820B8E27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F4FA77-E73E-2AD0-3B10-5F03B23E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BD0DC7-BCA2-59BB-CB1D-4799AE17D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ADC91D-DE32-B499-4E99-45C2FFA0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DD802A-E18C-C84A-8A1D-EFD51289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1CD6F-9D76-D263-2388-000D2C59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78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1ECE6-5A85-2910-A067-99292CF0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6C270E-88FF-3B32-2067-282860498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2CC69D-0C42-9F54-ACBD-2E5AE158F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5B3144-D783-26AD-BEE3-856EC673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8B571A-1598-49E6-7872-F40D7B04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4CAA05-2EA2-0136-AD39-1B0564E3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06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84EE9F-3D35-68A1-8E4A-052189BE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C1BA0-044B-A053-604C-F83E2C8BC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74664A-224D-F164-84B9-34B415A04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A8B3-A2DA-CB4A-BB18-7585E5C1798F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D05E3B-8C9B-D7A5-B1D4-35A0CFCD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369DE7-FEBF-79BC-6B53-36D202D93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F6EB-0103-6F4D-8626-F063E65DF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36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1C357EB-371A-450C-29B5-65695E28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"/>
            <a:ext cx="12192000" cy="69003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D1249ED-F2A8-1675-2543-3AD1967BA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D130BF-0ECC-A8A0-B6A7-F343F74CC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グループ</a:t>
            </a:r>
            <a:r>
              <a:rPr lang="en-US" altLang="ja-JP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</a:t>
            </a:r>
          </a:p>
          <a:p>
            <a:r>
              <a:rPr lang="ja-JP" altLang="en-US" b="1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前田晃秀、朴智美、高橋湧、山本珠理</a:t>
            </a:r>
            <a:endParaRPr lang="en-US" altLang="ja-JP" b="1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004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739F46B-F331-F525-BAA6-705A1122F6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1"/>
            <a:ext cx="12192000" cy="69003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EB25FB-A3DC-450E-ECDD-30ACB31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463"/>
            <a:ext cx="10515600" cy="375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健康管理システムとは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システムのデモンストレーション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SQL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文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269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D14067B-EA56-C5A2-3D19-4C3D22CE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1027906"/>
            <a:ext cx="10364612" cy="58300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(ER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図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731A3E-BCD4-2280-D3CA-90346FED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4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0910887" cy="1325563"/>
          </a:xfrm>
        </p:spPr>
        <p:txBody>
          <a:bodyPr/>
          <a:lstStyle/>
          <a:p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 sz="360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リレーショナルスキーマ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731A3E-BCD4-2280-D3CA-90346FED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9E5DE0A-D5E3-D2B3-D35E-704A1BFF7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5" t="24651" r="14770" b="27675"/>
          <a:stretch/>
        </p:blipFill>
        <p:spPr>
          <a:xfrm>
            <a:off x="442913" y="1690688"/>
            <a:ext cx="9860809" cy="33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7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中身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731A3E-BCD4-2280-D3CA-90346FED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D32F42-E893-102D-18D5-2C8443380C53}"/>
              </a:ext>
            </a:extLst>
          </p:cNvPr>
          <p:cNvSpPr txBox="1"/>
          <p:nvPr/>
        </p:nvSpPr>
        <p:spPr>
          <a:xfrm>
            <a:off x="1509713" y="3429001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gender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233AF0-3D3E-5911-13DF-1119CC9BE7B0}"/>
              </a:ext>
            </a:extLst>
          </p:cNvPr>
          <p:cNvSpPr txBox="1"/>
          <p:nvPr/>
        </p:nvSpPr>
        <p:spPr>
          <a:xfrm>
            <a:off x="4683654" y="3445153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target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BE73F0-E734-CD35-5498-90D1D2119B41}"/>
              </a:ext>
            </a:extLst>
          </p:cNvPr>
          <p:cNvSpPr txBox="1"/>
          <p:nvPr/>
        </p:nvSpPr>
        <p:spPr>
          <a:xfrm>
            <a:off x="6299479" y="3429000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record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ACB041B-3D5A-1C59-00E3-DF6C4F280C27}"/>
              </a:ext>
            </a:extLst>
          </p:cNvPr>
          <p:cNvSpPr txBox="1"/>
          <p:nvPr/>
        </p:nvSpPr>
        <p:spPr>
          <a:xfrm>
            <a:off x="3287441" y="342900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user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DE8AF7D-15C2-5AD9-958C-B9C8C4E9965E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119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４つのテーブルを作成しました。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39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中身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731A3E-BCD4-2280-D3CA-90346FED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2C55DA1-5E1F-CE0D-6BA1-6A2579816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"/>
          <a:stretch/>
        </p:blipFill>
        <p:spPr>
          <a:xfrm>
            <a:off x="1947301" y="2696454"/>
            <a:ext cx="7325116" cy="28702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DF7AB9-42D2-4551-6F5E-66C51B7D0D36}"/>
              </a:ext>
            </a:extLst>
          </p:cNvPr>
          <p:cNvSpPr txBox="1"/>
          <p:nvPr/>
        </p:nvSpPr>
        <p:spPr>
          <a:xfrm>
            <a:off x="1350022" y="1731905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gender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942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中身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731A3E-BCD4-2280-D3CA-90346FED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D85F3B21-D053-5FAB-9B0E-510220147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8" t="845"/>
          <a:stretch/>
        </p:blipFill>
        <p:spPr>
          <a:xfrm>
            <a:off x="2374900" y="1684531"/>
            <a:ext cx="7442200" cy="48866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CA1CA6-C4CC-5CF7-620B-77D75B7D723D}"/>
              </a:ext>
            </a:extLst>
          </p:cNvPr>
          <p:cNvSpPr txBox="1"/>
          <p:nvPr/>
        </p:nvSpPr>
        <p:spPr>
          <a:xfrm>
            <a:off x="1050328" y="1361366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user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45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中身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pic>
        <p:nvPicPr>
          <p:cNvPr id="11" name="図 10" descr="テーブル&#10;&#10;自動的に生成された説明">
            <a:extLst>
              <a:ext uri="{FF2B5EF4-FFF2-40B4-BE49-F238E27FC236}">
                <a16:creationId xmlns:a16="http://schemas.microsoft.com/office/drawing/2014/main" id="{6DF52C1B-A7A6-E5E9-9E7B-6E7F98F8A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" t="1967"/>
          <a:stretch/>
        </p:blipFill>
        <p:spPr>
          <a:xfrm>
            <a:off x="1" y="2663551"/>
            <a:ext cx="12192000" cy="36405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EC1CF8-99A5-CBCE-43B5-2BE9EA37EFB4}"/>
              </a:ext>
            </a:extLst>
          </p:cNvPr>
          <p:cNvSpPr txBox="1"/>
          <p:nvPr/>
        </p:nvSpPr>
        <p:spPr>
          <a:xfrm>
            <a:off x="1009128" y="1548820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target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5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中身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731A3E-BCD4-2280-D3CA-90346FED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  <p:pic>
        <p:nvPicPr>
          <p:cNvPr id="13" name="図 12" descr="テーブル&#10;&#10;自動的に生成された説明">
            <a:extLst>
              <a:ext uri="{FF2B5EF4-FFF2-40B4-BE49-F238E27FC236}">
                <a16:creationId xmlns:a16="http://schemas.microsoft.com/office/drawing/2014/main" id="{65F5841A-D109-A915-81D7-9BE6C9ED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007697"/>
            <a:ext cx="8245903" cy="92766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C84693-49DD-0BEF-59B5-91D8F20246D6}"/>
              </a:ext>
            </a:extLst>
          </p:cNvPr>
          <p:cNvSpPr txBox="1"/>
          <p:nvPr/>
        </p:nvSpPr>
        <p:spPr>
          <a:xfrm>
            <a:off x="1071087" y="1361366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record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04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中身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731A3E-BCD4-2280-D3CA-90346FED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DE8AF7D-15C2-5AD9-958C-B9C8C4E9965E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119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４つのテーブルを作成しました。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E028DEE-830A-8956-9B09-CB5AF3280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"/>
          <a:stretch/>
        </p:blipFill>
        <p:spPr>
          <a:xfrm>
            <a:off x="4698252" y="4867334"/>
            <a:ext cx="3047296" cy="1194022"/>
          </a:xfrm>
          <a:prstGeom prst="rect">
            <a:avLst/>
          </a:prstGeom>
        </p:spPr>
      </p:pic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62A3EECD-BAC1-A741-9420-4B99130076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8" t="845"/>
          <a:stretch/>
        </p:blipFill>
        <p:spPr>
          <a:xfrm>
            <a:off x="829819" y="4349176"/>
            <a:ext cx="3736834" cy="2453670"/>
          </a:xfrm>
          <a:prstGeom prst="rect">
            <a:avLst/>
          </a:prstGeom>
        </p:spPr>
      </p:pic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7BAEA993-7A08-D7DE-B01F-D0CA5286F5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9" t="1967"/>
          <a:stretch/>
        </p:blipFill>
        <p:spPr>
          <a:xfrm>
            <a:off x="897375" y="2361917"/>
            <a:ext cx="6643687" cy="198384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233AF0-3D3E-5911-13DF-1119CC9BE7B0}"/>
              </a:ext>
            </a:extLst>
          </p:cNvPr>
          <p:cNvSpPr txBox="1"/>
          <p:nvPr/>
        </p:nvSpPr>
        <p:spPr>
          <a:xfrm>
            <a:off x="897375" y="2218671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target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232AC4DD-7F1A-EF31-5E5C-FBD675753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754" y="1660112"/>
            <a:ext cx="4432606" cy="498668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D32F42-E893-102D-18D5-2C8443380C53}"/>
              </a:ext>
            </a:extLst>
          </p:cNvPr>
          <p:cNvSpPr txBox="1"/>
          <p:nvPr/>
        </p:nvSpPr>
        <p:spPr>
          <a:xfrm>
            <a:off x="4677522" y="4651700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gender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ACB041B-3D5A-1C59-00E3-DF6C4F280C27}"/>
              </a:ext>
            </a:extLst>
          </p:cNvPr>
          <p:cNvSpPr txBox="1"/>
          <p:nvPr/>
        </p:nvSpPr>
        <p:spPr>
          <a:xfrm>
            <a:off x="961418" y="4349176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user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BE73F0-E734-CD35-5498-90D1D2119B41}"/>
              </a:ext>
            </a:extLst>
          </p:cNvPr>
          <p:cNvSpPr txBox="1"/>
          <p:nvPr/>
        </p:nvSpPr>
        <p:spPr>
          <a:xfrm>
            <a:off x="7541062" y="1520494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record</a:t>
            </a:r>
            <a:endParaRPr kumimoji="1" lang="ja-JP" altLang="en-US" sz="3600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415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937ED2A-96CA-59F4-FE36-6275B35E16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1"/>
            <a:ext cx="12192000" cy="69003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EB25FB-A3DC-450E-ECDD-30ACB31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463"/>
            <a:ext cx="10515600" cy="375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健康管理システムとは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システムのデモンストレーション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SQL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文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27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70D2DB0-B59D-9041-BCEC-53E1397BC0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1"/>
            <a:ext cx="12192000" cy="69003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EB25FB-A3DC-450E-ECDD-30ACB31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463"/>
            <a:ext cx="10515600" cy="375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健康管理システムとは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システムのデモンストレーション</a:t>
            </a:r>
            <a:endParaRPr kumimoji="1"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SQL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文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endParaRPr kumimoji="1"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056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SQL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文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-(1)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DE8AF7D-15C2-5AD9-958C-B9C8C4E9965E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415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max(</a:t>
            </a:r>
            <a:r>
              <a:rPr lang="en" altLang="ja-JP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created_date</a:t>
            </a: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</a:t>
            </a:r>
            <a:endParaRPr lang="en-US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同じ</a:t>
            </a: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ID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の人のターゲットの中から一番若い</a:t>
            </a: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target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を取ってくる方法</a:t>
            </a:r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SELECT * FROM target where </a:t>
            </a:r>
            <a:r>
              <a:rPr lang="en" altLang="ja-JP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created_date</a:t>
            </a: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=(select max(</a:t>
            </a:r>
            <a:r>
              <a:rPr lang="en" altLang="ja-JP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created_date</a:t>
            </a: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 from target WHERE ID=1011);</a:t>
            </a:r>
          </a:p>
          <a:p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F61BBA1-EAEA-88FE-EF8E-E8D31182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0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F61BBA1-EAEA-88FE-EF8E-E8D31182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SQL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文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-(2)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DE8AF7D-15C2-5AD9-958C-B9C8C4E9965E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415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target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と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record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の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weight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を持ってくる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SELECT (w1.weight/w2.weight) FROM target w1, record w2 WHERE w2.ID=1011 AND </a:t>
            </a:r>
            <a:r>
              <a:rPr lang="en" altLang="ja-JP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record_date</a:t>
            </a: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='2019-12-01' AND w1.created_date=(select max(</a:t>
            </a:r>
            <a:r>
              <a:rPr lang="en" altLang="ja-JP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created_date</a:t>
            </a: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 from target WHERE ID=1011);</a:t>
            </a:r>
          </a:p>
          <a:p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403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2F0D53-9833-0C92-CD12-7921E6C986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1"/>
            <a:ext cx="12192000" cy="69003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EB25FB-A3DC-450E-ECDD-30ACB31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463"/>
            <a:ext cx="10515600" cy="375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健康管理システムとは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システムのデモンストレーション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SQL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文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endParaRPr kumimoji="1"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477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F61BBA1-EAEA-88FE-EF8E-E8D31182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00013"/>
            <a:ext cx="10515600" cy="1325563"/>
          </a:xfrm>
        </p:spPr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クラス図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417184BA-049B-9029-B292-BAC0B2B038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6" t="11798" r="12819" b="3531"/>
          <a:stretch/>
        </p:blipFill>
        <p:spPr>
          <a:xfrm>
            <a:off x="2314575" y="1166236"/>
            <a:ext cx="7129463" cy="56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63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ここがすごい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DE8AF7D-15C2-5AD9-958C-B9C8C4E9965E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415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3D51A-8BA2-4D72-0882-0828E4405D9C}"/>
              </a:ext>
            </a:extLst>
          </p:cNvPr>
          <p:cNvSpPr txBox="1">
            <a:spLocks/>
          </p:cNvSpPr>
          <p:nvPr/>
        </p:nvSpPr>
        <p:spPr>
          <a:xfrm>
            <a:off x="962025" y="1459725"/>
            <a:ext cx="10896600" cy="5298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altLang="ja-JP" sz="2400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B6347C-7460-582A-4439-BE8C5FE1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715" y="540950"/>
            <a:ext cx="1114425" cy="1114425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D9B0264-468F-9161-916F-A98541254085}"/>
              </a:ext>
            </a:extLst>
          </p:cNvPr>
          <p:cNvSpPr txBox="1">
            <a:spLocks/>
          </p:cNvSpPr>
          <p:nvPr/>
        </p:nvSpPr>
        <p:spPr>
          <a:xfrm>
            <a:off x="990600" y="1924863"/>
            <a:ext cx="5710238" cy="415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solidFill>
                  <a:srgbClr val="333333"/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一致度の計算方法</a:t>
            </a:r>
            <a:endParaRPr lang="en-US" altLang="ja-JP" dirty="0">
              <a:solidFill>
                <a:srgbClr val="333333"/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1. 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記録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/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目標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=</a:t>
            </a:r>
            <a:r>
              <a:rPr lang="en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a</a:t>
            </a:r>
          </a:p>
          <a:p>
            <a:pPr marL="0" indent="0">
              <a:buNone/>
            </a:pPr>
            <a:r>
              <a:rPr lang="en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      a&gt;2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の時例外</a:t>
            </a:r>
          </a:p>
          <a:p>
            <a:pPr marL="0" indent="0">
              <a:buNone/>
            </a:pP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2. </a:t>
            </a:r>
            <a:r>
              <a:rPr lang="en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a-1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の絶対値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=</a:t>
            </a:r>
            <a:r>
              <a:rPr lang="en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b</a:t>
            </a:r>
          </a:p>
          <a:p>
            <a:pPr marL="0" indent="0">
              <a:buNone/>
            </a:pPr>
            <a:r>
              <a:rPr lang="en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3. b*100-100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の絶対値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=</a:t>
            </a:r>
            <a:r>
              <a:rPr lang="en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c</a:t>
            </a:r>
          </a:p>
          <a:p>
            <a:pPr marL="0" indent="0">
              <a:buNone/>
            </a:pPr>
            <a:r>
              <a:rPr lang="en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4. 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結果は</a:t>
            </a:r>
            <a:r>
              <a:rPr lang="en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c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!!</a:t>
            </a:r>
            <a:endParaRPr lang="en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28D4B-0541-E53A-40C0-2E681455838C}"/>
              </a:ext>
            </a:extLst>
          </p:cNvPr>
          <p:cNvSpPr txBox="1"/>
          <p:nvPr/>
        </p:nvSpPr>
        <p:spPr>
          <a:xfrm>
            <a:off x="5128432" y="1539934"/>
            <a:ext cx="67301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public float 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culculate_work_parsent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(float 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record_rs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float 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target_rs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int index)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{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if(index==7) 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record_rs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culculate_BMI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weight,height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if(index==8) 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record_rs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culculate_muscle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weight,height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if(index==9) 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record_rs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culculate_body_Fat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weight,height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("record:"+record_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+"tar:"+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target_rs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float res = 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record_rs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target_rs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res=res-1;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 (res&gt;=2) return -1;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else if(res==0) return 100;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else if (res&lt;0) res=res*-1;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res=res*100-100;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if(res&lt;0) res=res*-1;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</a:t>
            </a:r>
            <a:r>
              <a:rPr kumimoji="1" lang="en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("res:"+res);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return res;</a:t>
            </a:r>
          </a:p>
          <a:p>
            <a:r>
              <a:rPr kumimoji="1" lang="en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}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3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ここがすごい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DE8AF7D-15C2-5AD9-958C-B9C8C4E9965E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415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3D51A-8BA2-4D72-0882-0828E4405D9C}"/>
              </a:ext>
            </a:extLst>
          </p:cNvPr>
          <p:cNvSpPr txBox="1">
            <a:spLocks/>
          </p:cNvSpPr>
          <p:nvPr/>
        </p:nvSpPr>
        <p:spPr>
          <a:xfrm>
            <a:off x="962025" y="1459725"/>
            <a:ext cx="10896600" cy="5298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altLang="ja-JP" sz="2400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B6347C-7460-582A-4439-BE8C5FE1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715" y="540950"/>
            <a:ext cx="1114425" cy="1114425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D9B0264-468F-9161-916F-A98541254085}"/>
              </a:ext>
            </a:extLst>
          </p:cNvPr>
          <p:cNvSpPr txBox="1">
            <a:spLocks/>
          </p:cNvSpPr>
          <p:nvPr/>
        </p:nvSpPr>
        <p:spPr>
          <a:xfrm>
            <a:off x="962024" y="1772463"/>
            <a:ext cx="10515599" cy="1078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「累積」と「一日の記録出力」の</a:t>
            </a:r>
            <a:r>
              <a:rPr lang="en-US" altLang="ja-JP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 </a:t>
            </a:r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モード指定をできるようにした</a:t>
            </a:r>
            <a:endParaRPr lang="en-US" altLang="ja-JP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1800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フラグで二つのモードを指定できるようにした</a:t>
            </a:r>
            <a:endParaRPr lang="en-US" altLang="ja-JP" sz="1800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3779FF5-6743-B0AA-17F8-D7B26E32A815}"/>
              </a:ext>
            </a:extLst>
          </p:cNvPr>
          <p:cNvSpPr txBox="1">
            <a:spLocks/>
          </p:cNvSpPr>
          <p:nvPr/>
        </p:nvSpPr>
        <p:spPr>
          <a:xfrm>
            <a:off x="962025" y="2932630"/>
            <a:ext cx="3511734" cy="2537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本日分のスコアを表示します。</a:t>
            </a: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腹囲 の頑張り度は 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36.7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身長 の頑張り度は 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14.2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体重 の頑張り度は 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44.0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最高血圧 の頑張り度は 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16.9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最低血圧 の頑張り度は 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31.4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血糖値 の頑張り度は 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36.7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</a:t>
            </a: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BMI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は、もう少し堅実的な目標を立てましょう</a:t>
            </a: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筋肉量 の頑張り度は 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55.0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体脂肪率 の頑張り度は 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35.6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5E589F7-8941-F2F7-9394-349ADC86C8FF}"/>
              </a:ext>
            </a:extLst>
          </p:cNvPr>
          <p:cNvSpPr txBox="1">
            <a:spLocks/>
          </p:cNvSpPr>
          <p:nvPr/>
        </p:nvSpPr>
        <p:spPr>
          <a:xfrm>
            <a:off x="4826184" y="2932631"/>
            <a:ext cx="6403791" cy="2739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　　　　腹囲　　　身長　　　体重　　  最高血圧  最低血圧  血糖値　  </a:t>
            </a: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BMI   </a:t>
            </a:r>
            <a:r>
              <a:rPr lang="ja-JP" altLang="en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筋肉量　  体脂肪率</a:t>
            </a:r>
          </a:p>
          <a:p>
            <a:pPr marL="0" indent="0">
              <a:buNone/>
            </a:pP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2021-10-30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94.6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94.6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93.3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91.3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90.0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73.4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29.0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2021-11-10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92.5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87.0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75.2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31.2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2021-12-18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95.2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94.2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97.5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72.0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74.1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29.7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2022-01-19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93.6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96.2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93.3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93.8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72.0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75.7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31.7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2022-02-04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96.4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96.3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95.8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98.8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76.0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75.7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31.9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2022-03-20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97.3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81.0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79.0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36.3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2022-04-17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93.3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98.8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82.0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80.1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2022-06-28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99.5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95.8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97.5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90.0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79.6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2022-08-15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97.3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98.6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97.5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78.5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35.7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2022-09-10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97.5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96.7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79.8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37.4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2022-10-11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98.5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98.8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96.0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80.2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37.9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A0829C-B1B8-467B-CB5B-4B9D5EFF14C1}"/>
              </a:ext>
            </a:extLst>
          </p:cNvPr>
          <p:cNvSpPr txBox="1"/>
          <p:nvPr/>
        </p:nvSpPr>
        <p:spPr>
          <a:xfrm>
            <a:off x="7474081" y="5974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「累積」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3CD3CE-7842-EA86-CE98-7ECA635182A8}"/>
              </a:ext>
            </a:extLst>
          </p:cNvPr>
          <p:cNvSpPr txBox="1"/>
          <p:nvPr/>
        </p:nvSpPr>
        <p:spPr>
          <a:xfrm>
            <a:off x="1414463" y="59293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「一日の記録出力」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79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ここがすごい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DE8AF7D-15C2-5AD9-958C-B9C8C4E9965E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415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3D51A-8BA2-4D72-0882-0828E4405D9C}"/>
              </a:ext>
            </a:extLst>
          </p:cNvPr>
          <p:cNvSpPr txBox="1">
            <a:spLocks/>
          </p:cNvSpPr>
          <p:nvPr/>
        </p:nvSpPr>
        <p:spPr>
          <a:xfrm>
            <a:off x="962025" y="1459725"/>
            <a:ext cx="10896600" cy="5298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altLang="ja-JP" sz="2400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B6347C-7460-582A-4439-BE8C5FE1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985" y="4575543"/>
            <a:ext cx="1645463" cy="1645463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D9B0264-468F-9161-916F-A98541254085}"/>
              </a:ext>
            </a:extLst>
          </p:cNvPr>
          <p:cNvSpPr txBox="1">
            <a:spLocks/>
          </p:cNvSpPr>
          <p:nvPr/>
        </p:nvSpPr>
        <p:spPr>
          <a:xfrm>
            <a:off x="962025" y="2351125"/>
            <a:ext cx="10515599" cy="415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ログイン画面の繰り返しシステム</a:t>
            </a:r>
            <a:endParaRPr lang="en-US" altLang="ja-JP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333333"/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1800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While</a:t>
            </a:r>
            <a:r>
              <a:rPr lang="ja-JP" altLang="en-US" sz="1800">
                <a:solidFill>
                  <a:srgbClr val="333333"/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文で一連の作業を終えたのち、もう一度ログインし直せるようにした。</a:t>
            </a:r>
            <a:endParaRPr lang="en-US" altLang="ja-JP" sz="1800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011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エラーとの格闘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DE8AF7D-15C2-5AD9-958C-B9C8C4E9965E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415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3D51A-8BA2-4D72-0882-0828E4405D9C}"/>
              </a:ext>
            </a:extLst>
          </p:cNvPr>
          <p:cNvSpPr txBox="1">
            <a:spLocks/>
          </p:cNvSpPr>
          <p:nvPr/>
        </p:nvSpPr>
        <p:spPr>
          <a:xfrm>
            <a:off x="990600" y="1924863"/>
            <a:ext cx="10515600" cy="4156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エラー文</a:t>
            </a:r>
            <a:r>
              <a:rPr lang="en-US" altLang="ja-JP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:</a:t>
            </a:r>
            <a:endParaRPr lang="en" altLang="ja-JP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" altLang="ja-JP" b="0" i="0" u="none" strike="noStrike" dirty="0" err="1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java.sql.SQLException</a:t>
            </a:r>
            <a:r>
              <a:rPr lang="en" altLang="ja-JP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: Before start of result set </a:t>
            </a:r>
          </a:p>
          <a:p>
            <a:pPr marL="0" indent="0">
              <a:buNone/>
            </a:pPr>
            <a:endParaRPr lang="en" altLang="ja-JP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333333"/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エラーの原因</a:t>
            </a:r>
            <a:endParaRPr lang="en" altLang="ja-JP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" altLang="ja-JP" b="0" i="0" u="none" strike="noStrike" dirty="0" err="1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ResultSet</a:t>
            </a:r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から値を取り出そうとしている部分でエラーになっていた</a:t>
            </a:r>
            <a:endParaRPr lang="en-US" altLang="ja-JP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endParaRPr lang="en-US" altLang="ja-JP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解決策</a:t>
            </a:r>
            <a:endParaRPr lang="en-US" altLang="ja-JP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" altLang="ja-JP" b="0" i="0" u="none" strike="noStrike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while (</a:t>
            </a:r>
            <a:r>
              <a:rPr lang="en" altLang="ja-JP" b="0" i="0" u="none" strike="noStrike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rs.next</a:t>
            </a:r>
            <a:r>
              <a:rPr lang="en" altLang="ja-JP" b="0" i="0" u="none" strike="noStrike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())</a:t>
            </a:r>
            <a:r>
              <a:rPr lang="ja-JP" altLang="en-US" b="0" i="0" u="none" strike="noStrike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を使い、</a:t>
            </a:r>
            <a:endParaRPr lang="en-US" altLang="ja-JP" b="0" i="0" u="none" strike="noStrike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「現在の位置から次の</a:t>
            </a:r>
            <a:r>
              <a:rPr lang="en-US" altLang="ja-JP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</a:t>
            </a:r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行へ進んでカーソルを当て」ながら結果を取り出さなければならなかった。</a:t>
            </a:r>
            <a:endParaRPr lang="en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8FF846-15AC-B7B8-73E1-897AF58B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715" y="540950"/>
            <a:ext cx="1114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23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エラーとの格闘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DE8AF7D-15C2-5AD9-958C-B9C8C4E9965E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415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3D51A-8BA2-4D72-0882-0828E4405D9C}"/>
              </a:ext>
            </a:extLst>
          </p:cNvPr>
          <p:cNvSpPr txBox="1">
            <a:spLocks/>
          </p:cNvSpPr>
          <p:nvPr/>
        </p:nvSpPr>
        <p:spPr>
          <a:xfrm>
            <a:off x="990600" y="1924863"/>
            <a:ext cx="10896600" cy="444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エラー文</a:t>
            </a:r>
            <a:r>
              <a:rPr lang="en-US" altLang="ja-JP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:</a:t>
            </a:r>
            <a:endParaRPr lang="en" altLang="ja-JP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Can not issue data manipulation statements with </a:t>
            </a:r>
            <a:r>
              <a:rPr lang="en" altLang="ja-JP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executeQuery</a:t>
            </a: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()</a:t>
            </a:r>
          </a:p>
          <a:p>
            <a:pPr marL="0" indent="0">
              <a:buNone/>
            </a:pPr>
            <a:endParaRPr lang="en" altLang="ja-JP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333333"/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エラーの原因</a:t>
            </a:r>
            <a:endParaRPr lang="en" altLang="ja-JP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insert</a:t>
            </a:r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の</a:t>
            </a:r>
            <a:r>
              <a:rPr lang="en-US" altLang="ja-JP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SQL</a:t>
            </a:r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文を</a:t>
            </a:r>
            <a:r>
              <a:rPr lang="en" altLang="ja-JP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executeQuery</a:t>
            </a:r>
            <a:r>
              <a:rPr lang="en" altLang="ja-JP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()</a:t>
            </a: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で実行しようとしてしまっていた。</a:t>
            </a:r>
            <a:endParaRPr lang="en-US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解決策</a:t>
            </a:r>
            <a:endParaRPr lang="en-US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dirty="0" err="1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executeUpdate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()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をしようする必要があった。</a:t>
            </a:r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2FA22B-5C89-6955-63F9-20634270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715" y="540950"/>
            <a:ext cx="1114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7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エラーとの格闘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DE8AF7D-15C2-5AD9-958C-B9C8C4E9965E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415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ja-JP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3D51A-8BA2-4D72-0882-0828E4405D9C}"/>
              </a:ext>
            </a:extLst>
          </p:cNvPr>
          <p:cNvSpPr txBox="1">
            <a:spLocks/>
          </p:cNvSpPr>
          <p:nvPr/>
        </p:nvSpPr>
        <p:spPr>
          <a:xfrm>
            <a:off x="962025" y="1459725"/>
            <a:ext cx="10896600" cy="5298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エラー文</a:t>
            </a:r>
            <a:r>
              <a:rPr lang="en-US" altLang="ja-JP" sz="2400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:</a:t>
            </a:r>
            <a:endParaRPr lang="en" altLang="ja-JP" sz="2400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" altLang="ja-JP" sz="2400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java.util</a:t>
            </a:r>
            <a:r>
              <a:rPr lang="ja-JP" altLang="en-US" sz="240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のクラス </a:t>
            </a:r>
            <a:r>
              <a:rPr lang="en" altLang="ja-JP" sz="2400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java.util.Date</a:t>
            </a:r>
            <a:r>
              <a:rPr lang="ja-JP" altLang="en-US" sz="240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と</a:t>
            </a:r>
            <a:r>
              <a:rPr lang="en" altLang="ja-JP" sz="2400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java.sql</a:t>
            </a:r>
            <a:r>
              <a:rPr lang="ja-JP" altLang="en-US" sz="240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のクラス </a:t>
            </a:r>
            <a:r>
              <a:rPr lang="en" altLang="ja-JP" sz="2400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java.sql.Date</a:t>
            </a:r>
            <a:r>
              <a:rPr lang="ja-JP" altLang="en-US" sz="240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の両方が一致します</a:t>
            </a:r>
            <a:endParaRPr lang="en-US" altLang="ja-JP" sz="2400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" altLang="ja-JP" sz="2400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Add_record2.java:76: </a:t>
            </a:r>
            <a:r>
              <a:rPr lang="ja-JP" altLang="en-US" sz="2400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エラー</a:t>
            </a:r>
            <a:r>
              <a:rPr lang="en-US" altLang="ja-JP" sz="2400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: </a:t>
            </a:r>
            <a:r>
              <a:rPr lang="en" altLang="ja-JP" sz="2400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Date</a:t>
            </a:r>
            <a:r>
              <a:rPr lang="ja-JP" altLang="en-US" sz="2400" b="0" i="0" u="none" strike="noStrike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の参照はあいまいです</a:t>
            </a:r>
            <a:endParaRPr lang="en" altLang="ja-JP" sz="2400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endParaRPr lang="en" altLang="ja-JP" sz="2400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>
                <a:solidFill>
                  <a:srgbClr val="333333"/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エラーの原因</a:t>
            </a:r>
            <a:endParaRPr lang="en" altLang="ja-JP" sz="2400" b="0" i="0" u="none" strike="noStrike" dirty="0">
              <a:solidFill>
                <a:srgbClr val="333333"/>
              </a:solidFill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" altLang="ja-JP" sz="2400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import </a:t>
            </a:r>
            <a:r>
              <a:rPr lang="en" altLang="ja-JP" sz="2400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java.sql</a:t>
            </a:r>
            <a:r>
              <a:rPr lang="en" altLang="ja-JP" sz="2400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.*;</a:t>
            </a:r>
            <a:r>
              <a:rPr lang="ja-JP" altLang="en-US" sz="240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 </a:t>
            </a:r>
            <a:r>
              <a:rPr lang="en" altLang="ja-JP" sz="2400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import </a:t>
            </a:r>
            <a:r>
              <a:rPr lang="en" altLang="ja-JP" sz="2400" dirty="0" err="1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java.util</a:t>
            </a:r>
            <a:r>
              <a:rPr lang="en" altLang="ja-JP" sz="2400" dirty="0"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.*;</a:t>
            </a:r>
          </a:p>
          <a:p>
            <a:pPr marL="0" indent="0">
              <a:buNone/>
            </a:pPr>
            <a:r>
              <a:rPr lang="ja-JP" altLang="en-US" sz="240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両方に</a:t>
            </a:r>
            <a:r>
              <a:rPr lang="en-US" altLang="ja-JP" sz="2400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Date</a:t>
            </a:r>
            <a:r>
              <a:rPr lang="ja-JP" altLang="en-US" sz="240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型が存在していて混同してしまう。</a:t>
            </a:r>
            <a:endParaRPr lang="en-US" altLang="ja-JP" sz="2400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解決策</a:t>
            </a:r>
            <a:endParaRPr lang="en-US" altLang="ja-JP" sz="2400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import </a:t>
            </a:r>
            <a:r>
              <a:rPr lang="en-US" altLang="ja-JP" sz="2400" b="0" i="0" u="none" strike="noStrike" dirty="0" err="1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java.sql.Date</a:t>
            </a:r>
            <a:r>
              <a:rPr lang="en-US" altLang="ja-JP" sz="2400" b="0" i="0" u="none" strike="noStrike" dirty="0">
                <a:solidFill>
                  <a:srgbClr val="333333"/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;</a:t>
            </a:r>
            <a:r>
              <a:rPr lang="ja-JP" altLang="en-US" sz="2400">
                <a:solidFill>
                  <a:srgbClr val="333333"/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でもう一度宣言し直し、</a:t>
            </a:r>
            <a:r>
              <a:rPr lang="en-US" altLang="ja-JP" sz="2400" dirty="0" err="1">
                <a:solidFill>
                  <a:srgbClr val="333333"/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sql.Date</a:t>
            </a:r>
            <a:r>
              <a:rPr lang="ja-JP" altLang="en-US" sz="2400">
                <a:solidFill>
                  <a:srgbClr val="333333"/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型を優先してもらう。</a:t>
            </a:r>
            <a:endParaRPr lang="en-US" altLang="ja-JP" sz="2400" dirty="0">
              <a:solidFill>
                <a:srgbClr val="333333"/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>
                <a:solidFill>
                  <a:srgbClr val="333333"/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ワイルドカード指定でなく、個別指定。</a:t>
            </a:r>
            <a:endParaRPr lang="en-US" altLang="ja-JP" sz="2400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endParaRPr lang="en" altLang="ja-JP" sz="2400" dirty="0">
              <a:effectLst/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B6347C-7460-582A-4439-BE8C5FE1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715" y="540950"/>
            <a:ext cx="1114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0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80DC93A-DA73-09DB-0548-FB4C6A4BF8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1"/>
            <a:ext cx="12192000" cy="69003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EB25FB-A3DC-450E-ECDD-30ACB31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463"/>
            <a:ext cx="10515600" cy="375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健康管理システムとは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システムのデモンストレーション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SQL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文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247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1C357EB-371A-450C-29B5-65695E28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"/>
            <a:ext cx="12192000" cy="69003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D1249ED-F2A8-1675-2543-3AD1967BA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ご清聴ありがとうございました。</a:t>
            </a:r>
            <a:endParaRPr kumimoji="1" lang="ja-JP" altLang="en-US" b="1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D130BF-0ECC-A8A0-B6A7-F343F74CC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前田晃秀、朴智美、高橋湧、山本珠理</a:t>
            </a:r>
            <a:endParaRPr lang="en-US" altLang="ja-JP" b="1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85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健康管理システムとは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ユースケース図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  <a:endParaRPr kumimoji="1" lang="ja-JP" altLang="en-US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57EE4B76-3851-3777-D068-2C5B1594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361024"/>
            <a:ext cx="10715625" cy="54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健康管理システムとは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詳細１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  <a:endParaRPr kumimoji="1" lang="ja-JP" altLang="en-US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EB25FB-A3DC-450E-ECDD-30ACB31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4" y="3189286"/>
            <a:ext cx="1690688" cy="222567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血糖値　  </a:t>
            </a:r>
            <a:endParaRPr kumimoji="1"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kumimoji="1" lang="en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BMI   </a:t>
            </a:r>
            <a:r>
              <a:rPr kumimoji="1" lang="ja-JP" altLang="en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endParaRPr kumimoji="1"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筋肉量</a:t>
            </a:r>
            <a:endParaRPr kumimoji="1"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体脂肪率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FE13D3F-423B-ABB0-20CA-3130022DBB6C}"/>
              </a:ext>
            </a:extLst>
          </p:cNvPr>
          <p:cNvSpPr txBox="1">
            <a:spLocks/>
          </p:cNvSpPr>
          <p:nvPr/>
        </p:nvSpPr>
        <p:spPr>
          <a:xfrm>
            <a:off x="2733676" y="3189286"/>
            <a:ext cx="1690688" cy="222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身長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体重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最高血圧 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最低血圧  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F76ED2A-7E40-9F1C-363D-4EF5B5C4AFBA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119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ユーザーは以下の８つの項目について目標を立てる。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目標は随時変更可能</a:t>
            </a:r>
            <a:r>
              <a:rPr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5B409D5-DB47-4DAA-9574-5DC19492D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健康管理システムとは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詳細２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  <a:endParaRPr kumimoji="1" lang="ja-JP" altLang="en-US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FE13D3F-423B-ABB0-20CA-3130022DBB6C}"/>
              </a:ext>
            </a:extLst>
          </p:cNvPr>
          <p:cNvSpPr txBox="1">
            <a:spLocks/>
          </p:cNvSpPr>
          <p:nvPr/>
        </p:nvSpPr>
        <p:spPr>
          <a:xfrm>
            <a:off x="2219325" y="2860673"/>
            <a:ext cx="2781300" cy="326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身長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体重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腹囲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最高血圧 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最低血圧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血糖値　  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  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F76ED2A-7E40-9F1C-363D-4EF5B5C4AFBA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119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ユーザーは自身の計測記録を適宜入力する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None/>
            </a:pPr>
            <a:r>
              <a:rPr kumimoji="1" lang="en" altLang="ja-JP" sz="2000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(BMI ,</a:t>
            </a:r>
            <a:r>
              <a:rPr kumimoji="1" lang="ja-JP" altLang="en-US" sz="200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筋肉量</a:t>
            </a:r>
            <a:r>
              <a:rPr kumimoji="1" lang="en-US" altLang="ja-JP" sz="2000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,</a:t>
            </a:r>
            <a:r>
              <a:rPr kumimoji="1" lang="ja-JP" altLang="en-US" sz="200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体脂肪率の値は計算ができるため入力の必要がない</a:t>
            </a:r>
            <a:r>
              <a:rPr kumimoji="1" lang="en-US" altLang="ja-JP" sz="2000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  <a:endParaRPr kumimoji="1" lang="ja-JP" altLang="en-US" sz="200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D0CE0F5-36B1-6714-C686-B397759D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健康管理システムとは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詳細</a:t>
            </a: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３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  <a:endParaRPr kumimoji="1" lang="ja-JP" altLang="en-US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FE13D3F-423B-ABB0-20CA-3130022DBB6C}"/>
              </a:ext>
            </a:extLst>
          </p:cNvPr>
          <p:cNvSpPr txBox="1">
            <a:spLocks/>
          </p:cNvSpPr>
          <p:nvPr/>
        </p:nvSpPr>
        <p:spPr>
          <a:xfrm>
            <a:off x="2219325" y="2501899"/>
            <a:ext cx="7489565" cy="3511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本日分のスコアを表示します。</a:t>
            </a:r>
          </a:p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腹囲 の頑張り度は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36.7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身長 の頑張り度は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14.2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体重 の頑張り度は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44.0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最高血圧 の頑張り度は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16.9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最低血圧 の頑張り度は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31.4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血糖値 の頑張り度は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36.7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</a:t>
            </a:r>
            <a:r>
              <a:rPr lang="en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BMI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は、もう少し堅実的な目標を立てましょう</a:t>
            </a:r>
          </a:p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筋肉量 の頑張り度は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55.0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あなたの 体脂肪率 の頑張り度は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35.6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点です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F76ED2A-7E40-9F1C-363D-4EF5B5C4AFBA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96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システムが計測記録から目標の達成度を計算し表示する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D0CE0F5-36B1-6714-C686-B397759D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健康管理システムとは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(</a:t>
            </a: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詳細４</a:t>
            </a:r>
            <a:r>
              <a:rPr kumimoji="1" lang="en-US" altLang="ja-JP" dirty="0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)</a:t>
            </a:r>
            <a:endParaRPr kumimoji="1" lang="ja-JP" altLang="en-US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F76ED2A-7E40-9F1C-363D-4EF5B5C4AFBA}"/>
              </a:ext>
            </a:extLst>
          </p:cNvPr>
          <p:cNvSpPr txBox="1">
            <a:spLocks/>
          </p:cNvSpPr>
          <p:nvPr/>
        </p:nvSpPr>
        <p:spPr>
          <a:xfrm>
            <a:off x="838200" y="1772463"/>
            <a:ext cx="10515600" cy="684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システムは今までの累積達成度を計算し表示する事もできる</a:t>
            </a: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D0CE0F5-36B1-6714-C686-B397759D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90" y="4257675"/>
            <a:ext cx="2235200" cy="2235200"/>
          </a:xfrm>
          <a:prstGeom prst="rect">
            <a:avLst/>
          </a:prstGeo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FE13D3F-423B-ABB0-20CA-3130022DBB6C}"/>
              </a:ext>
            </a:extLst>
          </p:cNvPr>
          <p:cNvSpPr txBox="1">
            <a:spLocks/>
          </p:cNvSpPr>
          <p:nvPr/>
        </p:nvSpPr>
        <p:spPr>
          <a:xfrm>
            <a:off x="1076324" y="2539225"/>
            <a:ext cx="10110789" cy="3747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　　　　腹囲　　　身長　　　体重　　  最高血圧  最低血圧  血糖値　  </a:t>
            </a:r>
            <a:r>
              <a:rPr lang="en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BMI   </a:t>
            </a:r>
            <a:r>
              <a:rPr lang="ja-JP" altLang="en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筋肉量　  体脂肪率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2021-10-30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94.6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94.6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93.3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91.3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90.0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73.4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29.0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2021-11-10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92.5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87.0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75.2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31.2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2021-12-18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95.2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94.2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97.5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72.0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74.1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29.7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2022-01-19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93.6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96.2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93.3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93.8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72.0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75.7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31.7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2022-02-04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96.4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96.3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95.8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98.8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76.0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75.7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31.9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2022-03-20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97.3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81.0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79.0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36.3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2022-04-17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93.3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98.8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82.0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80.1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2022-06-28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99.5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95.8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97.5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90.0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79.6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2022-08-15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97.3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98.6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97.5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93.0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78.5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35.7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2022-09-10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97.5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96.7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79.8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37.4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 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2022-10-11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98.5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99.9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100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95.0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98.8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96.0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80.2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37.9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37.7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46768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6B63F1E-4B58-4711-1798-21D1B5929B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1"/>
            <a:ext cx="12192000" cy="69003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245F-EEC2-2274-88E3-9532446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EB25FB-A3DC-450E-ECDD-30ACB31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463"/>
            <a:ext cx="10515600" cy="375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健康管理システムとは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システムのデモンストレーション</a:t>
            </a:r>
            <a:endParaRPr kumimoji="1" lang="en-US" altLang="ja-JP" dirty="0"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データベースの構造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SQL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文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Toppan Bunkyu Mincho Regular" panose="02020400000000000000" pitchFamily="18" charset="-128"/>
                <a:ea typeface="Toppan Bunkyu Mincho Regular" panose="02020400000000000000" pitchFamily="18" charset="-128"/>
              </a:rPr>
              <a:t>プログラム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oppan Bunkyu Mincho Regular" panose="02020400000000000000" pitchFamily="18" charset="-128"/>
              <a:ea typeface="Toppan Bunkyu Mincho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80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2121</Words>
  <Application>Microsoft Macintosh PowerPoint</Application>
  <PresentationFormat>ワイド画面</PresentationFormat>
  <Paragraphs>207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Toppan Bunkyu Mincho Regular</vt:lpstr>
      <vt:lpstr>游ゴシック</vt:lpstr>
      <vt:lpstr>游ゴシック Light</vt:lpstr>
      <vt:lpstr>Arial</vt:lpstr>
      <vt:lpstr>Office テーマ</vt:lpstr>
      <vt:lpstr>健康管理システム</vt:lpstr>
      <vt:lpstr>目次</vt:lpstr>
      <vt:lpstr>目次</vt:lpstr>
      <vt:lpstr>健康管理システムとは(ユースケース図)</vt:lpstr>
      <vt:lpstr>健康管理システムとは(詳細１)</vt:lpstr>
      <vt:lpstr>健康管理システムとは(詳細２)</vt:lpstr>
      <vt:lpstr>健康管理システムとは(詳細３)</vt:lpstr>
      <vt:lpstr>健康管理システムとは(詳細４)</vt:lpstr>
      <vt:lpstr>目次</vt:lpstr>
      <vt:lpstr>目次</vt:lpstr>
      <vt:lpstr>データベースの構造(ER図)</vt:lpstr>
      <vt:lpstr>データベースの構造(リレーショナルスキーマ)</vt:lpstr>
      <vt:lpstr>データベースの構造(中身)</vt:lpstr>
      <vt:lpstr>データベースの構造(中身)</vt:lpstr>
      <vt:lpstr>データベースの構造(中身)</vt:lpstr>
      <vt:lpstr>データベースの構造(中身)</vt:lpstr>
      <vt:lpstr>データベースの構造(中身)</vt:lpstr>
      <vt:lpstr>データベースの構造(中身)</vt:lpstr>
      <vt:lpstr>目次</vt:lpstr>
      <vt:lpstr>SQL文-(1)</vt:lpstr>
      <vt:lpstr>SQL文-(2)</vt:lpstr>
      <vt:lpstr>目次</vt:lpstr>
      <vt:lpstr>プログラム(クラス図)</vt:lpstr>
      <vt:lpstr>プログラム(ここがすごい)</vt:lpstr>
      <vt:lpstr>プログラム(ここがすごい)</vt:lpstr>
      <vt:lpstr>プログラム(ここがすごい)</vt:lpstr>
      <vt:lpstr>プログラム(エラーとの格闘)</vt:lpstr>
      <vt:lpstr>プログラム(エラーとの格闘)</vt:lpstr>
      <vt:lpstr>プログラム(エラーとの格闘)</vt:lpstr>
      <vt:lpstr>ご清聴ありがとうございました。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健康管理システム</dc:title>
  <dc:creator>山本　珠理</dc:creator>
  <cp:lastModifiedBy>朴　智美</cp:lastModifiedBy>
  <cp:revision>22</cp:revision>
  <dcterms:created xsi:type="dcterms:W3CDTF">2022-11-17T02:13:41Z</dcterms:created>
  <dcterms:modified xsi:type="dcterms:W3CDTF">2022-11-17T08:05:02Z</dcterms:modified>
</cp:coreProperties>
</file>