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2" r:id="rId3"/>
    <p:sldId id="283" r:id="rId4"/>
    <p:sldId id="309" r:id="rId5"/>
    <p:sldId id="310" r:id="rId6"/>
    <p:sldId id="311" r:id="rId7"/>
    <p:sldId id="312" r:id="rId8"/>
    <p:sldId id="313" r:id="rId9"/>
    <p:sldId id="264" r:id="rId10"/>
    <p:sldId id="314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28" r:id="rId23"/>
    <p:sldId id="266" r:id="rId24"/>
    <p:sldId id="329" r:id="rId25"/>
    <p:sldId id="330" r:id="rId26"/>
    <p:sldId id="336" r:id="rId27"/>
    <p:sldId id="331" r:id="rId28"/>
    <p:sldId id="332" r:id="rId29"/>
    <p:sldId id="333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욱 전" initials="재전" lastIdx="2" clrIdx="0">
    <p:extLst>
      <p:ext uri="{19B8F6BF-5375-455C-9EA6-DF929625EA0E}">
        <p15:presenceInfo xmlns:p15="http://schemas.microsoft.com/office/powerpoint/2012/main" userId="7f65a82dcf8748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 autoAdjust="0"/>
    <p:restoredTop sz="86643" autoAdjust="0"/>
  </p:normalViewPr>
  <p:slideViewPr>
    <p:cSldViewPr snapToGrid="0">
      <p:cViewPr varScale="1">
        <p:scale>
          <a:sx n="100" d="100"/>
          <a:sy n="100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551B4-1BAB-4F15-877C-843A111BD0C0}" type="datetimeFigureOut">
              <a:rPr lang="ko-KR" altLang="en-US" smtClean="0"/>
              <a:t>2020-12-12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73D6-5951-4A17-82DA-DE18AE0ABA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91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코로나 동선 파악 시스템</a:t>
            </a:r>
            <a:r>
              <a:rPr lang="ko-KR" altLang="en-US" baseline="0" dirty="0" smtClean="0"/>
              <a:t> 개발 프로젝트를 발표하게 된 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조 </a:t>
            </a:r>
            <a:r>
              <a:rPr lang="ko-KR" altLang="en-US" baseline="0" dirty="0" err="1" smtClean="0"/>
              <a:t>전재욱과</a:t>
            </a:r>
            <a:r>
              <a:rPr lang="ko-KR" altLang="en-US" baseline="0" dirty="0" smtClean="0"/>
              <a:t> 최지혜입니다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방역 당국이 사용할 관리 시스템은</a:t>
            </a:r>
            <a:endParaRPr lang="en-US" altLang="ko-KR" dirty="0" smtClean="0"/>
          </a:p>
          <a:p>
            <a:r>
              <a:rPr lang="ko-KR" altLang="en-US" dirty="0" err="1" smtClean="0"/>
              <a:t>보안성을</a:t>
            </a:r>
            <a:r>
              <a:rPr lang="ko-KR" altLang="en-US" dirty="0" smtClean="0"/>
              <a:t> 유지하기 위해 접근 권한을 확인할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진행 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성공적으로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되었다면 접근 권한을 가진 관리자의 정보를 관리하거나</a:t>
            </a:r>
            <a:endParaRPr lang="en-US" altLang="ko-KR" dirty="0" smtClean="0"/>
          </a:p>
          <a:p>
            <a:r>
              <a:rPr lang="ko-KR" altLang="en-US" dirty="0" smtClean="0"/>
              <a:t>코로나 </a:t>
            </a:r>
            <a:r>
              <a:rPr lang="ko-KR" altLang="en-US" dirty="0" err="1" smtClean="0"/>
              <a:t>확진자의</a:t>
            </a:r>
            <a:r>
              <a:rPr lang="ko-KR" altLang="en-US" dirty="0" smtClean="0"/>
              <a:t> 정보를 관리하거나 </a:t>
            </a:r>
            <a:r>
              <a:rPr lang="ko-KR" altLang="en-US" dirty="0" err="1" smtClean="0"/>
              <a:t>확진자의</a:t>
            </a:r>
            <a:r>
              <a:rPr lang="ko-KR" altLang="en-US" dirty="0" smtClean="0"/>
              <a:t> 동선 정보를 관리할 수 </a:t>
            </a:r>
            <a:r>
              <a:rPr lang="ko-KR" altLang="en-US" dirty="0" err="1" smtClean="0"/>
              <a:t>있게됩니다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74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민간 사용자는 별도의 로그인 과정을 하지 않고도</a:t>
            </a:r>
            <a:endParaRPr lang="en-US" altLang="ko-KR" dirty="0" smtClean="0"/>
          </a:p>
          <a:p>
            <a:r>
              <a:rPr lang="ko-KR" altLang="en-US" dirty="0" smtClean="0"/>
              <a:t>기능을 사용할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대표적으로 코로나 현황 정보를 조회하거나</a:t>
            </a:r>
            <a:endParaRPr lang="en-US" altLang="ko-KR" dirty="0" smtClean="0"/>
          </a:p>
          <a:p>
            <a:r>
              <a:rPr lang="ko-KR" altLang="en-US" dirty="0" err="1" smtClean="0"/>
              <a:t>확진자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확진자의</a:t>
            </a:r>
            <a:r>
              <a:rPr lang="ko-KR" altLang="en-US" dirty="0" smtClean="0"/>
              <a:t> 동선 정보 검색이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57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시스템을 본격적으로 설계하기에 앞서 고려해야할 점을 </a:t>
            </a:r>
            <a:r>
              <a:rPr lang="ko-KR" altLang="en-US" dirty="0" err="1" smtClean="0"/>
              <a:t>파악해야합니다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유지비용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ko-KR" altLang="en-US" baseline="0" dirty="0" smtClean="0"/>
              <a:t> 기간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안정성 등 다양한 요인이 있겠지만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저희는 해당 시스템에서 각별히 </a:t>
            </a:r>
            <a:r>
              <a:rPr lang="ko-KR" altLang="en-US" baseline="0" dirty="0" err="1" smtClean="0"/>
              <a:t>신경써야할</a:t>
            </a:r>
            <a:r>
              <a:rPr lang="ko-KR" altLang="en-US" baseline="0" dirty="0" smtClean="0"/>
              <a:t> 것이 바로 보안이라고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코로나 동선 파악 시스템의 특성 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확진자의</a:t>
            </a:r>
            <a:r>
              <a:rPr lang="ko-KR" altLang="en-US" baseline="0" dirty="0" smtClean="0"/>
              <a:t> 신상 정보를 입력하고 해당 </a:t>
            </a:r>
            <a:r>
              <a:rPr lang="ko-KR" altLang="en-US" baseline="0" dirty="0" err="1" smtClean="0"/>
              <a:t>확진자의</a:t>
            </a:r>
            <a:r>
              <a:rPr lang="ko-KR" altLang="en-US" baseline="0" dirty="0" smtClean="0"/>
              <a:t> 동선 정보를 입력하게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매우 민감한 개인정보를 다루기 때문에 민간인의 개인정보가 유출되지 않도록 고려하여 시스템을 </a:t>
            </a:r>
            <a:r>
              <a:rPr lang="ko-KR" altLang="en-US" baseline="0" dirty="0" err="1" smtClean="0"/>
              <a:t>설계해야합니다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82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저희가 개발할 시스템의 타당성을 분석해보겠습니다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0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경제적 가치 관점에서 타당성을 판단했을 때</a:t>
            </a:r>
            <a:endParaRPr lang="en-US" altLang="ko-KR" dirty="0" smtClean="0"/>
          </a:p>
          <a:p>
            <a:r>
              <a:rPr lang="ko-KR" altLang="en-US" dirty="0" smtClean="0"/>
              <a:t>투자 효율성면에서는 누구나 이용할 수 있는 무료 공개 서비스로 개발 예정이기에 큰 기대는 할 수 없지만</a:t>
            </a:r>
            <a:endParaRPr lang="en-US" altLang="ko-KR" dirty="0" smtClean="0"/>
          </a:p>
          <a:p>
            <a:r>
              <a:rPr lang="ko-KR" altLang="en-US" dirty="0" smtClean="0"/>
              <a:t>코로나 감염률</a:t>
            </a:r>
            <a:r>
              <a:rPr lang="ko-KR" altLang="en-US" baseline="0" dirty="0" smtClean="0"/>
              <a:t> 감소를 기대할 수 있으며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시장성 관점에서는 추후 코로나 데이터를 </a:t>
            </a:r>
            <a:r>
              <a:rPr lang="ko-KR" altLang="en-US" dirty="0" err="1" smtClean="0"/>
              <a:t>다룰수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제작하여 공개할 시 유사서비스가 등장할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 비용과 수익을</a:t>
            </a:r>
            <a:r>
              <a:rPr lang="ko-KR" altLang="en-US" baseline="0" dirty="0" smtClean="0"/>
              <a:t> 비교했을 때 제한적 접근 기능과 조회 서비스를 제공하는 것이 목적이기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dirty="0" smtClean="0"/>
              <a:t>많은 개발 비용이 필요하지 않고 약간의 수정만으로 즉각 재도입이 가능합니다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27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기술적 가치 관점에서 판단했을 때</a:t>
            </a:r>
            <a:endParaRPr lang="en-US" altLang="ko-KR" dirty="0" smtClean="0"/>
          </a:p>
          <a:p>
            <a:r>
              <a:rPr lang="ko-KR" altLang="en-US" dirty="0" err="1" smtClean="0"/>
              <a:t>자녀보호</a:t>
            </a:r>
            <a:r>
              <a:rPr lang="ko-KR" altLang="en-US" dirty="0" smtClean="0"/>
              <a:t> 애플리케이션과 같은 유사 시스템에서 이미 효과를 입증했으며</a:t>
            </a:r>
            <a:endParaRPr lang="en-US" altLang="ko-KR" dirty="0" smtClean="0"/>
          </a:p>
          <a:p>
            <a:r>
              <a:rPr lang="ko-KR" altLang="en-US" dirty="0" err="1" smtClean="0"/>
              <a:t>도서관리</a:t>
            </a:r>
            <a:r>
              <a:rPr lang="ko-KR" altLang="en-US" baseline="0" dirty="0" smtClean="0"/>
              <a:t> 시스템 등에서는 개인 정보가 유출되는 등의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보안 실패 사례가 발생한 적이 </a:t>
            </a:r>
            <a:r>
              <a:rPr lang="ko-KR" altLang="en-US" baseline="0" dirty="0" err="1" smtClean="0"/>
              <a:t>있습닏가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또한 해당 시스템은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사스</a:t>
            </a:r>
            <a:r>
              <a:rPr lang="en-US" altLang="ko-KR" dirty="0" smtClean="0"/>
              <a:t>‘,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메르스</a:t>
            </a:r>
            <a:r>
              <a:rPr lang="ko-KR" altLang="en-US" dirty="0" smtClean="0"/>
              <a:t> 사태 때 운용했던 기능들과 유사하므로 비슷한 결과를 가져올 것이라고 기대됩니다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35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기술적 가치 관점에서 판단했을 때</a:t>
            </a:r>
            <a:endParaRPr lang="en-US" altLang="ko-KR" dirty="0" smtClean="0"/>
          </a:p>
          <a:p>
            <a:r>
              <a:rPr lang="ko-KR" altLang="en-US" dirty="0" err="1" smtClean="0"/>
              <a:t>자녀보호</a:t>
            </a:r>
            <a:r>
              <a:rPr lang="ko-KR" altLang="en-US" dirty="0" smtClean="0"/>
              <a:t> 애플리케이션과 같은 유사 시스템에서 이미 효과를 입증했으며</a:t>
            </a:r>
            <a:endParaRPr lang="en-US" altLang="ko-KR" dirty="0" smtClean="0"/>
          </a:p>
          <a:p>
            <a:r>
              <a:rPr lang="ko-KR" altLang="en-US" dirty="0" err="1" smtClean="0"/>
              <a:t>도서관리</a:t>
            </a:r>
            <a:r>
              <a:rPr lang="ko-KR" altLang="en-US" baseline="0" dirty="0" smtClean="0"/>
              <a:t> 시스템 등에서는 개인 정보가 유출되는 등의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보안 실패 사례가 발생한 적이 </a:t>
            </a:r>
            <a:r>
              <a:rPr lang="ko-KR" altLang="en-US" baseline="0" dirty="0" err="1" smtClean="0"/>
              <a:t>있습닏가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또한 해당 시스템은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사스</a:t>
            </a:r>
            <a:r>
              <a:rPr lang="en-US" altLang="ko-KR" dirty="0" smtClean="0"/>
              <a:t>‘,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메르스</a:t>
            </a:r>
            <a:r>
              <a:rPr lang="ko-KR" altLang="en-US" dirty="0" smtClean="0"/>
              <a:t> 사태 때 운용했던 기능들과 유사하므로 비슷한 결과를 가져올 것이라고 기대됩니다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641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본격적으로 시스템의 기능과 구조를 살펴보겠습니다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973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시스템은 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클라이언트로 이루어집니다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클라이언트에서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정보나 동선 정보를 조회하고자 할 때는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서버에 </a:t>
            </a:r>
            <a:endParaRPr lang="en-US" altLang="ko-KR" dirty="0" smtClean="0"/>
          </a:p>
          <a:p>
            <a:r>
              <a:rPr lang="ko-KR" altLang="en-US" dirty="0" smtClean="0"/>
              <a:t>데이터를 요청하고 서버는 요청이 왔을 때 데이터베이스에서 데이터를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반환하는 방식으로 동작됩니다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클라이언트에서 데이터베이스로 직접</a:t>
            </a:r>
            <a:r>
              <a:rPr lang="ko-KR" altLang="en-US" baseline="0" dirty="0" smtClean="0"/>
              <a:t> 접근이 불가능하기 때문에 뛰어난 </a:t>
            </a:r>
            <a:r>
              <a:rPr lang="ko-KR" altLang="en-US" baseline="0" dirty="0" err="1" smtClean="0"/>
              <a:t>보안성을</a:t>
            </a:r>
            <a:r>
              <a:rPr lang="ko-KR" altLang="en-US" baseline="0" dirty="0" smtClean="0"/>
              <a:t> 자랑합니다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787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데이터베이스와 서버의 통신은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Sql</a:t>
            </a:r>
            <a:r>
              <a:rPr lang="ko-KR" altLang="en-US" baseline="0" dirty="0" smtClean="0"/>
              <a:t>은 데이터베이스를 관리할 때 사용되는 언어로서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서버는 데이터베이스에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명령을 보내고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데이터베이스는 해당 명령에 대한 결과를 서버에 전달합니다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따라서 서버에서는 클라이언트의 요청을 수행하는 것뿐만이 아니라 데이터베이스에 데이터를 삽입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삭제하는 등 관리 기능을 수행할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10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프로젝트를 이와 같은 순서로 진행하였습니다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현 상황을 분석하고 필요한 시스템이 어떠한 것인지 파악한 다음</a:t>
            </a:r>
            <a:endParaRPr lang="en-US" altLang="ko-KR" dirty="0" smtClean="0"/>
          </a:p>
          <a:p>
            <a:r>
              <a:rPr lang="ko-KR" altLang="en-US" dirty="0" smtClean="0"/>
              <a:t>그 시스템이 타당한지를 판단하였습니다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이후에는 시스템의 구성은 어떻게</a:t>
            </a:r>
            <a:r>
              <a:rPr lang="ko-KR" altLang="en-US" baseline="0" dirty="0" smtClean="0"/>
              <a:t> 할지 고민하고 설계하여 시스템을 완성하였습니다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577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클라이언트는 네트워크 통신을</a:t>
            </a:r>
            <a:r>
              <a:rPr lang="ko-KR" altLang="en-US" baseline="0" dirty="0" smtClean="0"/>
              <a:t> 하며 서로 데이터를 주고 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클라이언트에서는 사용자가 </a:t>
            </a:r>
            <a:r>
              <a:rPr lang="ko-KR" altLang="en-US" baseline="0" dirty="0" err="1" smtClean="0"/>
              <a:t>확진자</a:t>
            </a:r>
            <a:r>
              <a:rPr lang="ko-KR" altLang="en-US" baseline="0" dirty="0" smtClean="0"/>
              <a:t> 정보 조회 기능을 사용하거나 동전 정보 조회 기능을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사용할 때 서버에 데이터 요청을 보내고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서버는 클라이언트가 요청한 데이터만을 추출하여 다시 반환해줍니다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추출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작업은 서버가 담당하여 최소한의 데이터만을 전송하기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네트워크 환경이 좋지 않거나 모바일 기기의 성능이 좋지 않아도 조회 서비스를 이용할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18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분석한 내용을 정리했을 때 </a:t>
            </a:r>
            <a:endParaRPr lang="en-US" altLang="ko-KR" dirty="0" smtClean="0"/>
          </a:p>
          <a:p>
            <a:r>
              <a:rPr lang="ko-KR" altLang="en-US" dirty="0" smtClean="0"/>
              <a:t>서버와 클라이언트에서 각각 필요한 요구 기능은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53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 계획한 구조로 시스템을 개발할 시 얻을 수 있는 장단점을 정리하겠습니다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803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가장 큰 효과는 </a:t>
            </a:r>
            <a:r>
              <a:rPr lang="ko-KR" altLang="en-US" dirty="0" err="1" smtClean="0"/>
              <a:t>보안성입니다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클라이언트에는 데이터를 </a:t>
            </a:r>
            <a:r>
              <a:rPr lang="ko-KR" altLang="en-US" dirty="0" err="1" smtClean="0"/>
              <a:t>얻기위해서</a:t>
            </a:r>
            <a:r>
              <a:rPr lang="ko-KR" altLang="en-US" dirty="0" smtClean="0"/>
              <a:t> 무조건 서버를 거쳐야하기 때문에</a:t>
            </a:r>
            <a:endParaRPr lang="en-US" altLang="ko-KR" dirty="0" smtClean="0"/>
          </a:p>
          <a:p>
            <a:r>
              <a:rPr lang="ko-KR" altLang="en-US" dirty="0" smtClean="0"/>
              <a:t>데이터베이스에 직접적인 접근이 불가능하여 </a:t>
            </a:r>
            <a:r>
              <a:rPr lang="ko-KR" altLang="en-US" dirty="0" err="1" smtClean="0"/>
              <a:t>보안성이</a:t>
            </a:r>
            <a:r>
              <a:rPr lang="ko-KR" altLang="en-US" dirty="0" smtClean="0"/>
              <a:t> 향상됩니다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두번째로는 범용성입니다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데이터의 처리 등은 서버에서 전부 수행한 후 필요한 데이터만을 클라이언트로 전송하기 때문에</a:t>
            </a:r>
            <a:endParaRPr lang="en-US" altLang="ko-KR" dirty="0" smtClean="0"/>
          </a:p>
          <a:p>
            <a:r>
              <a:rPr lang="ko-KR" altLang="en-US" dirty="0" smtClean="0"/>
              <a:t>네트워크</a:t>
            </a:r>
            <a:r>
              <a:rPr lang="ko-KR" altLang="en-US" baseline="0" dirty="0" smtClean="0"/>
              <a:t>나 성능이 좋지 않은 환경에서도 사용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세번째는 체계적인 시스템 구성입니다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방식의 시스템으로 서버는 </a:t>
            </a:r>
            <a:r>
              <a:rPr lang="ko-KR" altLang="en-US" baseline="0" dirty="0" err="1" smtClean="0"/>
              <a:t>데이터관리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요청 </a:t>
            </a:r>
            <a:r>
              <a:rPr lang="ko-KR" altLang="en-US" baseline="0" dirty="0" err="1" smtClean="0"/>
              <a:t>수행만을</a:t>
            </a:r>
            <a:r>
              <a:rPr lang="ko-KR" altLang="en-US" baseline="0" dirty="0" smtClean="0"/>
              <a:t> 담당하고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클라이언트는 데이터 조회 데이터 </a:t>
            </a:r>
            <a:r>
              <a:rPr lang="ko-KR" altLang="en-US" baseline="0" dirty="0" err="1" smtClean="0"/>
              <a:t>요청만을</a:t>
            </a:r>
            <a:r>
              <a:rPr lang="ko-KR" altLang="en-US" baseline="0" dirty="0" smtClean="0"/>
              <a:t> 담당하기 때문에 체계적인 시스템 관리가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다만 </a:t>
            </a:r>
            <a:r>
              <a:rPr lang="ko-KR" altLang="en-US" baseline="0" dirty="0" err="1" smtClean="0"/>
              <a:t>단점이라고하면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개발기간입니다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서버와 클라이언트 두 개의 프로그램을 개발해야하기 때문에 개발 기간을 더 </a:t>
            </a:r>
            <a:r>
              <a:rPr lang="ko-KR" altLang="en-US" baseline="0" dirty="0" err="1" smtClean="0"/>
              <a:t>필요로합니다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188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본격적으로 프로그램 개발을 위한 설계를 진행하겠습니다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222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개발을 위해 사용할 언어를 </a:t>
            </a:r>
            <a:r>
              <a:rPr lang="ko-KR" altLang="en-US" dirty="0" err="1" smtClean="0"/>
              <a:t>선정해야합니다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네트워크 사용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보안성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데이터베이스 상호 작용 등의 기능을 구현해야하기 때문에</a:t>
            </a:r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모두를 지원하는 자바 언어를 사용하기로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4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개발을 위해 사용할 언어를 </a:t>
            </a:r>
            <a:r>
              <a:rPr lang="ko-KR" altLang="en-US" dirty="0" err="1" smtClean="0"/>
              <a:t>선정해야합니다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네트워크 사용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보안성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데이터베이스 상호 작용 등의 기능을 구현해야하기 때문에</a:t>
            </a:r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모두를 지원하는 자바 언어를 사용하기로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49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개발을 위해 사용할 언어를 </a:t>
            </a:r>
            <a:r>
              <a:rPr lang="ko-KR" altLang="en-US" dirty="0" err="1" smtClean="0"/>
              <a:t>선정해야합니다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네트워크 사용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보안성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데이터베이스 상호 작용 등의 기능을 구현해야하기 때문에</a:t>
            </a:r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모두를 지원하는 자바 언어를 사용하기로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220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클라이언트는 네트워크 통신을</a:t>
            </a:r>
            <a:r>
              <a:rPr lang="ko-KR" altLang="en-US" baseline="0" dirty="0" smtClean="0"/>
              <a:t> 하며 서로 데이터를 주고 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클라이언트에서는 사용자가 </a:t>
            </a:r>
            <a:r>
              <a:rPr lang="ko-KR" altLang="en-US" baseline="0" dirty="0" err="1" smtClean="0"/>
              <a:t>확진자</a:t>
            </a:r>
            <a:r>
              <a:rPr lang="ko-KR" altLang="en-US" baseline="0" dirty="0" smtClean="0"/>
              <a:t> 정보 조회 기능을 사용하거나 동전 정보 조회 기능을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사용할 때 서버에 데이터 요청을 보내고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서버는 클라이언트가 요청한 데이터만을 추출하여 다시 반환해줍니다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추출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작업은 서버가 담당하여 최소한의 데이터만을 전송하기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네트워크 환경이 좋지 않거나 모바일 기기의 성능이 좋지 않아도 조회 서비스를 이용할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268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본격적으로 프로그램 개발을 위한 설계를 진행하겠습니다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8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분석 단계부터 진행하겠습니다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08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학사 관리 시스템을 설계하고 구축하였습니다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학사 관리 시스템에는 더 많은 세부적인 기능을 필요로합니다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설계 및 구축을 토대로 좀 더 개선된 학사 관리 시스템을 개발할 수 있을 것으로</a:t>
            </a:r>
            <a:endParaRPr lang="en-US" altLang="ko-KR" dirty="0" smtClean="0"/>
          </a:p>
          <a:p>
            <a:r>
              <a:rPr lang="ko-KR" altLang="en-US" dirty="0" smtClean="0"/>
              <a:t>기대됩니다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09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질문 사항 있으신분은 자유롭게 질문해주시길 바랍니다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182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질문 사항 있으신분은 자유롭게 질문해주시길 바랍니다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60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국내의 코로나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발생 빈도가 급격히 증가하고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벌써 누적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만명대를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넘은지</a:t>
            </a:r>
            <a:r>
              <a:rPr lang="ko-KR" altLang="en-US" dirty="0" smtClean="0"/>
              <a:t> 오래이며 국내 전문가들은 당분간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증가세가 감소하지 않을 것이라고 판단했습니다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이에 따라 저희는 현 상황의 </a:t>
            </a:r>
            <a:r>
              <a:rPr lang="ko-KR" altLang="en-US" dirty="0" err="1" smtClean="0"/>
              <a:t>대첵으로서</a:t>
            </a:r>
            <a:r>
              <a:rPr lang="ko-KR" altLang="en-US" dirty="0" smtClean="0"/>
              <a:t> 새로운 시스템이 필요하다고 생각했습니다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06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확진자를</a:t>
            </a:r>
            <a:r>
              <a:rPr lang="ko-KR" altLang="en-US" dirty="0" smtClean="0"/>
              <a:t> 줄이기 위한 대표적인 방법은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손 씻기</a:t>
            </a:r>
            <a:endParaRPr lang="en-US" altLang="ko-KR" dirty="0" smtClean="0"/>
          </a:p>
          <a:p>
            <a:r>
              <a:rPr lang="ko-KR" altLang="en-US" dirty="0" smtClean="0"/>
              <a:t>마스크 쓰기</a:t>
            </a:r>
            <a:endParaRPr lang="en-US" altLang="ko-KR" dirty="0" smtClean="0"/>
          </a:p>
          <a:p>
            <a:r>
              <a:rPr lang="ko-KR" altLang="en-US" dirty="0" err="1" smtClean="0"/>
              <a:t>거리두기</a:t>
            </a:r>
            <a:endParaRPr lang="en-US" altLang="ko-KR" dirty="0" smtClean="0"/>
          </a:p>
          <a:p>
            <a:r>
              <a:rPr lang="ko-KR" altLang="en-US" dirty="0" smtClean="0"/>
              <a:t>적절한 검사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중에서 </a:t>
            </a:r>
            <a:endParaRPr lang="en-US" altLang="ko-KR" dirty="0" smtClean="0"/>
          </a:p>
          <a:p>
            <a:r>
              <a:rPr lang="ko-KR" altLang="en-US" dirty="0" err="1" smtClean="0"/>
              <a:t>손씻기와</a:t>
            </a:r>
            <a:r>
              <a:rPr lang="ko-KR" altLang="en-US" dirty="0" smtClean="0"/>
              <a:t> 마스크 쓰기는 </a:t>
            </a:r>
            <a:r>
              <a:rPr lang="ko-KR" altLang="en-US" dirty="0" err="1" smtClean="0"/>
              <a:t>개인방역</a:t>
            </a:r>
            <a:r>
              <a:rPr lang="ko-KR" altLang="en-US" dirty="0" smtClean="0"/>
              <a:t> 수칙이기에 개인의 노력이 중요합니다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저희는 </a:t>
            </a:r>
            <a:r>
              <a:rPr lang="ko-KR" altLang="en-US" dirty="0" err="1" smtClean="0"/>
              <a:t>거리두기와</a:t>
            </a:r>
            <a:r>
              <a:rPr lang="ko-KR" altLang="en-US" dirty="0" smtClean="0"/>
              <a:t> 적절한 검사 라는 방법에 초점을 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20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거리두기와</a:t>
            </a:r>
            <a:r>
              <a:rPr lang="ko-KR" altLang="en-US" dirty="0" smtClean="0"/>
              <a:t> 적절한 검사라는 방역 수칙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두 가지를 한번에 얻기 위해서는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둘의 공통점을 </a:t>
            </a:r>
            <a:r>
              <a:rPr lang="ko-KR" altLang="en-US" baseline="0" dirty="0" err="1" smtClean="0"/>
              <a:t>파악해야합니다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거리두기는</a:t>
            </a:r>
            <a:r>
              <a:rPr lang="ko-KR" altLang="en-US" baseline="0" dirty="0" smtClean="0"/>
              <a:t> 코로나 </a:t>
            </a:r>
            <a:r>
              <a:rPr lang="ko-KR" altLang="en-US" baseline="0" dirty="0" err="1" smtClean="0"/>
              <a:t>확진자가</a:t>
            </a:r>
            <a:r>
              <a:rPr lang="ko-KR" altLang="en-US" baseline="0" dirty="0" smtClean="0"/>
              <a:t> 방문한 장소를 당분간 방문하지 않아야 할 필요가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적절한 검사는 </a:t>
            </a:r>
            <a:r>
              <a:rPr lang="ko-KR" altLang="en-US" baseline="0" dirty="0" err="1" smtClean="0"/>
              <a:t>확진자의</a:t>
            </a:r>
            <a:r>
              <a:rPr lang="ko-KR" altLang="en-US" baseline="0" dirty="0" smtClean="0"/>
              <a:t> 동선과 자신의 동선이 겹친다면 코로나 검사를 받아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타인에게 감염시킬 위험을 </a:t>
            </a:r>
            <a:r>
              <a:rPr lang="ko-KR" altLang="en-US" baseline="0" dirty="0" err="1" smtClean="0"/>
              <a:t>줄여야합니다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이 두 가지를 얻기 위해서는 </a:t>
            </a:r>
            <a:r>
              <a:rPr lang="ko-KR" altLang="en-US" baseline="0" dirty="0" err="1" smtClean="0"/>
              <a:t>동선파악이</a:t>
            </a:r>
            <a:r>
              <a:rPr lang="ko-KR" altLang="en-US" baseline="0" dirty="0" smtClean="0"/>
              <a:t> 가장 중요합니다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28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동선 파악에 중점을 둔 코로나 동선 파악 시스템을 개발하기로  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9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다음은 파악 단계입니다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5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코로나 동선 파악 시스템의 사용자는</a:t>
            </a:r>
            <a:endParaRPr lang="en-US" altLang="ko-KR" dirty="0" smtClean="0"/>
          </a:p>
          <a:p>
            <a:r>
              <a:rPr lang="ko-KR" altLang="en-US" dirty="0" smtClean="0"/>
              <a:t>목적에 따라 두 가지로 분류됩니다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데이터의 관리를 담당할 방역 당국 관계자와</a:t>
            </a:r>
            <a:endParaRPr lang="en-US" altLang="ko-KR" dirty="0" smtClean="0"/>
          </a:p>
          <a:p>
            <a:r>
              <a:rPr lang="ko-KR" altLang="en-US" dirty="0" smtClean="0"/>
              <a:t>데이터를 조회하여 사용할 민간입니다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73D6-5951-4A17-82DA-DE18AE0ABAB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48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2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5" Type="http://schemas.openxmlformats.org/officeDocument/2006/relationships/image" Target="../media/image28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09602" y="1479920"/>
            <a:ext cx="8221622" cy="1431161"/>
          </a:xfrm>
          <a:prstGeom prst="rect">
            <a:avLst/>
          </a:prstGeom>
          <a:solidFill>
            <a:srgbClr val="F4F7FA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[ </a:t>
            </a:r>
            <a:r>
              <a:rPr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소프트웨어 공학 </a:t>
            </a:r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]</a:t>
            </a:r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코로나 동선 파악 시스템</a:t>
            </a:r>
            <a:endParaRPr lang="en-US" altLang="ko-KR" sz="28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Corona Tracker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8046" y="5933871"/>
            <a:ext cx="4038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컴퓨터공학과 </a:t>
            </a:r>
            <a:r>
              <a:rPr lang="en-US" altLang="ko-KR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2018E7343 </a:t>
            </a:r>
            <a:r>
              <a:rPr lang="ko-KR" altLang="en-US" sz="2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전재욱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endParaRPr lang="ko-KR" altLang="en-US" sz="1050" i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9305" y="6333981"/>
            <a:ext cx="3975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컴퓨터공학과 </a:t>
            </a:r>
            <a:r>
              <a:rPr lang="en-US" altLang="ko-KR" sz="2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2018E7201 </a:t>
            </a:r>
            <a:r>
              <a:rPr lang="ko-KR" altLang="en-US" sz="2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최지혜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029057-E13D-4FD8-8015-0F8CE35FF734}"/>
              </a:ext>
            </a:extLst>
          </p:cNvPr>
          <p:cNvGrpSpPr/>
          <p:nvPr/>
        </p:nvGrpSpPr>
        <p:grpSpPr>
          <a:xfrm>
            <a:off x="1133856" y="3676778"/>
            <a:ext cx="4253668" cy="3195510"/>
            <a:chOff x="50396" y="3627518"/>
            <a:chExt cx="4253668" cy="319551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3310CD-F6CC-4E9B-84DE-B5588A502118}"/>
                </a:ext>
              </a:extLst>
            </p:cNvPr>
            <p:cNvGrpSpPr/>
            <p:nvPr/>
          </p:nvGrpSpPr>
          <p:grpSpPr>
            <a:xfrm>
              <a:off x="50396" y="3652959"/>
              <a:ext cx="4214566" cy="3170069"/>
              <a:chOff x="50396" y="3652959"/>
              <a:chExt cx="4214566" cy="317006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6162877-28E0-439D-86D4-F88A04BCD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96" y="3652959"/>
                <a:ext cx="4214566" cy="3170069"/>
              </a:xfrm>
              <a:prstGeom prst="rect">
                <a:avLst/>
              </a:prstGeom>
            </p:spPr>
          </p:pic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FD1565A-EE51-4516-940D-B01E0D73E973}"/>
                  </a:ext>
                </a:extLst>
              </p:cNvPr>
              <p:cNvSpPr/>
              <p:nvPr/>
            </p:nvSpPr>
            <p:spPr>
              <a:xfrm>
                <a:off x="2123728" y="4007588"/>
                <a:ext cx="360040" cy="3385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FEE2568-AE9D-4652-9307-AFED6B10B5E9}"/>
                  </a:ext>
                </a:extLst>
              </p:cNvPr>
              <p:cNvSpPr/>
              <p:nvPr/>
            </p:nvSpPr>
            <p:spPr>
              <a:xfrm>
                <a:off x="3801102" y="4045136"/>
                <a:ext cx="360040" cy="3385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728E377-0161-472E-B52F-046C593CC452}"/>
                  </a:ext>
                </a:extLst>
              </p:cNvPr>
              <p:cNvSpPr/>
              <p:nvPr/>
            </p:nvSpPr>
            <p:spPr>
              <a:xfrm>
                <a:off x="3151936" y="5034662"/>
                <a:ext cx="360040" cy="3385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4D0DAD2-253C-4227-9B90-2A6958F29C2E}"/>
                  </a:ext>
                </a:extLst>
              </p:cNvPr>
              <p:cNvSpPr/>
              <p:nvPr/>
            </p:nvSpPr>
            <p:spPr>
              <a:xfrm>
                <a:off x="1044699" y="5215244"/>
                <a:ext cx="360040" cy="3385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E9A28C4-CF52-4133-B841-441DBF3A3F55}"/>
                  </a:ext>
                </a:extLst>
              </p:cNvPr>
              <p:cNvSpPr/>
              <p:nvPr/>
            </p:nvSpPr>
            <p:spPr>
              <a:xfrm>
                <a:off x="547002" y="3852822"/>
                <a:ext cx="360040" cy="3385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1484E55-B733-4D02-82AC-F0C3F7D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4" y="3627518"/>
              <a:ext cx="765531" cy="76013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1644720-AB6D-442B-9EF3-BE1D105F4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93" y="3901001"/>
              <a:ext cx="632671" cy="628215"/>
            </a:xfrm>
            <a:prstGeom prst="rect">
              <a:avLst/>
            </a:prstGeom>
          </p:spPr>
        </p:pic>
        <p:pic>
          <p:nvPicPr>
            <p:cNvPr id="22" name="Picture 5" descr="C:\Users\ayu\Desktop\ffff_180402114535336\안양대로고-기본-05.png">
              <a:extLst>
                <a:ext uri="{FF2B5EF4-FFF2-40B4-BE49-F238E27FC236}">
                  <a16:creationId xmlns:a16="http://schemas.microsoft.com/office/drawing/2014/main" id="{9D301ED4-4AB5-48E5-8697-0B8701016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169" y="4856664"/>
              <a:ext cx="623984" cy="72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5" descr="C:\Users\ayu\Desktop\ffff_180402114535336\안양대로고-기본-05.png">
              <a:extLst>
                <a:ext uri="{FF2B5EF4-FFF2-40B4-BE49-F238E27FC236}">
                  <a16:creationId xmlns:a16="http://schemas.microsoft.com/office/drawing/2014/main" id="{B9275D9F-288D-4B72-BD71-996F604AD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27" y="5048516"/>
              <a:ext cx="623984" cy="72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5" descr="C:\Users\ayu\Desktop\ffff_180402114535336\안양대로고-기본-05.png">
              <a:extLst>
                <a:ext uri="{FF2B5EF4-FFF2-40B4-BE49-F238E27FC236}">
                  <a16:creationId xmlns:a16="http://schemas.microsoft.com/office/drawing/2014/main" id="{F01B45E1-9DDB-4CCC-9F4F-0234B8DBC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904" y="3841386"/>
              <a:ext cx="543150" cy="628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/>
          <p:cNvGrpSpPr/>
          <p:nvPr/>
        </p:nvGrpSpPr>
        <p:grpSpPr>
          <a:xfrm>
            <a:off x="8614718" y="1479920"/>
            <a:ext cx="1765537" cy="1469148"/>
            <a:chOff x="6446034" y="2686050"/>
            <a:chExt cx="1765537" cy="14691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6004" y="2686050"/>
              <a:ext cx="633424" cy="63342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903" y="3319474"/>
              <a:ext cx="813668" cy="8136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34" y="3504363"/>
              <a:ext cx="650835" cy="650835"/>
            </a:xfrm>
            <a:prstGeom prst="rect">
              <a:avLst/>
            </a:prstGeom>
          </p:spPr>
        </p:pic>
        <p:cxnSp>
          <p:nvCxnSpPr>
            <p:cNvPr id="33" name="직선 화살표 연결선 32"/>
            <p:cNvCxnSpPr/>
            <p:nvPr/>
          </p:nvCxnSpPr>
          <p:spPr>
            <a:xfrm flipH="1">
              <a:off x="6851704" y="3340493"/>
              <a:ext cx="88954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7599428" y="3340493"/>
              <a:ext cx="115822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1405744" y="5603058"/>
            <a:ext cx="689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정의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5855" y="879046"/>
            <a:ext cx="6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z="20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26" y="879046"/>
            <a:ext cx="1781986" cy="17819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29158" y="2645539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102" y="3983003"/>
            <a:ext cx="1593443" cy="15934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52800" y="5751147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확진자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 관리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63" y="3605760"/>
            <a:ext cx="2194612" cy="21946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29558" y="5674489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관리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31" y="3906346"/>
            <a:ext cx="1768144" cy="17681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95855" y="5800372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 정보 관리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569954" y="2519658"/>
            <a:ext cx="1766517" cy="126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442519" y="3213002"/>
            <a:ext cx="0" cy="56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548567" y="2434627"/>
            <a:ext cx="1947858" cy="13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72" y="971172"/>
            <a:ext cx="1180817" cy="118081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56942" y="2277871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방역 당국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354486" y="1561580"/>
            <a:ext cx="1098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3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정의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5855" y="879046"/>
            <a:ext cx="6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ko-KR" altLang="en-US" sz="20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4102" y="2280517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민간 사용자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102" y="3983003"/>
            <a:ext cx="1593443" cy="15934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29558" y="5861932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조회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2800" y="5874191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확진자</a:t>
            </a:r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 조회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569954" y="2519658"/>
            <a:ext cx="1766517" cy="126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442519" y="2838450"/>
            <a:ext cx="0" cy="94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548567" y="2434627"/>
            <a:ext cx="1985958" cy="13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90" y="1040040"/>
            <a:ext cx="1129950" cy="11299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58" y="3955593"/>
            <a:ext cx="1620853" cy="16208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10165" y="5861932"/>
            <a:ext cx="207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현황 정보 조회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95" y="3983003"/>
            <a:ext cx="1761967" cy="17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정의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0205" y="1005046"/>
            <a:ext cx="206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고려할 점</a:t>
            </a:r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60" y="1795712"/>
            <a:ext cx="3909017" cy="39090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1227" y="5972175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보안</a:t>
            </a:r>
            <a:r>
              <a:rPr lang="en-US" altLang="ko-KR" sz="40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4000" dirty="0" smtClean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09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29532" y="5123984"/>
            <a:ext cx="2490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타당성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14" y="1310700"/>
            <a:ext cx="3641715" cy="36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5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타당성 검사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57" y="1956334"/>
            <a:ext cx="1774418" cy="17744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8458" y="3876209"/>
            <a:ext cx="1774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투자 효율성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1550" y="100504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경제적 가치로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봤을때</a:t>
            </a:r>
            <a:endPara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76" y="1868253"/>
            <a:ext cx="2158402" cy="21584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4440" y="1868253"/>
            <a:ext cx="1904936" cy="19049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81896" y="3912577"/>
            <a:ext cx="1774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시장성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5012" y="3876209"/>
            <a:ext cx="2642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비용과 수익 비교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1244" y="4888779"/>
            <a:ext cx="28888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수익 </a:t>
            </a:r>
            <a:r>
              <a:rPr lang="en-US" altLang="ko-KR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X</a:t>
            </a:r>
          </a:p>
          <a:p>
            <a:pPr algn="ctr"/>
            <a:r>
              <a:rPr lang="en-US" altLang="ko-KR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but</a:t>
            </a: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코로나 감염률</a:t>
            </a:r>
            <a:r>
              <a:rPr lang="ko-KR" altLang="en-US" sz="2500" dirty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↓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655" y="5081139"/>
            <a:ext cx="288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유사 서비스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등장 가능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11845" y="5037938"/>
            <a:ext cx="288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개발비용 小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빠른 재도입 가능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22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타당성 검사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7760" y="3876209"/>
            <a:ext cx="1774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사례 연구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1550" y="100504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기술적 가치로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봤을때</a:t>
            </a:r>
            <a:endPara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6082" y="3817322"/>
            <a:ext cx="2281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실패 사례 연구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56746" y="3913481"/>
            <a:ext cx="2642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모의 실험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1244" y="4888779"/>
            <a:ext cx="28888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자녀 보호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애플리케이션 등의 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유사 시스템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655" y="5081139"/>
            <a:ext cx="288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 정보 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유출 사례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8760" y="5081139"/>
            <a:ext cx="2888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‘</a:t>
            </a:r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사스</a:t>
            </a:r>
            <a:r>
              <a:rPr lang="en-US" altLang="ko-KR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‘</a:t>
            </a:r>
            <a:r>
              <a:rPr lang="ko-KR" altLang="en-US" sz="2500" dirty="0" err="1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메르스</a:t>
            </a:r>
            <a:r>
              <a:rPr lang="en-US" altLang="ko-KR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＇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13" y="2156988"/>
            <a:ext cx="1616201" cy="16162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96" y="2156988"/>
            <a:ext cx="1504727" cy="15047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21" y="2284706"/>
            <a:ext cx="1249289" cy="12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6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타당성 검사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2335" y="175153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법적 권한</a:t>
            </a:r>
            <a:endPara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49044" y="4569748"/>
            <a:ext cx="28888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민감한 개인정보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endParaRPr lang="en-US" altLang="ko-KR" sz="25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보안사고 발생시</a:t>
            </a:r>
            <a:endParaRPr lang="en-US" altLang="ko-KR" sz="2500" dirty="0" smtClean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endParaRPr lang="en-US" altLang="ko-KR" sz="25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500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큰 문제 발생</a:t>
            </a:r>
            <a:r>
              <a:rPr lang="en-US" altLang="ko-KR" sz="2500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76" y="2103354"/>
            <a:ext cx="2114578" cy="21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6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9162" y="5057309"/>
            <a:ext cx="3742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기능 및 구조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46" y="1501756"/>
            <a:ext cx="3051193" cy="30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요구분석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1" y="1323975"/>
            <a:ext cx="1572010" cy="15720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8" y="3333750"/>
            <a:ext cx="2965043" cy="2965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75" y="1348258"/>
            <a:ext cx="1879193" cy="187919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78801" y="3095223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데이터베이스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00192" y="6060266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56987" y="3454125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클라이언트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248150" y="2733675"/>
            <a:ext cx="1123509" cy="987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7436708" y="2733675"/>
            <a:ext cx="1049245" cy="98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705350" y="1790700"/>
            <a:ext cx="3138455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924550" y="1348258"/>
            <a:ext cx="971550" cy="8329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5905176" y="1398028"/>
            <a:ext cx="895350" cy="7334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1107" y="91332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직접 접근 불가능</a:t>
            </a:r>
            <a:r>
              <a:rPr lang="en-US" altLang="ko-KR" dirty="0" smtClean="0">
                <a:solidFill>
                  <a:srgbClr val="FF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!</a:t>
            </a:r>
            <a:endParaRPr lang="ko-KR" altLang="en-US" dirty="0" smtClean="0">
              <a:solidFill>
                <a:srgbClr val="FF0000"/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05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요구분석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68" y="2000267"/>
            <a:ext cx="1572010" cy="19526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60" y="1495425"/>
            <a:ext cx="2965043" cy="296504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04537" y="4367742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데이터베이스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5763" y="4367742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931" y="230095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SQL</a:t>
            </a:r>
            <a:endPara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48175" y="2976571"/>
            <a:ext cx="422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2925" y="36576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52294" y="378210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515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875" y="171450"/>
            <a:ext cx="40206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학사 관리 시스템 개발 단계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04787" y="171450"/>
            <a:ext cx="521760" cy="521760"/>
            <a:chOff x="1290883" y="1981384"/>
            <a:chExt cx="834663" cy="834663"/>
          </a:xfrm>
        </p:grpSpPr>
        <p:sp>
          <p:nvSpPr>
            <p:cNvPr id="8" name="타원 7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10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30" y="1196957"/>
            <a:ext cx="993488" cy="993488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022044" y="22955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분석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60758" y="227470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파악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57312" y="228967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타당성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59153" y="504825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기대 효과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72727" y="50615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91623" y="506154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테스트 및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결과 분석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73373" y="504825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코로나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동선</a:t>
            </a:r>
            <a:endParaRPr lang="en-US" altLang="ko-KR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파악 시스템</a:t>
            </a:r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87" y="1162503"/>
            <a:ext cx="1027942" cy="1027942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458" y="3883740"/>
            <a:ext cx="1007995" cy="100799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>
            <a:off x="4076700" y="1693701"/>
            <a:ext cx="64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251906" y="1693701"/>
            <a:ext cx="64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8261681" y="1693701"/>
            <a:ext cx="644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814755" y="29337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8410575" y="443917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6181725" y="443917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4090175" y="4439172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그림 1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29" y="3883740"/>
            <a:ext cx="1033373" cy="103337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11" y="3854686"/>
            <a:ext cx="1066101" cy="1066101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707189" y="3907122"/>
            <a:ext cx="1243234" cy="1034526"/>
            <a:chOff x="6446034" y="2686050"/>
            <a:chExt cx="1765537" cy="1469148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6004" y="2686050"/>
              <a:ext cx="633424" cy="633424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903" y="3319474"/>
              <a:ext cx="813668" cy="813668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34" y="3504363"/>
              <a:ext cx="650835" cy="650835"/>
            </a:xfrm>
            <a:prstGeom prst="rect">
              <a:avLst/>
            </a:prstGeom>
          </p:spPr>
        </p:pic>
        <p:cxnSp>
          <p:nvCxnSpPr>
            <p:cNvPr id="53" name="직선 화살표 연결선 52"/>
            <p:cNvCxnSpPr/>
            <p:nvPr/>
          </p:nvCxnSpPr>
          <p:spPr>
            <a:xfrm flipH="1">
              <a:off x="6851704" y="3340493"/>
              <a:ext cx="88954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599428" y="3340493"/>
              <a:ext cx="115822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9144387" y="228967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기능 및 구조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11" y="1196957"/>
            <a:ext cx="1003888" cy="10038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07" y="1162503"/>
            <a:ext cx="1051588" cy="10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요구분석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78" y="1348258"/>
            <a:ext cx="2965043" cy="2965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75" y="1813459"/>
            <a:ext cx="1879193" cy="187919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06196" y="4201795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09362" y="4235175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클라이언트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24399" y="3647958"/>
            <a:ext cx="376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02984" y="2040772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4054" y="16403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요청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616" y="37616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결과 데이터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59" y="2247922"/>
            <a:ext cx="1368898" cy="13688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03739" y="224792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102385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659202" y="2981889"/>
            <a:ext cx="1308177" cy="1662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요구분석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4" y="603504"/>
            <a:ext cx="1482522" cy="1482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25" y="753046"/>
            <a:ext cx="1020575" cy="10205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40751" y="1932137"/>
            <a:ext cx="2043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1412" y="1923163"/>
            <a:ext cx="2043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클라이언트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03" y="2239914"/>
            <a:ext cx="741975" cy="741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9742" y="307291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88947" y="339608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패스워드 찾기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14735" y="369228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계정 추가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14735" y="398848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계정 삭제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99973" y="3011699"/>
            <a:ext cx="1308177" cy="4231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364" y="2311621"/>
            <a:ext cx="539397" cy="53939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16572" y="197155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 관리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28834" y="1947525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 접근 관리</a:t>
            </a:r>
            <a:endParaRPr lang="ko-KR" altLang="en-US" sz="1200" dirty="0" smtClean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35" y="4261666"/>
            <a:ext cx="683779" cy="68377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6" y="4741023"/>
            <a:ext cx="829079" cy="8290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50864" y="383077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확진자</a:t>
            </a:r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 관리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40837" y="4367390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관리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73" y="5581720"/>
            <a:ext cx="694032" cy="6940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813793" y="525716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565" y="5018094"/>
            <a:ext cx="1308177" cy="1135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50616" y="5534162"/>
            <a:ext cx="1308177" cy="1135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86901" y="5152551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신상 정보 등록</a:t>
            </a:r>
            <a:endParaRPr lang="ko-KR" altLang="en-US" sz="1200" dirty="0" smtClean="0">
              <a:solidFill>
                <a:schemeClr val="accent6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6901" y="5637037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신상 정보 삭제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0837" y="5675345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조회</a:t>
            </a:r>
            <a:endParaRPr lang="ko-KR" altLang="en-US" sz="1200" dirty="0" smtClean="0">
              <a:solidFill>
                <a:schemeClr val="accent6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40837" y="601152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등록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40837" y="6288521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동선 정보 삭제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883317" y="6288521"/>
            <a:ext cx="3067299" cy="276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96854" y="4830725"/>
            <a:ext cx="854010" cy="703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382876" y="4735414"/>
            <a:ext cx="17216" cy="352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6" idx="0"/>
          </p:cNvCxnSpPr>
          <p:nvPr/>
        </p:nvCxnSpPr>
        <p:spPr>
          <a:xfrm flipH="1">
            <a:off x="4509057" y="3298164"/>
            <a:ext cx="707515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7" idx="0"/>
          </p:cNvCxnSpPr>
          <p:nvPr/>
        </p:nvCxnSpPr>
        <p:spPr>
          <a:xfrm>
            <a:off x="5923761" y="3220627"/>
            <a:ext cx="701531" cy="114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3" idx="3"/>
          </p:cNvCxnSpPr>
          <p:nvPr/>
        </p:nvCxnSpPr>
        <p:spPr>
          <a:xfrm flipH="1">
            <a:off x="2897744" y="1581150"/>
            <a:ext cx="312181" cy="50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142435" y="1555164"/>
            <a:ext cx="978188" cy="554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11889" y="4331917"/>
            <a:ext cx="687982" cy="68798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94571" y="4027854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출력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301791" y="5167460"/>
            <a:ext cx="1308177" cy="124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487612" y="5258114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지도로 표시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70008" y="574400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목록으로 표시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96" y="2668899"/>
            <a:ext cx="1258529" cy="125852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384038" y="26109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23171" y="3881739"/>
            <a:ext cx="1613368" cy="124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66697" y="402785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목록에서 조회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94375" y="4376186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장소 검색으로 조회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49715" y="472624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날짜로 조회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695670" y="1924624"/>
            <a:ext cx="895589" cy="4231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903655" y="20050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70" y="1108585"/>
            <a:ext cx="838940" cy="83894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732207" y="91746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</a:t>
            </a:r>
            <a:endParaRPr lang="ko-KR" altLang="en-US" sz="1200" dirty="0" smtClean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9458325" y="5182443"/>
            <a:ext cx="742950" cy="5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10005623" y="1615519"/>
            <a:ext cx="1023993" cy="23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endCxn id="74" idx="0"/>
          </p:cNvCxnSpPr>
          <p:nvPr/>
        </p:nvCxnSpPr>
        <p:spPr>
          <a:xfrm flipH="1">
            <a:off x="8623847" y="1581150"/>
            <a:ext cx="384389" cy="1029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7506778" y="2581319"/>
            <a:ext cx="587597" cy="1110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2" idx="1"/>
          </p:cNvCxnSpPr>
          <p:nvPr/>
        </p:nvCxnSpPr>
        <p:spPr>
          <a:xfrm>
            <a:off x="4471356" y="1144765"/>
            <a:ext cx="2224314" cy="383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0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6767" y="4971584"/>
            <a:ext cx="3742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기대 효과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53" y="1730611"/>
            <a:ext cx="2852144" cy="28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85" y="2312486"/>
            <a:ext cx="1313145" cy="131314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51885" y="3875054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</a:t>
            </a:r>
            <a:r>
              <a:rPr lang="en-US" altLang="ko-KR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24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38" y="2301124"/>
            <a:ext cx="1335867" cy="1335867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38" y="2344459"/>
            <a:ext cx="1369764" cy="13697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926665" y="3875054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범용성</a:t>
            </a:r>
            <a:r>
              <a:rPr lang="en-US" altLang="ko-KR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24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37959" y="3875054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 기간</a:t>
            </a:r>
            <a:r>
              <a:rPr lang="en-US" altLang="ko-KR" sz="2400" dirty="0" smtClean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…</a:t>
            </a:r>
            <a:endParaRPr lang="ko-KR" altLang="en-US" sz="24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8" y="2301124"/>
            <a:ext cx="1610800" cy="16108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409116" y="3911533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체계적</a:t>
            </a:r>
            <a:r>
              <a:rPr lang="en-US" altLang="ko-KR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!</a:t>
            </a:r>
            <a:endParaRPr lang="ko-KR" altLang="en-US" sz="24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95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2857" y="4971584"/>
            <a:ext cx="3742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설계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93" y="1732079"/>
            <a:ext cx="2882686" cy="28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5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 언어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0950" y="1005046"/>
            <a:ext cx="5462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프로그래밍 언어는</a:t>
            </a:r>
            <a:r>
              <a:rPr lang="en-US" altLang="ko-KR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6" y="2400299"/>
            <a:ext cx="836029" cy="8360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95825" y="2650785"/>
            <a:ext cx="5462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accent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객체지향 언어로 뛰어난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보안성</a:t>
            </a:r>
            <a:endParaRPr lang="ko-KR" altLang="en-US" sz="2500" dirty="0">
              <a:solidFill>
                <a:schemeClr val="accent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5824" y="3911804"/>
            <a:ext cx="5462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chemeClr val="accent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다양한 라이브러리</a:t>
            </a:r>
            <a:endParaRPr lang="ko-KR" altLang="en-US" sz="2500" dirty="0">
              <a:solidFill>
                <a:schemeClr val="accent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5824" y="5026229"/>
            <a:ext cx="5462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accent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데이터베이스 상호작용</a:t>
            </a:r>
            <a:endParaRPr lang="ko-KR" altLang="en-US" sz="2500" dirty="0">
              <a:solidFill>
                <a:schemeClr val="accent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5823" y="6118633"/>
            <a:ext cx="5462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accent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네트워크</a:t>
            </a:r>
            <a:endParaRPr lang="ko-KR" altLang="en-US" sz="2500" dirty="0">
              <a:solidFill>
                <a:schemeClr val="accent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637428"/>
            <a:ext cx="1728946" cy="17289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332607" y="1934304"/>
            <a:ext cx="816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rgbClr val="7030A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자바</a:t>
            </a:r>
            <a:endParaRPr lang="ko-KR" altLang="en-US" sz="2500" dirty="0">
              <a:solidFill>
                <a:srgbClr val="7030A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96" y="3663615"/>
            <a:ext cx="812755" cy="8127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36" y="4903657"/>
            <a:ext cx="694032" cy="6940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96" y="5937690"/>
            <a:ext cx="838940" cy="8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 언어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2765" y="976004"/>
            <a:ext cx="5462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개발</a:t>
            </a:r>
            <a:r>
              <a:rPr lang="en-US" altLang="ko-KR" sz="5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방식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86" y="2913683"/>
            <a:ext cx="1129950" cy="11299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81" y="2913683"/>
            <a:ext cx="1129950" cy="1129950"/>
          </a:xfrm>
          <a:prstGeom prst="rect">
            <a:avLst/>
          </a:prstGeom>
        </p:spPr>
      </p:pic>
      <p:cxnSp>
        <p:nvCxnSpPr>
          <p:cNvPr id="4" name="직선 화살표 연결선 3"/>
          <p:cNvCxnSpPr>
            <a:endCxn id="28" idx="1"/>
          </p:cNvCxnSpPr>
          <p:nvPr/>
        </p:nvCxnSpPr>
        <p:spPr>
          <a:xfrm>
            <a:off x="4790209" y="3478658"/>
            <a:ext cx="2152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4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68" y="2000267"/>
            <a:ext cx="1572010" cy="19526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04537" y="4367742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데이터베이스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5763" y="4367742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8931" y="230095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SQL</a:t>
            </a:r>
            <a:endPara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448175" y="2976571"/>
            <a:ext cx="422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352925" y="36576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2294" y="378210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60" y="1495425"/>
            <a:ext cx="2965043" cy="29650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52294" y="5493552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JDBC</a:t>
            </a:r>
            <a:endParaRPr lang="ko-KR" altLang="en-US" sz="24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5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요구분석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78" y="1348258"/>
            <a:ext cx="2965043" cy="2965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75" y="1813459"/>
            <a:ext cx="1879193" cy="187919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06196" y="4201795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서버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09362" y="4235175"/>
            <a:ext cx="2043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클라이언트</a:t>
            </a:r>
            <a:endParaRPr lang="ko-KR" altLang="en-US" sz="2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24399" y="3647958"/>
            <a:ext cx="376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02984" y="2040772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4054" y="16403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요청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616" y="376169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결과 데이터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59" y="2247922"/>
            <a:ext cx="1368898" cy="13688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03739" y="224792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네트워크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47032" y="5503077"/>
            <a:ext cx="232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RMI</a:t>
            </a:r>
            <a:endParaRPr lang="ko-KR" altLang="en-US" sz="24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00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2857" y="4971584"/>
            <a:ext cx="3742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테스트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58" y="1724045"/>
            <a:ext cx="2828923" cy="28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5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93" y="1104900"/>
            <a:ext cx="3576822" cy="35768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662857" y="5103887"/>
            <a:ext cx="1906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분석</a:t>
            </a:r>
            <a:endParaRPr lang="ko-KR" altLang="en-US" sz="5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251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90419" y="5249689"/>
            <a:ext cx="5554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코로나 동선 파악 시스템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23768" y="1641844"/>
            <a:ext cx="3605857" cy="2968255"/>
            <a:chOff x="6446034" y="2686050"/>
            <a:chExt cx="1765537" cy="14691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6004" y="2686050"/>
              <a:ext cx="633424" cy="6334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903" y="3319474"/>
              <a:ext cx="813668" cy="8136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34" y="3504363"/>
              <a:ext cx="650835" cy="650835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6851704" y="3340493"/>
              <a:ext cx="88954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599428" y="3340493"/>
              <a:ext cx="115822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76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9466" y="5297314"/>
            <a:ext cx="37928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sz="5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Freeform 11"/>
          <p:cNvSpPr>
            <a:spLocks noEditPoints="1"/>
          </p:cNvSpPr>
          <p:nvPr/>
        </p:nvSpPr>
        <p:spPr bwMode="auto">
          <a:xfrm>
            <a:off x="5789466" y="1704975"/>
            <a:ext cx="2313120" cy="283986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9AD3F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9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89416" y="2998113"/>
            <a:ext cx="37928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r>
              <a:rPr lang="en-US" altLang="ko-KR" sz="5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5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05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 이해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11F03A-8355-4705-B411-3D276DEA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34" y="1005046"/>
            <a:ext cx="4048225" cy="4414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887073-3F07-4391-9886-BDA048CAA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665"/>
          <a:stretch/>
        </p:blipFill>
        <p:spPr>
          <a:xfrm>
            <a:off x="2150141" y="2486117"/>
            <a:ext cx="3229971" cy="2933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743852" y="5497549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코로나 </a:t>
            </a:r>
            <a:r>
              <a:rPr lang="ko-KR" altLang="en-US" sz="1600" spc="-15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확진자</a:t>
            </a:r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1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발생 </a:t>
            </a:r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현황</a:t>
            </a:r>
            <a:endParaRPr lang="en-US" altLang="ko-KR" sz="1600" spc="-15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en-US" altLang="ko-KR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국내 </a:t>
            </a:r>
            <a:r>
              <a:rPr lang="ko-KR" altLang="en-US" sz="1600" spc="-15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일자별</a:t>
            </a:r>
            <a:r>
              <a:rPr lang="en-US" altLang="ko-KR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041C06-0C5D-4455-BAAD-90E69ECCB231}"/>
              </a:ext>
            </a:extLst>
          </p:cNvPr>
          <p:cNvSpPr/>
          <p:nvPr/>
        </p:nvSpPr>
        <p:spPr>
          <a:xfrm>
            <a:off x="2650947" y="2856865"/>
            <a:ext cx="648072" cy="280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93821" y="5497548"/>
            <a:ext cx="2364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 smtClean="0"/>
              <a:t>2020.11.01~2020.12.10</a:t>
            </a:r>
          </a:p>
          <a:p>
            <a:pPr algn="ctr"/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신규 </a:t>
            </a:r>
            <a:r>
              <a:rPr lang="ko-KR" altLang="en-US" sz="1600" spc="-15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확진자</a:t>
            </a:r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발생 추이 </a:t>
            </a:r>
            <a:r>
              <a:rPr lang="en-US" altLang="ko-KR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서울</a:t>
            </a:r>
            <a:r>
              <a:rPr lang="en-US" altLang="ko-KR" sz="1600" spc="-1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15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70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7199568" y="2822724"/>
            <a:ext cx="4891215" cy="337901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 이해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4656" y="1262221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확진자를</a:t>
            </a:r>
            <a:r>
              <a:rPr lang="ko-KR" altLang="en-US" sz="28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줄이려면</a:t>
            </a:r>
            <a:r>
              <a:rPr lang="en-US" altLang="ko-KR" sz="28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28" y="3436923"/>
            <a:ext cx="2079044" cy="2079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20" y="3721376"/>
            <a:ext cx="1431344" cy="1431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36" y="3429000"/>
            <a:ext cx="1945868" cy="1945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244" y="3075252"/>
            <a:ext cx="2307539" cy="23075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91042" y="538279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손 씻기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2335" y="5315912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마스크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4803" y="536490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거리두기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00273" y="537486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적절한 검사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4392" y="6201737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개인방역</a:t>
            </a:r>
            <a:endParaRPr lang="ko-KR" altLang="en-US" sz="20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8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1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 이해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9674" y="1142152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둘의 공통점</a:t>
            </a:r>
            <a:r>
              <a:rPr lang="en-US" altLang="ko-KR" sz="28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28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92" y="2062672"/>
            <a:ext cx="1945868" cy="1945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59" y="1976678"/>
            <a:ext cx="2026352" cy="202635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02019" y="410695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거리두기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5295" y="4083803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적절한 검사</a:t>
            </a:r>
            <a:endParaRPr lang="ko-KR" altLang="en-US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9286" y="5668337"/>
            <a:ext cx="1947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동</a:t>
            </a:r>
            <a:r>
              <a:rPr lang="en-US" altLang="ko-KR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r>
              <a:rPr lang="ko-KR" altLang="en-US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</a:t>
            </a:r>
            <a:r>
              <a:rPr lang="en-US" altLang="ko-KR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r>
              <a:rPr lang="ko-KR" altLang="en-US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</a:t>
            </a:r>
            <a:r>
              <a:rPr lang="en-US" altLang="ko-KR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r>
              <a:rPr lang="ko-KR" altLang="en-US" sz="3000" dirty="0" smtClean="0">
                <a:solidFill>
                  <a:schemeClr val="accent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악</a:t>
            </a:r>
            <a:endParaRPr lang="ko-KR" altLang="en-US" sz="3000" dirty="0">
              <a:solidFill>
                <a:schemeClr val="accent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680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1"/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대책 수립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33538" y="2379974"/>
            <a:ext cx="3421753" cy="2434856"/>
            <a:chOff x="6446034" y="2686050"/>
            <a:chExt cx="1765537" cy="146914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66004" y="2686050"/>
              <a:ext cx="633424" cy="63342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903" y="3319474"/>
              <a:ext cx="813668" cy="81366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34" y="3504363"/>
              <a:ext cx="650835" cy="650835"/>
            </a:xfrm>
            <a:prstGeom prst="rect">
              <a:avLst/>
            </a:prstGeom>
          </p:spPr>
        </p:pic>
        <p:cxnSp>
          <p:nvCxnSpPr>
            <p:cNvPr id="20" name="직선 화살표 연결선 19"/>
            <p:cNvCxnSpPr/>
            <p:nvPr/>
          </p:nvCxnSpPr>
          <p:spPr>
            <a:xfrm flipH="1">
              <a:off x="6851704" y="3340493"/>
              <a:ext cx="88954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7599428" y="3340493"/>
              <a:ext cx="115822" cy="10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84" y="879046"/>
            <a:ext cx="1620853" cy="16208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56" y="1095374"/>
            <a:ext cx="1559389" cy="15593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35" y="4514850"/>
            <a:ext cx="1822043" cy="18220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84" y="4514850"/>
            <a:ext cx="1847545" cy="1847545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4352925" y="2143125"/>
            <a:ext cx="1511298" cy="87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7791450" y="2000250"/>
            <a:ext cx="1354221" cy="904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2378" y="4778276"/>
            <a:ext cx="686196" cy="39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953500" y="4343400"/>
            <a:ext cx="587969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2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857" y="190292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절차 진행</a:t>
            </a:r>
            <a:endParaRPr lang="ko-KR" altLang="en-US" sz="2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2857" y="5126003"/>
            <a:ext cx="1906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파악</a:t>
            </a:r>
            <a:endParaRPr lang="ko-KR" altLang="en-US" sz="5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009162" y="161717"/>
            <a:ext cx="505814" cy="546527"/>
            <a:chOff x="4647937" y="1987230"/>
            <a:chExt cx="834663" cy="834663"/>
          </a:xfrm>
        </p:grpSpPr>
        <p:sp>
          <p:nvSpPr>
            <p:cNvPr id="50" name="타원 49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1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2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06" y="1067252"/>
            <a:ext cx="3535693" cy="35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338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목차</a:t>
            </a:r>
            <a:endParaRPr lang="en-US" altLang="ko-KR" sz="1200" b="1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분석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타당성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기능 및 구조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기대 효과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설계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테스트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코로나 동선 </a:t>
            </a:r>
            <a:endParaRPr lang="en-US" altLang="ko-KR" sz="1200" b="1" i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b="1" i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파악 시스템</a:t>
            </a:r>
            <a:endParaRPr lang="en-US" altLang="ko-KR" sz="1200" b="1" i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3856" y="0"/>
            <a:ext cx="9875520" cy="60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정의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9376" y="0"/>
            <a:ext cx="1182624" cy="603504"/>
          </a:xfrm>
          <a:prstGeom prst="rect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53075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05603" y="753046"/>
            <a:ext cx="252000" cy="252000"/>
          </a:xfrm>
          <a:prstGeom prst="ellipse">
            <a:avLst/>
          </a:prstGeom>
          <a:solidFill>
            <a:srgbClr val="BAB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1133856" cy="603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9337" y="4738323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민간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7754" y="1270295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코로나 동선 파악 시스템의 이용자</a:t>
            </a:r>
            <a:endParaRPr lang="ko-KR" altLang="en-US" sz="20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3436" y="4608608"/>
            <a:ext cx="12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방역 당국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28" y="3377472"/>
            <a:ext cx="1051518" cy="10515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008" y="3478658"/>
            <a:ext cx="1129950" cy="1129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60" y="2381520"/>
            <a:ext cx="3324226" cy="3324226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261538" y="4043633"/>
            <a:ext cx="14698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289177" y="4043633"/>
            <a:ext cx="14698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2058" y="3533899"/>
            <a:ext cx="12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6464" y="3543548"/>
            <a:ext cx="124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38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휴먼아미체" panose="02030504000101010101" pitchFamily="18" charset="-127"/>
            <a:ea typeface="휴먼아미체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1862</Words>
  <Application>Microsoft Office PowerPoint</Application>
  <PresentationFormat>와이드스크린</PresentationFormat>
  <Paragraphs>841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Aharoni</vt:lpstr>
      <vt:lpstr>맑은 고딕</vt:lpstr>
      <vt:lpstr>배달의민족 도현</vt:lpstr>
      <vt:lpstr>-윤고딕330</vt:lpstr>
      <vt:lpstr>-윤고딕340</vt:lpstr>
      <vt:lpstr>휴먼아미체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재욱 전</cp:lastModifiedBy>
  <cp:revision>175</cp:revision>
  <dcterms:created xsi:type="dcterms:W3CDTF">2020-05-14T03:14:44Z</dcterms:created>
  <dcterms:modified xsi:type="dcterms:W3CDTF">2020-12-12T02:14:58Z</dcterms:modified>
</cp:coreProperties>
</file>