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12/29/2021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D61C-9ABA-4789-8BA5-2C149BE0E26B}"/>
              </a:ext>
            </a:extLst>
          </p:cNvPr>
          <p:cNvSpPr>
            <a:spLocks noGrp="1"/>
          </p:cNvSpPr>
          <p:nvPr>
            <p:ph type="ctrTitle"/>
          </p:nvPr>
        </p:nvSpPr>
        <p:spPr/>
        <p:txBody>
          <a:bodyPr/>
          <a:lstStyle/>
          <a:p>
            <a:r>
              <a:rPr lang="en-US" cap="none" dirty="0" err="1"/>
              <a:t>EasyVisa</a:t>
            </a:r>
            <a:r>
              <a:rPr lang="en-US" dirty="0"/>
              <a:t> p</a:t>
            </a:r>
            <a:r>
              <a:rPr lang="en-US" cap="none" dirty="0"/>
              <a:t>roject</a:t>
            </a:r>
          </a:p>
        </p:txBody>
      </p:sp>
      <p:sp>
        <p:nvSpPr>
          <p:cNvPr id="3" name="Subtitle 2">
            <a:extLst>
              <a:ext uri="{FF2B5EF4-FFF2-40B4-BE49-F238E27FC236}">
                <a16:creationId xmlns:a16="http://schemas.microsoft.com/office/drawing/2014/main" id="{284E9D31-C319-4AFA-8802-0549D9C024AF}"/>
              </a:ext>
            </a:extLst>
          </p:cNvPr>
          <p:cNvSpPr>
            <a:spLocks noGrp="1"/>
          </p:cNvSpPr>
          <p:nvPr>
            <p:ph type="subTitle" idx="1"/>
          </p:nvPr>
        </p:nvSpPr>
        <p:spPr/>
        <p:txBody>
          <a:bodyPr/>
          <a:lstStyle/>
          <a:p>
            <a:r>
              <a:rPr lang="en-US" cap="none" dirty="0"/>
              <a:t>Business Presentation</a:t>
            </a:r>
          </a:p>
        </p:txBody>
      </p:sp>
    </p:spTree>
    <p:extLst>
      <p:ext uri="{BB962C8B-B14F-4D97-AF65-F5344CB8AC3E}">
        <p14:creationId xmlns:p14="http://schemas.microsoft.com/office/powerpoint/2010/main" val="199215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B86A-E1E7-45B4-9B61-430110AD7F2E}"/>
              </a:ext>
            </a:extLst>
          </p:cNvPr>
          <p:cNvSpPr>
            <a:spLocks noGrp="1"/>
          </p:cNvSpPr>
          <p:nvPr>
            <p:ph type="title"/>
          </p:nvPr>
        </p:nvSpPr>
        <p:spPr>
          <a:xfrm>
            <a:off x="913149" y="0"/>
            <a:ext cx="10364451" cy="1596177"/>
          </a:xfrm>
        </p:spPr>
        <p:txBody>
          <a:bodyPr/>
          <a:lstStyle/>
          <a:p>
            <a:r>
              <a:rPr lang="en-US" cap="none" dirty="0"/>
              <a:t>Model Performance Summary</a:t>
            </a:r>
          </a:p>
        </p:txBody>
      </p:sp>
      <p:sp>
        <p:nvSpPr>
          <p:cNvPr id="3" name="Content Placeholder 2">
            <a:extLst>
              <a:ext uri="{FF2B5EF4-FFF2-40B4-BE49-F238E27FC236}">
                <a16:creationId xmlns:a16="http://schemas.microsoft.com/office/drawing/2014/main" id="{37FDEB90-2BF3-4EE3-81D8-BA6072FA3861}"/>
              </a:ext>
            </a:extLst>
          </p:cNvPr>
          <p:cNvSpPr>
            <a:spLocks noGrp="1"/>
          </p:cNvSpPr>
          <p:nvPr>
            <p:ph sz="quarter" idx="13"/>
          </p:nvPr>
        </p:nvSpPr>
        <p:spPr>
          <a:xfrm>
            <a:off x="913774" y="1337734"/>
            <a:ext cx="10363826" cy="4453466"/>
          </a:xfrm>
        </p:spPr>
        <p:txBody>
          <a:bodyPr>
            <a:normAutofit fontScale="92500" lnSpcReduction="10000"/>
          </a:bodyPr>
          <a:lstStyle/>
          <a:p>
            <a:r>
              <a:rPr lang="en-US" cap="none" dirty="0"/>
              <a:t>We want to predict whether the visa application will get certified or not using the information provided.</a:t>
            </a:r>
          </a:p>
          <a:p>
            <a:r>
              <a:rPr lang="en-US" cap="none" dirty="0"/>
              <a:t>We will use F1 Score as the metric for evaluation of the model because </a:t>
            </a:r>
          </a:p>
          <a:p>
            <a:pPr lvl="1">
              <a:buFont typeface="Courier New" panose="02070309020205020404" pitchFamily="49" charset="0"/>
              <a:buChar char="o"/>
            </a:pPr>
            <a:r>
              <a:rPr lang="en-US" cap="none" dirty="0"/>
              <a:t>If a visa is certified when it had to be denied a wrong employee will get the job position while US citizens will miss the opportunity to work on that position.</a:t>
            </a:r>
          </a:p>
          <a:p>
            <a:pPr lvl="1">
              <a:buFont typeface="Courier New" panose="02070309020205020404" pitchFamily="49" charset="0"/>
              <a:buChar char="o"/>
            </a:pPr>
            <a:r>
              <a:rPr lang="en-US" cap="none" dirty="0"/>
              <a:t>If a visa is denied when it had to be certified, the U.S. will lose a suitable human resource that can contribute to the economy of the country.</a:t>
            </a:r>
          </a:p>
          <a:p>
            <a:pPr lvl="1">
              <a:buFont typeface="Courier New" panose="02070309020205020404" pitchFamily="49" charset="0"/>
              <a:buChar char="o"/>
            </a:pPr>
            <a:r>
              <a:rPr lang="en-US" cap="none" dirty="0"/>
              <a:t>F1 score will help us to minimize both false positives and false negatives.</a:t>
            </a:r>
          </a:p>
          <a:p>
            <a:r>
              <a:rPr lang="en-US" cap="none" dirty="0"/>
              <a:t>We will use balanced class weights so that model focuses equally on both classes.</a:t>
            </a:r>
          </a:p>
          <a:p>
            <a:r>
              <a:rPr lang="en-US" cap="none" dirty="0"/>
              <a:t>We will build different models - </a:t>
            </a:r>
            <a:r>
              <a:rPr lang="en-US" cap="none" dirty="0" err="1"/>
              <a:t>DecisionTreeClassifier</a:t>
            </a:r>
            <a:r>
              <a:rPr lang="en-US" cap="none" dirty="0"/>
              <a:t>, </a:t>
            </a:r>
            <a:r>
              <a:rPr lang="en-US" cap="none" dirty="0" err="1"/>
              <a:t>RandomForestClassifier</a:t>
            </a:r>
            <a:r>
              <a:rPr lang="en-US" cap="none" dirty="0"/>
              <a:t>, </a:t>
            </a:r>
            <a:r>
              <a:rPr lang="en-US" cap="none" dirty="0" err="1"/>
              <a:t>BaggingClassifier</a:t>
            </a:r>
            <a:r>
              <a:rPr lang="en-US" cap="none" dirty="0"/>
              <a:t>, </a:t>
            </a:r>
            <a:r>
              <a:rPr lang="en-US" cap="none" dirty="0" err="1"/>
              <a:t>AdaBoostClassifier</a:t>
            </a:r>
            <a:r>
              <a:rPr lang="en-US" cap="none" dirty="0"/>
              <a:t>, </a:t>
            </a:r>
            <a:r>
              <a:rPr lang="en-US" cap="none" dirty="0" err="1"/>
              <a:t>GradientBoostingClassifier</a:t>
            </a:r>
            <a:r>
              <a:rPr lang="en-US" cap="none" dirty="0"/>
              <a:t>, and </a:t>
            </a:r>
            <a:r>
              <a:rPr lang="en-US" cap="none" dirty="0" err="1"/>
              <a:t>StackingClassifier</a:t>
            </a:r>
            <a:r>
              <a:rPr lang="en-US" cap="none" dirty="0"/>
              <a:t>.</a:t>
            </a:r>
          </a:p>
          <a:p>
            <a:r>
              <a:rPr lang="en-US" cap="none" dirty="0"/>
              <a:t>We will also perform hyperparameter tuning for these models and evaluate their performance using different metrics and confusion matrix.</a:t>
            </a:r>
          </a:p>
        </p:txBody>
      </p:sp>
    </p:spTree>
    <p:extLst>
      <p:ext uri="{BB962C8B-B14F-4D97-AF65-F5344CB8AC3E}">
        <p14:creationId xmlns:p14="http://schemas.microsoft.com/office/powerpoint/2010/main" val="97137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633628" y="129523"/>
            <a:ext cx="10364451" cy="1122163"/>
          </a:xfrm>
        </p:spPr>
        <p:txBody>
          <a:bodyPr/>
          <a:lstStyle/>
          <a:p>
            <a:r>
              <a:rPr lang="en-US" cap="none" dirty="0"/>
              <a:t>Model Performance Summary</a:t>
            </a:r>
            <a:endParaRPr lang="en-US" dirty="0"/>
          </a:p>
        </p:txBody>
      </p:sp>
      <p:pic>
        <p:nvPicPr>
          <p:cNvPr id="4" name="Picture 3">
            <a:extLst>
              <a:ext uri="{FF2B5EF4-FFF2-40B4-BE49-F238E27FC236}">
                <a16:creationId xmlns:a16="http://schemas.microsoft.com/office/drawing/2014/main" id="{7B121825-3175-4404-A474-946BA7345D66}"/>
              </a:ext>
            </a:extLst>
          </p:cNvPr>
          <p:cNvPicPr>
            <a:picLocks noChangeAspect="1"/>
          </p:cNvPicPr>
          <p:nvPr/>
        </p:nvPicPr>
        <p:blipFill>
          <a:blip r:embed="rId2"/>
          <a:stretch>
            <a:fillRect/>
          </a:stretch>
        </p:blipFill>
        <p:spPr>
          <a:xfrm>
            <a:off x="895740" y="1251686"/>
            <a:ext cx="10102339" cy="3907392"/>
          </a:xfrm>
          <a:prstGeom prst="rect">
            <a:avLst/>
          </a:prstGeom>
        </p:spPr>
      </p:pic>
    </p:spTree>
    <p:extLst>
      <p:ext uri="{BB962C8B-B14F-4D97-AF65-F5344CB8AC3E}">
        <p14:creationId xmlns:p14="http://schemas.microsoft.com/office/powerpoint/2010/main" val="139056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795241" y="0"/>
            <a:ext cx="10364451" cy="1596177"/>
          </a:xfrm>
        </p:spPr>
        <p:txBody>
          <a:bodyPr/>
          <a:lstStyle/>
          <a:p>
            <a:r>
              <a:rPr lang="en-US" cap="none" dirty="0"/>
              <a:t>Feature Importance</a:t>
            </a:r>
            <a:endParaRPr lang="en-US" dirty="0"/>
          </a:p>
        </p:txBody>
      </p:sp>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6698179" y="1346200"/>
            <a:ext cx="4921559" cy="28230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The top 3 important features to look for while certifying a visa are:</a:t>
            </a:r>
          </a:p>
          <a:p>
            <a:r>
              <a:rPr lang="en-US" cap="none" dirty="0"/>
              <a:t>Education of the employee</a:t>
            </a:r>
          </a:p>
          <a:p>
            <a:r>
              <a:rPr lang="en-US" cap="none" dirty="0"/>
              <a:t>Job experience</a:t>
            </a:r>
          </a:p>
          <a:p>
            <a:r>
              <a:rPr lang="en-US" cap="none" dirty="0"/>
              <a:t>Prevailing Wage. </a:t>
            </a:r>
          </a:p>
        </p:txBody>
      </p:sp>
      <p:pic>
        <p:nvPicPr>
          <p:cNvPr id="3" name="Picture 2">
            <a:extLst>
              <a:ext uri="{FF2B5EF4-FFF2-40B4-BE49-F238E27FC236}">
                <a16:creationId xmlns:a16="http://schemas.microsoft.com/office/drawing/2014/main" id="{2FC347F5-5E9B-40C1-8537-1D54C31419F0}"/>
              </a:ext>
            </a:extLst>
          </p:cNvPr>
          <p:cNvPicPr>
            <a:picLocks noChangeAspect="1"/>
          </p:cNvPicPr>
          <p:nvPr/>
        </p:nvPicPr>
        <p:blipFill>
          <a:blip r:embed="rId2"/>
          <a:stretch>
            <a:fillRect/>
          </a:stretch>
        </p:blipFill>
        <p:spPr>
          <a:xfrm>
            <a:off x="541867" y="1346200"/>
            <a:ext cx="5902938" cy="4801237"/>
          </a:xfrm>
          <a:prstGeom prst="rect">
            <a:avLst/>
          </a:prstGeom>
        </p:spPr>
      </p:pic>
    </p:spTree>
    <p:extLst>
      <p:ext uri="{BB962C8B-B14F-4D97-AF65-F5344CB8AC3E}">
        <p14:creationId xmlns:p14="http://schemas.microsoft.com/office/powerpoint/2010/main" val="413996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B86A-E1E7-45B4-9B61-430110AD7F2E}"/>
              </a:ext>
            </a:extLst>
          </p:cNvPr>
          <p:cNvSpPr>
            <a:spLocks noGrp="1"/>
          </p:cNvSpPr>
          <p:nvPr>
            <p:ph type="title"/>
          </p:nvPr>
        </p:nvSpPr>
        <p:spPr>
          <a:xfrm>
            <a:off x="913149" y="0"/>
            <a:ext cx="10364451" cy="1596177"/>
          </a:xfrm>
        </p:spPr>
        <p:txBody>
          <a:bodyPr/>
          <a:lstStyle/>
          <a:p>
            <a:r>
              <a:rPr lang="en-US" cap="none" dirty="0"/>
              <a:t>Business Recommendations</a:t>
            </a:r>
          </a:p>
        </p:txBody>
      </p:sp>
      <p:sp>
        <p:nvSpPr>
          <p:cNvPr id="3" name="Content Placeholder 2">
            <a:extLst>
              <a:ext uri="{FF2B5EF4-FFF2-40B4-BE49-F238E27FC236}">
                <a16:creationId xmlns:a16="http://schemas.microsoft.com/office/drawing/2014/main" id="{37FDEB90-2BF3-4EE3-81D8-BA6072FA3861}"/>
              </a:ext>
            </a:extLst>
          </p:cNvPr>
          <p:cNvSpPr>
            <a:spLocks noGrp="1"/>
          </p:cNvSpPr>
          <p:nvPr>
            <p:ph sz="quarter" idx="13"/>
          </p:nvPr>
        </p:nvSpPr>
        <p:spPr>
          <a:xfrm>
            <a:off x="913774" y="1337734"/>
            <a:ext cx="10363826" cy="4453466"/>
          </a:xfrm>
        </p:spPr>
        <p:txBody>
          <a:bodyPr>
            <a:normAutofit lnSpcReduction="10000"/>
          </a:bodyPr>
          <a:lstStyle/>
          <a:p>
            <a:pPr marL="0" indent="0">
              <a:buNone/>
            </a:pPr>
            <a:r>
              <a:rPr lang="en-US" cap="none" dirty="0"/>
              <a:t>Visa applicant approval profile is stated below and the opposite is true for denials:</a:t>
            </a:r>
          </a:p>
          <a:p>
            <a:pPr marL="457200" indent="-457200">
              <a:buFont typeface="+mj-lt"/>
              <a:buAutoNum type="arabicPeriod"/>
            </a:pPr>
            <a:r>
              <a:rPr lang="en-US" cap="none" dirty="0"/>
              <a:t>Primary information</a:t>
            </a:r>
          </a:p>
          <a:p>
            <a:pPr lvl="1"/>
            <a:r>
              <a:rPr lang="en-US" cap="none" dirty="0"/>
              <a:t>Education level - At least has a Bachelor's degree. Master's and doctorate are preferred.</a:t>
            </a:r>
          </a:p>
          <a:p>
            <a:pPr lvl="1"/>
            <a:r>
              <a:rPr lang="en-US" cap="none" dirty="0"/>
              <a:t>Job Experience - Should have some job experience.</a:t>
            </a:r>
          </a:p>
          <a:p>
            <a:pPr lvl="1"/>
            <a:r>
              <a:rPr lang="en-US" cap="none" dirty="0"/>
              <a:t>Prevailing wage - The median prevailing wage of the employees for whom the visa got certified is around 72k.</a:t>
            </a:r>
          </a:p>
          <a:p>
            <a:pPr marL="342900" indent="-342900">
              <a:buFont typeface="+mj-lt"/>
              <a:buAutoNum type="arabicPeriod"/>
            </a:pPr>
            <a:r>
              <a:rPr lang="en-US" cap="none" dirty="0"/>
              <a:t> Secondary information</a:t>
            </a:r>
          </a:p>
          <a:p>
            <a:pPr lvl="1"/>
            <a:r>
              <a:rPr lang="en-US" cap="none" dirty="0"/>
              <a:t>Unit of Wage - Applicants having a yearly unit of wage.</a:t>
            </a:r>
          </a:p>
          <a:p>
            <a:pPr lvl="1"/>
            <a:r>
              <a:rPr lang="en-US" cap="none" dirty="0"/>
              <a:t>Continent - Ideally the nationality and ethnicity of an applicant shouldn't matter to work in a country but previously it has been observed that applicants from Europe, Africa, and Asia have higher chances of visa certification.</a:t>
            </a:r>
          </a:p>
          <a:p>
            <a:pPr lvl="1"/>
            <a:r>
              <a:rPr lang="en-US" cap="none" dirty="0"/>
              <a:t>Region of employment - Analysis shows that Midwest region have more chances of visa approval. </a:t>
            </a:r>
          </a:p>
        </p:txBody>
      </p:sp>
    </p:spTree>
    <p:extLst>
      <p:ext uri="{BB962C8B-B14F-4D97-AF65-F5344CB8AC3E}">
        <p14:creationId xmlns:p14="http://schemas.microsoft.com/office/powerpoint/2010/main" val="37773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B86A-E1E7-45B4-9B61-430110AD7F2E}"/>
              </a:ext>
            </a:extLst>
          </p:cNvPr>
          <p:cNvSpPr>
            <a:spLocks noGrp="1"/>
          </p:cNvSpPr>
          <p:nvPr>
            <p:ph type="title"/>
          </p:nvPr>
        </p:nvSpPr>
        <p:spPr>
          <a:xfrm>
            <a:off x="913149" y="0"/>
            <a:ext cx="10364451" cy="1596177"/>
          </a:xfrm>
        </p:spPr>
        <p:txBody>
          <a:bodyPr/>
          <a:lstStyle/>
          <a:p>
            <a:r>
              <a:rPr lang="en-US" cap="none" dirty="0"/>
              <a:t>Business Recommendations</a:t>
            </a:r>
          </a:p>
        </p:txBody>
      </p:sp>
      <p:sp>
        <p:nvSpPr>
          <p:cNvPr id="3" name="Content Placeholder 2">
            <a:extLst>
              <a:ext uri="{FF2B5EF4-FFF2-40B4-BE49-F238E27FC236}">
                <a16:creationId xmlns:a16="http://schemas.microsoft.com/office/drawing/2014/main" id="{37FDEB90-2BF3-4EE3-81D8-BA6072FA3861}"/>
              </a:ext>
            </a:extLst>
          </p:cNvPr>
          <p:cNvSpPr>
            <a:spLocks noGrp="1"/>
          </p:cNvSpPr>
          <p:nvPr>
            <p:ph sz="quarter" idx="13"/>
          </p:nvPr>
        </p:nvSpPr>
        <p:spPr>
          <a:xfrm>
            <a:off x="913774" y="1337734"/>
            <a:ext cx="10363826" cy="4453466"/>
          </a:xfrm>
        </p:spPr>
        <p:txBody>
          <a:bodyPr>
            <a:normAutofit/>
          </a:bodyPr>
          <a:lstStyle/>
          <a:p>
            <a:pPr marL="0" indent="0">
              <a:buNone/>
            </a:pPr>
            <a:r>
              <a:rPr lang="en-US" cap="none" dirty="0"/>
              <a:t>Additional information of employers and employees can be collected to gain better insights. Information such as: </a:t>
            </a:r>
          </a:p>
          <a:p>
            <a:r>
              <a:rPr lang="en-US" cap="none" dirty="0"/>
              <a:t>Employers: Information about the wage they are offering to the applicant, Sector in which company operates in, etc.</a:t>
            </a:r>
          </a:p>
          <a:p>
            <a:r>
              <a:rPr lang="en-US" cap="none" dirty="0"/>
              <a:t>Employee's: Specialization in their educational degree, Number of years of experience, etc.</a:t>
            </a:r>
          </a:p>
        </p:txBody>
      </p:sp>
    </p:spTree>
    <p:extLst>
      <p:ext uri="{BB962C8B-B14F-4D97-AF65-F5344CB8AC3E}">
        <p14:creationId xmlns:p14="http://schemas.microsoft.com/office/powerpoint/2010/main" val="284167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604D-8520-4D0B-86A1-95E26CBA0BA0}"/>
              </a:ext>
            </a:extLst>
          </p:cNvPr>
          <p:cNvSpPr>
            <a:spLocks noGrp="1"/>
          </p:cNvSpPr>
          <p:nvPr>
            <p:ph type="title"/>
          </p:nvPr>
        </p:nvSpPr>
        <p:spPr/>
        <p:txBody>
          <a:bodyPr/>
          <a:lstStyle/>
          <a:p>
            <a:r>
              <a:rPr lang="en-US" dirty="0"/>
              <a:t>c</a:t>
            </a:r>
            <a:r>
              <a:rPr lang="en-US" cap="none" dirty="0"/>
              <a:t>ontents</a:t>
            </a:r>
            <a:endParaRPr lang="en-US" dirty="0"/>
          </a:p>
        </p:txBody>
      </p:sp>
      <p:sp>
        <p:nvSpPr>
          <p:cNvPr id="3" name="Content Placeholder 2">
            <a:extLst>
              <a:ext uri="{FF2B5EF4-FFF2-40B4-BE49-F238E27FC236}">
                <a16:creationId xmlns:a16="http://schemas.microsoft.com/office/drawing/2014/main" id="{0841E104-C772-47C2-99CA-DE90DD4C07B7}"/>
              </a:ext>
            </a:extLst>
          </p:cNvPr>
          <p:cNvSpPr>
            <a:spLocks noGrp="1"/>
          </p:cNvSpPr>
          <p:nvPr>
            <p:ph sz="quarter" idx="13"/>
          </p:nvPr>
        </p:nvSpPr>
        <p:spPr/>
        <p:txBody>
          <a:bodyPr/>
          <a:lstStyle/>
          <a:p>
            <a:r>
              <a:rPr lang="en-US" cap="none" dirty="0"/>
              <a:t>Business Problem Overview</a:t>
            </a:r>
          </a:p>
          <a:p>
            <a:r>
              <a:rPr lang="en-US" cap="none" dirty="0"/>
              <a:t>Data Overview</a:t>
            </a:r>
          </a:p>
          <a:p>
            <a:r>
              <a:rPr lang="en-US" cap="none" dirty="0"/>
              <a:t>Exploratory Data Analysis (EDA)</a:t>
            </a:r>
          </a:p>
          <a:p>
            <a:r>
              <a:rPr lang="en-US" cap="none" dirty="0"/>
              <a:t>Model Performance Summary</a:t>
            </a:r>
          </a:p>
          <a:p>
            <a:r>
              <a:rPr lang="en-US" cap="none" dirty="0"/>
              <a:t>Business Insights and Recommendation</a:t>
            </a:r>
          </a:p>
        </p:txBody>
      </p:sp>
    </p:spTree>
    <p:extLst>
      <p:ext uri="{BB962C8B-B14F-4D97-AF65-F5344CB8AC3E}">
        <p14:creationId xmlns:p14="http://schemas.microsoft.com/office/powerpoint/2010/main" val="249992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F49D-B270-42F5-9C7A-37ADBE64CC39}"/>
              </a:ext>
            </a:extLst>
          </p:cNvPr>
          <p:cNvSpPr>
            <a:spLocks noGrp="1"/>
          </p:cNvSpPr>
          <p:nvPr>
            <p:ph type="title"/>
          </p:nvPr>
        </p:nvSpPr>
        <p:spPr/>
        <p:txBody>
          <a:bodyPr/>
          <a:lstStyle/>
          <a:p>
            <a:r>
              <a:rPr lang="en-US" cap="none" dirty="0"/>
              <a:t>Business Problem Overview and Solution Approach</a:t>
            </a:r>
          </a:p>
        </p:txBody>
      </p:sp>
      <p:sp>
        <p:nvSpPr>
          <p:cNvPr id="3" name="Content Placeholder 2">
            <a:extLst>
              <a:ext uri="{FF2B5EF4-FFF2-40B4-BE49-F238E27FC236}">
                <a16:creationId xmlns:a16="http://schemas.microsoft.com/office/drawing/2014/main" id="{4BEC9151-36EC-457B-B597-2973A490358E}"/>
              </a:ext>
            </a:extLst>
          </p:cNvPr>
          <p:cNvSpPr>
            <a:spLocks noGrp="1"/>
          </p:cNvSpPr>
          <p:nvPr>
            <p:ph sz="quarter" idx="13"/>
          </p:nvPr>
        </p:nvSpPr>
        <p:spPr/>
        <p:txBody>
          <a:bodyPr>
            <a:normAutofit fontScale="85000" lnSpcReduction="20000"/>
          </a:bodyPr>
          <a:lstStyle/>
          <a:p>
            <a:r>
              <a:rPr lang="en-US" cap="none" dirty="0"/>
              <a:t>OFLC processes job certification applications for employers seeking to bring foreign workers into the United States and grants certifications in those cases where employers can demonstrate that there are not sufficient US workers available to perform the work at wages that meet or exceed the wage paid for the occupation in the area of intended employment.</a:t>
            </a:r>
          </a:p>
          <a:p>
            <a:r>
              <a:rPr lang="en-US" cap="none" dirty="0"/>
              <a:t>The process of reviewing every case is becoming a tedious task as the number of applicants is increasing every year. In FY 2016, the OFLC processed 775,979 employer applications for 1,699,957 positions for temporary and permanent labor certifications which was a nine percent increase in the overall number of processed applications from the previous year. </a:t>
            </a:r>
          </a:p>
          <a:p>
            <a:r>
              <a:rPr lang="en-US" cap="none" dirty="0"/>
              <a:t>The task at hand to analyze the data provided to facilitate the process of visa approvals by building a machine learning model and to recommend a suitable profile for the applicants for whom the visa should be certified or denied based on the drivers that significantly influence the case status. </a:t>
            </a:r>
          </a:p>
        </p:txBody>
      </p:sp>
    </p:spTree>
    <p:extLst>
      <p:ext uri="{BB962C8B-B14F-4D97-AF65-F5344CB8AC3E}">
        <p14:creationId xmlns:p14="http://schemas.microsoft.com/office/powerpoint/2010/main" val="30840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B86A-E1E7-45B4-9B61-430110AD7F2E}"/>
              </a:ext>
            </a:extLst>
          </p:cNvPr>
          <p:cNvSpPr>
            <a:spLocks noGrp="1"/>
          </p:cNvSpPr>
          <p:nvPr>
            <p:ph type="title"/>
          </p:nvPr>
        </p:nvSpPr>
        <p:spPr/>
        <p:txBody>
          <a:bodyPr/>
          <a:lstStyle/>
          <a:p>
            <a:r>
              <a:rPr lang="en-US" cap="none" dirty="0"/>
              <a:t>Data Overview</a:t>
            </a:r>
          </a:p>
        </p:txBody>
      </p:sp>
      <p:sp>
        <p:nvSpPr>
          <p:cNvPr id="3" name="Content Placeholder 2">
            <a:extLst>
              <a:ext uri="{FF2B5EF4-FFF2-40B4-BE49-F238E27FC236}">
                <a16:creationId xmlns:a16="http://schemas.microsoft.com/office/drawing/2014/main" id="{37FDEB90-2BF3-4EE3-81D8-BA6072FA3861}"/>
              </a:ext>
            </a:extLst>
          </p:cNvPr>
          <p:cNvSpPr>
            <a:spLocks noGrp="1"/>
          </p:cNvSpPr>
          <p:nvPr>
            <p:ph sz="quarter" idx="13"/>
          </p:nvPr>
        </p:nvSpPr>
        <p:spPr/>
        <p:txBody>
          <a:bodyPr>
            <a:normAutofit fontScale="85000" lnSpcReduction="10000"/>
          </a:bodyPr>
          <a:lstStyle/>
          <a:p>
            <a:r>
              <a:rPr lang="en-US" cap="none" dirty="0"/>
              <a:t>The data contains information of 25480 employees and their employers. </a:t>
            </a:r>
          </a:p>
          <a:p>
            <a:r>
              <a:rPr lang="en-US" cap="none" dirty="0"/>
              <a:t>The data includes information about employee’s education, job experience, whether the employee requires training or not, continent, etc.</a:t>
            </a:r>
          </a:p>
          <a:p>
            <a:r>
              <a:rPr lang="en-US" cap="none" dirty="0"/>
              <a:t>The data also includes information about the number of employees in the company, year of establishment of the company, prevailing wage, etc.</a:t>
            </a:r>
          </a:p>
          <a:p>
            <a:r>
              <a:rPr lang="en-US" cap="none" dirty="0"/>
              <a:t>There were no null and duplicate values in the dataset.</a:t>
            </a:r>
          </a:p>
          <a:p>
            <a:r>
              <a:rPr lang="en-US" cap="none" dirty="0"/>
              <a:t>The </a:t>
            </a:r>
            <a:r>
              <a:rPr lang="en-US" cap="none" dirty="0" err="1"/>
              <a:t>case_id</a:t>
            </a:r>
            <a:r>
              <a:rPr lang="en-US" cap="none" dirty="0"/>
              <a:t> column was dropped from the dataset since all the values in that column were unique.</a:t>
            </a:r>
          </a:p>
          <a:p>
            <a:r>
              <a:rPr lang="en-US" cap="none" dirty="0"/>
              <a:t>There were some negative values in the number of employees column which were replaced by their absolute values.</a:t>
            </a:r>
          </a:p>
          <a:p>
            <a:r>
              <a:rPr lang="en-US" cap="none" dirty="0"/>
              <a:t>There were quite a few outliers in the data, however, they were not treated since they were genuine values.</a:t>
            </a:r>
          </a:p>
        </p:txBody>
      </p:sp>
    </p:spTree>
    <p:extLst>
      <p:ext uri="{BB962C8B-B14F-4D97-AF65-F5344CB8AC3E}">
        <p14:creationId xmlns:p14="http://schemas.microsoft.com/office/powerpoint/2010/main" val="68655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a:extLst>
              <a:ext uri="{FF2B5EF4-FFF2-40B4-BE49-F238E27FC236}">
                <a16:creationId xmlns:a16="http://schemas.microsoft.com/office/drawing/2014/main" id="{2D36A4E5-4CA8-4DCF-9701-0A051BCA3E41}"/>
              </a:ext>
            </a:extLst>
          </p:cNvPr>
          <p:cNvSpPr>
            <a:spLocks noGrp="1"/>
          </p:cNvSpPr>
          <p:nvPr>
            <p:ph sz="quarter" idx="13"/>
          </p:nvPr>
        </p:nvSpPr>
        <p:spPr>
          <a:xfrm>
            <a:off x="964575" y="4949426"/>
            <a:ext cx="5182226" cy="1358241"/>
          </a:xfrm>
        </p:spPr>
        <p:txBody>
          <a:bodyPr>
            <a:normAutofit fontScale="85000" lnSpcReduction="10000"/>
          </a:bodyPr>
          <a:lstStyle/>
          <a:p>
            <a:r>
              <a:rPr lang="en-US" cap="none" dirty="0"/>
              <a:t>40.2% of the applicants have a bachelor's degree, followed by 37.8% having a master's degree.</a:t>
            </a:r>
          </a:p>
          <a:p>
            <a:r>
              <a:rPr lang="en-US" cap="none" dirty="0"/>
              <a:t>8.6% of the applicants have a doctorate degree.</a:t>
            </a:r>
          </a:p>
          <a:p>
            <a:endParaRPr lang="en-US" cap="none" dirty="0"/>
          </a:p>
        </p:txBody>
      </p:sp>
      <p:pic>
        <p:nvPicPr>
          <p:cNvPr id="4" name="Picture 3">
            <a:extLst>
              <a:ext uri="{FF2B5EF4-FFF2-40B4-BE49-F238E27FC236}">
                <a16:creationId xmlns:a16="http://schemas.microsoft.com/office/drawing/2014/main" id="{66D2BA45-A0A9-4B1B-AC03-A6E7AFBC0B80}"/>
              </a:ext>
            </a:extLst>
          </p:cNvPr>
          <p:cNvPicPr>
            <a:picLocks noChangeAspect="1"/>
          </p:cNvPicPr>
          <p:nvPr/>
        </p:nvPicPr>
        <p:blipFill>
          <a:blip r:embed="rId2"/>
          <a:stretch>
            <a:fillRect/>
          </a:stretch>
        </p:blipFill>
        <p:spPr>
          <a:xfrm>
            <a:off x="964575" y="1596177"/>
            <a:ext cx="2879292" cy="3299013"/>
          </a:xfrm>
          <a:prstGeom prst="rect">
            <a:avLst/>
          </a:prstGeom>
        </p:spPr>
      </p:pic>
      <p:pic>
        <p:nvPicPr>
          <p:cNvPr id="5" name="Picture 4">
            <a:extLst>
              <a:ext uri="{FF2B5EF4-FFF2-40B4-BE49-F238E27FC236}">
                <a16:creationId xmlns:a16="http://schemas.microsoft.com/office/drawing/2014/main" id="{F489AEBE-22AF-40F0-887D-D8E7BE1E1301}"/>
              </a:ext>
            </a:extLst>
          </p:cNvPr>
          <p:cNvPicPr>
            <a:picLocks noChangeAspect="1"/>
          </p:cNvPicPr>
          <p:nvPr/>
        </p:nvPicPr>
        <p:blipFill>
          <a:blip r:embed="rId3"/>
          <a:stretch>
            <a:fillRect/>
          </a:stretch>
        </p:blipFill>
        <p:spPr>
          <a:xfrm>
            <a:off x="7027333" y="1593259"/>
            <a:ext cx="3456285" cy="3304850"/>
          </a:xfrm>
          <a:prstGeom prst="rect">
            <a:avLst/>
          </a:prstGeom>
        </p:spPr>
      </p:pic>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6459442" y="4901090"/>
            <a:ext cx="5182226" cy="135824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Northeast, South, and West have almost equal percentages of applicants. (25%-28%)</a:t>
            </a:r>
          </a:p>
          <a:p>
            <a:r>
              <a:rPr lang="en-US" cap="none" dirty="0"/>
              <a:t>The Island regions have only 1.5% of the applicants.</a:t>
            </a:r>
          </a:p>
        </p:txBody>
      </p:sp>
    </p:spTree>
    <p:extLst>
      <p:ext uri="{BB962C8B-B14F-4D97-AF65-F5344CB8AC3E}">
        <p14:creationId xmlns:p14="http://schemas.microsoft.com/office/powerpoint/2010/main" val="51991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a:extLst>
              <a:ext uri="{FF2B5EF4-FFF2-40B4-BE49-F238E27FC236}">
                <a16:creationId xmlns:a16="http://schemas.microsoft.com/office/drawing/2014/main" id="{2D36A4E5-4CA8-4DCF-9701-0A051BCA3E41}"/>
              </a:ext>
            </a:extLst>
          </p:cNvPr>
          <p:cNvSpPr>
            <a:spLocks noGrp="1"/>
          </p:cNvSpPr>
          <p:nvPr>
            <p:ph sz="quarter" idx="13"/>
          </p:nvPr>
        </p:nvSpPr>
        <p:spPr>
          <a:xfrm>
            <a:off x="7044841" y="1277789"/>
            <a:ext cx="4960892" cy="1358241"/>
          </a:xfrm>
        </p:spPr>
        <p:txBody>
          <a:bodyPr>
            <a:normAutofit fontScale="85000" lnSpcReduction="10000"/>
          </a:bodyPr>
          <a:lstStyle/>
          <a:p>
            <a:r>
              <a:rPr lang="en-US" cap="none" dirty="0"/>
              <a:t>66.8% of the visas were certified.</a:t>
            </a:r>
          </a:p>
          <a:p>
            <a:r>
              <a:rPr lang="en-US" cap="none" dirty="0"/>
              <a:t>58.1% of the applicants have job experience.</a:t>
            </a:r>
          </a:p>
          <a:p>
            <a:r>
              <a:rPr lang="en-US" cap="none" dirty="0"/>
              <a:t>88.4% of the applicants do not require job training.</a:t>
            </a:r>
          </a:p>
          <a:p>
            <a:endParaRPr lang="en-US" cap="none" dirty="0"/>
          </a:p>
        </p:txBody>
      </p:sp>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617442" y="4337795"/>
            <a:ext cx="5182226" cy="193886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Unit of prevailing wage is an important factor for differentiating between a certified and a denied visa application.</a:t>
            </a:r>
          </a:p>
          <a:p>
            <a:r>
              <a:rPr lang="en-US" cap="none" dirty="0"/>
              <a:t>If the unit of prevailing wage is Yearly, there's a high chance of the application getting certified.</a:t>
            </a:r>
          </a:p>
          <a:p>
            <a:r>
              <a:rPr lang="en-US" cap="none" dirty="0"/>
              <a:t>Around 75% of the applications were certified for the applicants who have a yearly unit of wage. While only 35% of the applications were certified for applicants who have an hourly unit of wage. </a:t>
            </a:r>
          </a:p>
        </p:txBody>
      </p:sp>
      <p:pic>
        <p:nvPicPr>
          <p:cNvPr id="7" name="Picture 6">
            <a:extLst>
              <a:ext uri="{FF2B5EF4-FFF2-40B4-BE49-F238E27FC236}">
                <a16:creationId xmlns:a16="http://schemas.microsoft.com/office/drawing/2014/main" id="{43C16EE2-6D23-47C1-940F-9DF564194956}"/>
              </a:ext>
            </a:extLst>
          </p:cNvPr>
          <p:cNvPicPr>
            <a:picLocks noChangeAspect="1"/>
          </p:cNvPicPr>
          <p:nvPr/>
        </p:nvPicPr>
        <p:blipFill>
          <a:blip r:embed="rId2"/>
          <a:stretch>
            <a:fillRect/>
          </a:stretch>
        </p:blipFill>
        <p:spPr>
          <a:xfrm>
            <a:off x="721391" y="1234762"/>
            <a:ext cx="1790177" cy="2837705"/>
          </a:xfrm>
          <a:prstGeom prst="rect">
            <a:avLst/>
          </a:prstGeom>
        </p:spPr>
      </p:pic>
      <p:pic>
        <p:nvPicPr>
          <p:cNvPr id="8" name="Picture 7">
            <a:extLst>
              <a:ext uri="{FF2B5EF4-FFF2-40B4-BE49-F238E27FC236}">
                <a16:creationId xmlns:a16="http://schemas.microsoft.com/office/drawing/2014/main" id="{AC218E17-26B6-4340-AE93-26DEC040AF1E}"/>
              </a:ext>
            </a:extLst>
          </p:cNvPr>
          <p:cNvPicPr>
            <a:picLocks noChangeAspect="1"/>
          </p:cNvPicPr>
          <p:nvPr/>
        </p:nvPicPr>
        <p:blipFill>
          <a:blip r:embed="rId3"/>
          <a:stretch>
            <a:fillRect/>
          </a:stretch>
        </p:blipFill>
        <p:spPr>
          <a:xfrm>
            <a:off x="2720581" y="1234762"/>
            <a:ext cx="2051462" cy="2837705"/>
          </a:xfrm>
          <a:prstGeom prst="rect">
            <a:avLst/>
          </a:prstGeom>
        </p:spPr>
      </p:pic>
      <p:pic>
        <p:nvPicPr>
          <p:cNvPr id="9" name="Picture 8">
            <a:extLst>
              <a:ext uri="{FF2B5EF4-FFF2-40B4-BE49-F238E27FC236}">
                <a16:creationId xmlns:a16="http://schemas.microsoft.com/office/drawing/2014/main" id="{4E8D5C8B-0C6B-4B48-9D99-744C83A7C13C}"/>
              </a:ext>
            </a:extLst>
          </p:cNvPr>
          <p:cNvPicPr>
            <a:picLocks noChangeAspect="1"/>
          </p:cNvPicPr>
          <p:nvPr/>
        </p:nvPicPr>
        <p:blipFill>
          <a:blip r:embed="rId4"/>
          <a:stretch>
            <a:fillRect/>
          </a:stretch>
        </p:blipFill>
        <p:spPr>
          <a:xfrm>
            <a:off x="4981056" y="1234762"/>
            <a:ext cx="2063785" cy="2837705"/>
          </a:xfrm>
          <a:prstGeom prst="rect">
            <a:avLst/>
          </a:prstGeom>
        </p:spPr>
      </p:pic>
      <p:pic>
        <p:nvPicPr>
          <p:cNvPr id="10" name="Picture 9">
            <a:extLst>
              <a:ext uri="{FF2B5EF4-FFF2-40B4-BE49-F238E27FC236}">
                <a16:creationId xmlns:a16="http://schemas.microsoft.com/office/drawing/2014/main" id="{3B1612B2-4963-48C5-BE0A-051D7653B71F}"/>
              </a:ext>
            </a:extLst>
          </p:cNvPr>
          <p:cNvPicPr>
            <a:picLocks noChangeAspect="1"/>
          </p:cNvPicPr>
          <p:nvPr/>
        </p:nvPicPr>
        <p:blipFill>
          <a:blip r:embed="rId5"/>
          <a:stretch>
            <a:fillRect/>
          </a:stretch>
        </p:blipFill>
        <p:spPr>
          <a:xfrm>
            <a:off x="5799668" y="4337795"/>
            <a:ext cx="4588933" cy="2404075"/>
          </a:xfrm>
          <a:prstGeom prst="rect">
            <a:avLst/>
          </a:prstGeom>
        </p:spPr>
      </p:pic>
    </p:spTree>
    <p:extLst>
      <p:ext uri="{BB962C8B-B14F-4D97-AF65-F5344CB8AC3E}">
        <p14:creationId xmlns:p14="http://schemas.microsoft.com/office/powerpoint/2010/main" val="322458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3" name="Content Placeholder 2">
            <a:extLst>
              <a:ext uri="{FF2B5EF4-FFF2-40B4-BE49-F238E27FC236}">
                <a16:creationId xmlns:a16="http://schemas.microsoft.com/office/drawing/2014/main" id="{2D36A4E5-4CA8-4DCF-9701-0A051BCA3E41}"/>
              </a:ext>
            </a:extLst>
          </p:cNvPr>
          <p:cNvSpPr>
            <a:spLocks noGrp="1"/>
          </p:cNvSpPr>
          <p:nvPr>
            <p:ph sz="quarter" idx="13"/>
          </p:nvPr>
        </p:nvSpPr>
        <p:spPr>
          <a:xfrm>
            <a:off x="795241" y="4215723"/>
            <a:ext cx="5749388" cy="1938867"/>
          </a:xfrm>
        </p:spPr>
        <p:txBody>
          <a:bodyPr>
            <a:normAutofit fontScale="85000" lnSpcReduction="10000"/>
          </a:bodyPr>
          <a:lstStyle/>
          <a:p>
            <a:r>
              <a:rPr lang="en-US" cap="none" dirty="0"/>
              <a:t>Midwest region sees the highest number of visa certifications (approx. 75%), followed by the south region (approx. 70%) of the visa applications getting certified.</a:t>
            </a:r>
          </a:p>
          <a:p>
            <a:r>
              <a:rPr lang="en-US" cap="none" dirty="0"/>
              <a:t>Island, West, and Northeast region has an almost equal percentage of visa certifications.</a:t>
            </a:r>
          </a:p>
          <a:p>
            <a:pPr marL="0" indent="0">
              <a:buNone/>
            </a:pPr>
            <a:endParaRPr lang="en-US" cap="none" dirty="0"/>
          </a:p>
          <a:p>
            <a:endParaRPr lang="en-US" cap="none" dirty="0"/>
          </a:p>
        </p:txBody>
      </p:sp>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6544629" y="1301113"/>
            <a:ext cx="5182226" cy="19388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Applications from Europe and Africa have a higher chance of getting certified.</a:t>
            </a:r>
          </a:p>
          <a:p>
            <a:r>
              <a:rPr lang="en-US" cap="none" dirty="0"/>
              <a:t>Around 80% of the applications from Europe are certified.</a:t>
            </a:r>
          </a:p>
          <a:p>
            <a:r>
              <a:rPr lang="en-US" cap="none" dirty="0"/>
              <a:t>Asia has the third-highest percentage (approx. 60%) of visa certification and has the highest number of applications.</a:t>
            </a:r>
          </a:p>
        </p:txBody>
      </p:sp>
      <p:pic>
        <p:nvPicPr>
          <p:cNvPr id="4" name="Picture 3">
            <a:extLst>
              <a:ext uri="{FF2B5EF4-FFF2-40B4-BE49-F238E27FC236}">
                <a16:creationId xmlns:a16="http://schemas.microsoft.com/office/drawing/2014/main" id="{431DDEC0-B2BF-47F5-BF6D-34F34B9B5253}"/>
              </a:ext>
            </a:extLst>
          </p:cNvPr>
          <p:cNvPicPr>
            <a:picLocks noChangeAspect="1"/>
          </p:cNvPicPr>
          <p:nvPr/>
        </p:nvPicPr>
        <p:blipFill>
          <a:blip r:embed="rId2"/>
          <a:stretch>
            <a:fillRect/>
          </a:stretch>
        </p:blipFill>
        <p:spPr>
          <a:xfrm>
            <a:off x="795241" y="1301113"/>
            <a:ext cx="5554759" cy="2800146"/>
          </a:xfrm>
          <a:prstGeom prst="rect">
            <a:avLst/>
          </a:prstGeom>
        </p:spPr>
      </p:pic>
      <p:pic>
        <p:nvPicPr>
          <p:cNvPr id="5" name="Picture 4">
            <a:extLst>
              <a:ext uri="{FF2B5EF4-FFF2-40B4-BE49-F238E27FC236}">
                <a16:creationId xmlns:a16="http://schemas.microsoft.com/office/drawing/2014/main" id="{7E82FA59-E212-4B20-B574-B701F60371D9}"/>
              </a:ext>
            </a:extLst>
          </p:cNvPr>
          <p:cNvPicPr>
            <a:picLocks noChangeAspect="1"/>
          </p:cNvPicPr>
          <p:nvPr/>
        </p:nvPicPr>
        <p:blipFill>
          <a:blip r:embed="rId3"/>
          <a:stretch>
            <a:fillRect/>
          </a:stretch>
        </p:blipFill>
        <p:spPr>
          <a:xfrm>
            <a:off x="6566215" y="4101259"/>
            <a:ext cx="5139054" cy="2626459"/>
          </a:xfrm>
          <a:prstGeom prst="rect">
            <a:avLst/>
          </a:prstGeom>
        </p:spPr>
      </p:pic>
    </p:spTree>
    <p:extLst>
      <p:ext uri="{BB962C8B-B14F-4D97-AF65-F5344CB8AC3E}">
        <p14:creationId xmlns:p14="http://schemas.microsoft.com/office/powerpoint/2010/main" val="350545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795241" y="0"/>
            <a:ext cx="10364451" cy="1596177"/>
          </a:xfrm>
        </p:spPr>
        <p:txBody>
          <a:bodyPr/>
          <a:lstStyle/>
          <a:p>
            <a:r>
              <a:rPr lang="en-US" dirty="0"/>
              <a:t>E</a:t>
            </a:r>
            <a:r>
              <a:rPr lang="en-US" cap="none" dirty="0"/>
              <a:t>xploratory Data Analysis</a:t>
            </a:r>
            <a:endParaRPr lang="en-US" dirty="0"/>
          </a:p>
        </p:txBody>
      </p:sp>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6728574" y="1452604"/>
            <a:ext cx="4921559" cy="282306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Education seems to have a positive relationship with the certification of visa. The higher the education, the higher the chances of visa getting certified.</a:t>
            </a:r>
          </a:p>
          <a:p>
            <a:r>
              <a:rPr lang="en-US" cap="none" dirty="0"/>
              <a:t>Around 85% of applicants with Doctorate degree had their visa applications certified compared to Master’s degree applicants that had 80% of the visa applications certified.</a:t>
            </a:r>
          </a:p>
          <a:p>
            <a:r>
              <a:rPr lang="en-US" cap="none" dirty="0"/>
              <a:t>Around 60% of the visa applications got certified for applicants with Bachelor's degrees.</a:t>
            </a:r>
          </a:p>
          <a:p>
            <a:r>
              <a:rPr lang="en-US" cap="none" dirty="0"/>
              <a:t>Applicants who do not have a degree and have graduated from high school are more likely to have their applications denied.</a:t>
            </a:r>
          </a:p>
        </p:txBody>
      </p:sp>
      <p:pic>
        <p:nvPicPr>
          <p:cNvPr id="7" name="Picture 6">
            <a:extLst>
              <a:ext uri="{FF2B5EF4-FFF2-40B4-BE49-F238E27FC236}">
                <a16:creationId xmlns:a16="http://schemas.microsoft.com/office/drawing/2014/main" id="{C6B57279-63C9-4064-B831-618771564CDF}"/>
              </a:ext>
            </a:extLst>
          </p:cNvPr>
          <p:cNvPicPr>
            <a:picLocks noChangeAspect="1"/>
          </p:cNvPicPr>
          <p:nvPr/>
        </p:nvPicPr>
        <p:blipFill>
          <a:blip r:embed="rId2"/>
          <a:stretch>
            <a:fillRect/>
          </a:stretch>
        </p:blipFill>
        <p:spPr>
          <a:xfrm>
            <a:off x="795241" y="1452605"/>
            <a:ext cx="5933333" cy="3428571"/>
          </a:xfrm>
          <a:prstGeom prst="rect">
            <a:avLst/>
          </a:prstGeom>
        </p:spPr>
      </p:pic>
    </p:spTree>
    <p:extLst>
      <p:ext uri="{BB962C8B-B14F-4D97-AF65-F5344CB8AC3E}">
        <p14:creationId xmlns:p14="http://schemas.microsoft.com/office/powerpoint/2010/main" val="37481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89E-3F3B-4079-A4CF-6561F5050B95}"/>
              </a:ext>
            </a:extLst>
          </p:cNvPr>
          <p:cNvSpPr>
            <a:spLocks noGrp="1"/>
          </p:cNvSpPr>
          <p:nvPr>
            <p:ph type="title"/>
          </p:nvPr>
        </p:nvSpPr>
        <p:spPr>
          <a:xfrm>
            <a:off x="633628" y="129523"/>
            <a:ext cx="10364451" cy="1122163"/>
          </a:xfrm>
        </p:spPr>
        <p:txBody>
          <a:bodyPr/>
          <a:lstStyle/>
          <a:p>
            <a:r>
              <a:rPr lang="en-US" dirty="0"/>
              <a:t>E</a:t>
            </a:r>
            <a:r>
              <a:rPr lang="en-US" cap="none" dirty="0"/>
              <a:t>xploratory Data Analysis</a:t>
            </a:r>
            <a:endParaRPr lang="en-US" dirty="0"/>
          </a:p>
        </p:txBody>
      </p:sp>
      <p:sp>
        <p:nvSpPr>
          <p:cNvPr id="3" name="Content Placeholder 2">
            <a:extLst>
              <a:ext uri="{FF2B5EF4-FFF2-40B4-BE49-F238E27FC236}">
                <a16:creationId xmlns:a16="http://schemas.microsoft.com/office/drawing/2014/main" id="{2D36A4E5-4CA8-4DCF-9701-0A051BCA3E41}"/>
              </a:ext>
            </a:extLst>
          </p:cNvPr>
          <p:cNvSpPr>
            <a:spLocks noGrp="1"/>
          </p:cNvSpPr>
          <p:nvPr>
            <p:ph sz="quarter" idx="13"/>
          </p:nvPr>
        </p:nvSpPr>
        <p:spPr>
          <a:xfrm>
            <a:off x="414242" y="5381226"/>
            <a:ext cx="5182226" cy="1358241"/>
          </a:xfrm>
        </p:spPr>
        <p:txBody>
          <a:bodyPr>
            <a:normAutofit/>
          </a:bodyPr>
          <a:lstStyle/>
          <a:p>
            <a:r>
              <a:rPr lang="en-US" cap="none" dirty="0"/>
              <a:t>The median prevailing wage for certified applications is slightly higher compared to denied applications.</a:t>
            </a:r>
          </a:p>
          <a:p>
            <a:endParaRPr lang="en-US" cap="none" dirty="0"/>
          </a:p>
        </p:txBody>
      </p:sp>
      <p:sp>
        <p:nvSpPr>
          <p:cNvPr id="6" name="Content Placeholder 2">
            <a:extLst>
              <a:ext uri="{FF2B5EF4-FFF2-40B4-BE49-F238E27FC236}">
                <a16:creationId xmlns:a16="http://schemas.microsoft.com/office/drawing/2014/main" id="{45C5D4DB-CF3C-4779-9D32-6018E942A50F}"/>
              </a:ext>
            </a:extLst>
          </p:cNvPr>
          <p:cNvSpPr txBox="1">
            <a:spLocks/>
          </p:cNvSpPr>
          <p:nvPr/>
        </p:nvSpPr>
        <p:spPr>
          <a:xfrm>
            <a:off x="5786967" y="4490994"/>
            <a:ext cx="5182226" cy="17804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Midwest and Island regions have slightly higher prevailing wages compared to other regions.</a:t>
            </a:r>
          </a:p>
          <a:p>
            <a:r>
              <a:rPr lang="en-US" cap="none" dirty="0"/>
              <a:t>The distribution of prevailing wage is similar across West, Northeast, and South regions.</a:t>
            </a:r>
          </a:p>
        </p:txBody>
      </p:sp>
      <p:pic>
        <p:nvPicPr>
          <p:cNvPr id="7" name="Picture 6">
            <a:extLst>
              <a:ext uri="{FF2B5EF4-FFF2-40B4-BE49-F238E27FC236}">
                <a16:creationId xmlns:a16="http://schemas.microsoft.com/office/drawing/2014/main" id="{2BB1A371-61B8-4AD2-895D-E69E8FE4910F}"/>
              </a:ext>
            </a:extLst>
          </p:cNvPr>
          <p:cNvPicPr>
            <a:picLocks noChangeAspect="1"/>
          </p:cNvPicPr>
          <p:nvPr/>
        </p:nvPicPr>
        <p:blipFill>
          <a:blip r:embed="rId2"/>
          <a:stretch>
            <a:fillRect/>
          </a:stretch>
        </p:blipFill>
        <p:spPr>
          <a:xfrm>
            <a:off x="414241" y="1015331"/>
            <a:ext cx="5182227" cy="4260942"/>
          </a:xfrm>
          <a:prstGeom prst="rect">
            <a:avLst/>
          </a:prstGeom>
        </p:spPr>
      </p:pic>
      <p:pic>
        <p:nvPicPr>
          <p:cNvPr id="10" name="Picture 9">
            <a:extLst>
              <a:ext uri="{FF2B5EF4-FFF2-40B4-BE49-F238E27FC236}">
                <a16:creationId xmlns:a16="http://schemas.microsoft.com/office/drawing/2014/main" id="{C8B4B7E4-F46A-4154-91B4-74E8B91E8A01}"/>
              </a:ext>
            </a:extLst>
          </p:cNvPr>
          <p:cNvPicPr>
            <a:picLocks noChangeAspect="1"/>
          </p:cNvPicPr>
          <p:nvPr/>
        </p:nvPicPr>
        <p:blipFill>
          <a:blip r:embed="rId3"/>
          <a:stretch>
            <a:fillRect/>
          </a:stretch>
        </p:blipFill>
        <p:spPr>
          <a:xfrm>
            <a:off x="5815854" y="1124133"/>
            <a:ext cx="5961905" cy="2933333"/>
          </a:xfrm>
          <a:prstGeom prst="rect">
            <a:avLst/>
          </a:prstGeom>
        </p:spPr>
      </p:pic>
    </p:spTree>
    <p:extLst>
      <p:ext uri="{BB962C8B-B14F-4D97-AF65-F5344CB8AC3E}">
        <p14:creationId xmlns:p14="http://schemas.microsoft.com/office/powerpoint/2010/main" val="32621102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593</TotalTime>
  <Words>1123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Droplet</vt:lpstr>
      <vt:lpstr>EasyVisa project</vt:lpstr>
      <vt:lpstr>contents</vt:lpstr>
      <vt:lpstr>Business Problem Overview and Solution Approach</vt:lpstr>
      <vt:lpstr>Data Overview</vt:lpstr>
      <vt:lpstr>Exploratory Data Analysis</vt:lpstr>
      <vt:lpstr>Exploratory Data Analysis</vt:lpstr>
      <vt:lpstr>Exploratory Data Analysis</vt:lpstr>
      <vt:lpstr>Exploratory Data Analysis</vt:lpstr>
      <vt:lpstr>Exploratory Data Analysis</vt:lpstr>
      <vt:lpstr>Model Performance Summary</vt:lpstr>
      <vt:lpstr>Model Performance Summary</vt:lpstr>
      <vt:lpstr>Feature Importance</vt:lpstr>
      <vt:lpstr>Business Recommendations</vt:lpstr>
      <vt:lpstr>Business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EasyVisa project</dc:title>
  <dc:creator>Bola Ajayi</dc:creator>
  <cp:lastModifiedBy>Bola Ajayi</cp:lastModifiedBy>
  <cp:revision>12</cp:revision>
  <dcterms:created xsi:type="dcterms:W3CDTF">2021-12-29T09:23:35Z</dcterms:created>
  <dcterms:modified xsi:type="dcterms:W3CDTF">2021-12-29T19:17:19Z</dcterms:modified>
</cp:coreProperties>
</file>