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71" r:id="rId3"/>
    <p:sldId id="261" r:id="rId4"/>
    <p:sldId id="263" r:id="rId5"/>
    <p:sldId id="281" r:id="rId6"/>
    <p:sldId id="257" r:id="rId7"/>
    <p:sldId id="277" r:id="rId8"/>
    <p:sldId id="264" r:id="rId9"/>
    <p:sldId id="269" r:id="rId10"/>
    <p:sldId id="280" r:id="rId11"/>
    <p:sldId id="266" r:id="rId12"/>
    <p:sldId id="267" r:id="rId13"/>
    <p:sldId id="262" r:id="rId14"/>
    <p:sldId id="270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897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la\Desktop\bola\bola%20doc\NIYO%20Final%20projet\Fina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la\Desktop\bola\bola%20doc\NIYO%20Final%20projet\Fina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la\Desktop\bola\bola%20doc\NIYO%20Final%20projet\Fina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Project.xlsx]Total by Card Type!PivotTable4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baseline="0" dirty="0"/>
              <a:t>Churn Analysis by Card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782845112657816"/>
          <c:y val="6.8700748555585944E-2"/>
          <c:w val="0.76023809051612456"/>
          <c:h val="0.71846435224271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by Card Type'!$B$3</c:f>
              <c:strCache>
                <c:ptCount val="1"/>
                <c:pt idx="0">
                  <c:v>Sum of total customer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'Total by Card Type'!$A$4:$A$8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'Total by Card Type'!$B$4:$B$8</c:f>
              <c:numCache>
                <c:formatCode>General</c:formatCode>
                <c:ptCount val="4"/>
                <c:pt idx="0">
                  <c:v>9436</c:v>
                </c:pt>
                <c:pt idx="1">
                  <c:v>116</c:v>
                </c:pt>
                <c:pt idx="2">
                  <c:v>20</c:v>
                </c:pt>
                <c:pt idx="3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E-444D-A65E-00071D09C7F7}"/>
            </c:ext>
          </c:extLst>
        </c:ser>
        <c:ser>
          <c:idx val="1"/>
          <c:order val="1"/>
          <c:tx>
            <c:strRef>
              <c:f>'Total by Card Type'!$C$3</c:f>
              <c:strCache>
                <c:ptCount val="1"/>
                <c:pt idx="0">
                  <c:v>Sum of Existing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'Total by Card Type'!$A$4:$A$8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'Total by Card Type'!$C$4:$C$8</c:f>
              <c:numCache>
                <c:formatCode>General</c:formatCode>
                <c:ptCount val="4"/>
                <c:pt idx="0">
                  <c:v>7917</c:v>
                </c:pt>
                <c:pt idx="1">
                  <c:v>95</c:v>
                </c:pt>
                <c:pt idx="2">
                  <c:v>15</c:v>
                </c:pt>
                <c:pt idx="3">
                  <c:v>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E-444D-A65E-00071D09C7F7}"/>
            </c:ext>
          </c:extLst>
        </c:ser>
        <c:ser>
          <c:idx val="2"/>
          <c:order val="2"/>
          <c:tx>
            <c:strRef>
              <c:f>'Total by Card Type'!$D$3</c:f>
              <c:strCache>
                <c:ptCount val="1"/>
                <c:pt idx="0">
                  <c:v>Sum of Attrition 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'Total by Card Type'!$A$4:$A$8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'Total by Card Type'!$D$4:$D$8</c:f>
              <c:numCache>
                <c:formatCode>General</c:formatCode>
                <c:ptCount val="4"/>
                <c:pt idx="0">
                  <c:v>1519</c:v>
                </c:pt>
                <c:pt idx="1">
                  <c:v>21</c:v>
                </c:pt>
                <c:pt idx="2">
                  <c:v>5</c:v>
                </c:pt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5E-444D-A65E-00071D09C7F7}"/>
            </c:ext>
          </c:extLst>
        </c:ser>
        <c:ser>
          <c:idx val="3"/>
          <c:order val="3"/>
          <c:tx>
            <c:strRef>
              <c:f>'Total by Card Type'!$E$3</c:f>
              <c:strCache>
                <c:ptCount val="1"/>
                <c:pt idx="0">
                  <c:v>Sum of Churn 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'Total by Card Type'!$A$4:$A$8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'Total by Card Type'!$E$4:$E$8</c:f>
              <c:numCache>
                <c:formatCode>0.00%</c:formatCode>
                <c:ptCount val="4"/>
                <c:pt idx="0">
                  <c:v>0.16097922848664689</c:v>
                </c:pt>
                <c:pt idx="1">
                  <c:v>0.18103448275862069</c:v>
                </c:pt>
                <c:pt idx="2">
                  <c:v>0.25</c:v>
                </c:pt>
                <c:pt idx="3">
                  <c:v>0.14774774774774774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5E-444D-A65E-00071D09C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681656"/>
        <c:axId val="952436520"/>
      </c:barChart>
      <c:catAx>
        <c:axId val="71681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Card Type</a:t>
                </a:r>
              </a:p>
            </c:rich>
          </c:tx>
          <c:layout>
            <c:manualLayout>
              <c:xMode val="edge"/>
              <c:yMode val="edge"/>
              <c:x val="0.57556769183629919"/>
              <c:y val="0.957818536086685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36520"/>
        <c:crosses val="autoZero"/>
        <c:auto val="1"/>
        <c:lblAlgn val="ctr"/>
        <c:lblOffset val="100"/>
        <c:noMultiLvlLbl val="0"/>
      </c:catAx>
      <c:valAx>
        <c:axId val="952436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Customer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81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Project.xlsx]Total by Gender!PivotTable23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Churn Analysis by Gender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871100577736325"/>
          <c:y val="0.11311681237649004"/>
          <c:w val="0.68527624257440212"/>
          <c:h val="0.69479003122853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by Gender'!$B$3</c:f>
              <c:strCache>
                <c:ptCount val="1"/>
                <c:pt idx="0">
                  <c:v>Sum of total customer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'Total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'Total by Gender'!$B$4:$B$6</c:f>
              <c:numCache>
                <c:formatCode>General</c:formatCode>
                <c:ptCount val="2"/>
                <c:pt idx="0">
                  <c:v>5358</c:v>
                </c:pt>
                <c:pt idx="1">
                  <c:v>4769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B-4CC3-AE1D-ADE05995630B}"/>
            </c:ext>
          </c:extLst>
        </c:ser>
        <c:ser>
          <c:idx val="1"/>
          <c:order val="1"/>
          <c:tx>
            <c:strRef>
              <c:f>'Total by Gender'!$C$3</c:f>
              <c:strCache>
                <c:ptCount val="1"/>
                <c:pt idx="0">
                  <c:v>Sum of Existing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'Total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'Total by Gender'!$C$4:$C$6</c:f>
              <c:numCache>
                <c:formatCode>General</c:formatCode>
                <c:ptCount val="2"/>
                <c:pt idx="0">
                  <c:v>4428</c:v>
                </c:pt>
                <c:pt idx="1">
                  <c:v>4072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B-4CC3-AE1D-ADE05995630B}"/>
            </c:ext>
          </c:extLst>
        </c:ser>
        <c:ser>
          <c:idx val="2"/>
          <c:order val="2"/>
          <c:tx>
            <c:strRef>
              <c:f>'Total by Gender'!$D$3</c:f>
              <c:strCache>
                <c:ptCount val="1"/>
                <c:pt idx="0">
                  <c:v>Sum of Attrition 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'Total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'Total by Gender'!$D$4:$D$6</c:f>
              <c:numCache>
                <c:formatCode>General</c:formatCode>
                <c:ptCount val="2"/>
                <c:pt idx="0">
                  <c:v>930</c:v>
                </c:pt>
                <c:pt idx="1">
                  <c:v>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5B-4CC3-AE1D-ADE05995630B}"/>
            </c:ext>
          </c:extLst>
        </c:ser>
        <c:ser>
          <c:idx val="3"/>
          <c:order val="3"/>
          <c:tx>
            <c:strRef>
              <c:f>'Total by Gender'!$E$3</c:f>
              <c:strCache>
                <c:ptCount val="1"/>
                <c:pt idx="0">
                  <c:v>Sum of Churn 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'Total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'Total by Gender'!$E$4:$E$6</c:f>
              <c:numCache>
                <c:formatCode>0.00%</c:formatCode>
                <c:ptCount val="2"/>
                <c:pt idx="0">
                  <c:v>0.17357222844344905</c:v>
                </c:pt>
                <c:pt idx="1">
                  <c:v>0.14615223317257287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5B-4CC3-AE1D-ADE05995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661240"/>
        <c:axId val="956662320"/>
      </c:barChart>
      <c:catAx>
        <c:axId val="956661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662320"/>
        <c:crosses val="autoZero"/>
        <c:auto val="1"/>
        <c:lblAlgn val="ctr"/>
        <c:lblOffset val="100"/>
        <c:noMultiLvlLbl val="0"/>
      </c:catAx>
      <c:valAx>
        <c:axId val="95666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Customer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6612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Project.xlsx]contactin12mnth!PivotTable2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Churn</a:t>
            </a:r>
            <a:r>
              <a:rPr lang="en-US" baseline="0" dirty="0"/>
              <a:t> rate by contact count in 12 month</a:t>
            </a:r>
            <a:endParaRPr lang="en-US" dirty="0"/>
          </a:p>
        </c:rich>
      </c:tx>
      <c:layout>
        <c:manualLayout>
          <c:xMode val="edge"/>
          <c:yMode val="edge"/>
          <c:x val="0.43797814207650276"/>
          <c:y val="9.4398200224971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contactin12mnth!$B$3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contactin12mnth!$A$4:$A$11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contactin12mnth!$B$4:$B$11</c:f>
              <c:numCache>
                <c:formatCode>0.00%</c:formatCode>
                <c:ptCount val="7"/>
                <c:pt idx="0">
                  <c:v>1.7543859649122806E-2</c:v>
                </c:pt>
                <c:pt idx="1">
                  <c:v>7.2048032021347561E-2</c:v>
                </c:pt>
                <c:pt idx="2">
                  <c:v>0.12488379299659126</c:v>
                </c:pt>
                <c:pt idx="3">
                  <c:v>0.20147928994082839</c:v>
                </c:pt>
                <c:pt idx="4">
                  <c:v>0.22629310344827586</c:v>
                </c:pt>
                <c:pt idx="5">
                  <c:v>0.33522727272727271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B5-4A4B-8DE8-E5F86585A2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0112376"/>
        <c:axId val="870115976"/>
      </c:barChart>
      <c:catAx>
        <c:axId val="870112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Contact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15976"/>
        <c:crosses val="autoZero"/>
        <c:auto val="1"/>
        <c:lblAlgn val="ctr"/>
        <c:lblOffset val="100"/>
        <c:noMultiLvlLbl val="0"/>
      </c:catAx>
      <c:valAx>
        <c:axId val="870115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Churn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1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8664-70A1-C157-85A8-20F50D7A6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7872-9945-4E26-A071-ECA5F66DE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84BF-B660-27AC-B42F-955DA25D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F920-42BE-4023-BF8E-AB81ADA4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FD69-8ECD-1249-29BB-0C2AAFE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9CA7-FBEE-590C-164D-C4B961A6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8598-7340-FC0D-CF9B-1882D683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8EEB-E938-E5CB-53C6-CE5B17EC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0617-F9F5-1B10-2AC7-DDA20CA9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E1D4-CD4C-E2A3-773A-6E89924D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3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62182-06C7-BC16-29A5-E01188B4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BFB5-747F-3398-D8BC-53AF6CD6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01F6-55C0-E74C-40F8-55CFEB1A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4485-7FC4-48D3-05A1-F15816C5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02AC-0506-9506-D3A8-484CA9C1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DE26-A55B-AC55-DD0B-9D200515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A000-8A0B-1486-E16F-4407FA3E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6DAA-D11A-7618-2542-1AD44126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0B29-75C3-47A2-7918-6E3124C7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1D99-6F01-BC17-C2A7-5DC71A01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3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B7BC-71FF-6E3D-76E5-FE74DEC7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CC38-1CA7-0FE2-4A4A-50A6CCF8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3A1F-A4F2-8BAD-3DB0-68D4065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6934-F505-BC29-7346-9761937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833E-06B5-39D6-FAFA-8AE28247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4D1F-8C27-79CD-A130-106441E8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B727-50A5-7313-8149-36BF7107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154D-B5D7-C13C-3979-3494C9CF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BC8DD-5036-73DD-415A-1CA7648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747C-5D75-765C-9AA5-537B561F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51899-7CBC-74D3-2598-BF116F08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3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2DA4-AFE5-6D17-E969-66179E54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11A4C-CA20-BBF4-84C2-0E8B3A1F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641-51B4-A557-DE07-272DC7F6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E7F34-CE62-E423-11B3-4CF22F3F5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B9CBC-6426-C583-8D52-23BCE1ADF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E59BB-9396-7C92-AB45-040B8855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7B5F-2B1C-9C04-3BFD-67C43BA4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2CD1C-24D6-9E1D-53A6-DD666F69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0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3CD2-A579-A2F7-9356-BD1ACFAD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A220C-1C3F-4842-A238-06B0FCB2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0E75B-F718-F32D-A677-B9E7CBD2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DE8F9-50BF-A73A-A8D4-D79C191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7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0B52-81D9-22D6-7FBB-4D53A6A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BA1A1-D083-17FA-C599-4A3A366E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26298-53E2-D36A-CDAC-EDEB9D73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2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5FD2-20AA-36A5-766D-3127F15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17F2-D18B-D4C1-F5F5-269B615A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7391-8BBC-9C83-E9EA-E8E00DA3D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9413-7213-35A8-AD81-EE4F1B7F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016B-3E48-C000-D896-F7445973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76F9-FE8A-8383-1433-DEED67C9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FF1-F863-6899-5C90-D919C65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6C9D7-E8D0-499E-E585-496ECD8A3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5593A-F4C4-0B89-3CC8-5A581DDB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4978-2617-BD7E-EBEF-0983C75B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89AE7-3B2E-98DC-DD54-C64AFD59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588BC-DF85-3F42-83A4-7A671B2B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2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28E0B-0F78-476A-5B0B-A3557AD9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5A32-5E22-D562-FC11-5E85F493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812C-7141-4DF0-25F0-DF08B0F4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C106-4F09-40B7-AD39-F4599D9D6ACC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39A0-F5B9-1B97-8034-469A9906D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F4A8-8612-76CF-6270-9DF2D2D12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8879-E616-4E77-9407-2D3975DA5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ola-oshinibosi/" TargetMode="External"/><Relationship Id="rId2" Type="http://schemas.openxmlformats.org/officeDocument/2006/relationships/hyperlink" Target="https://github.com/Bola-Oshinibosi/Data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hyperlink" Target="https://www.kaggle.com/datasets/sakshigoyal7/credit-card-custo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2252D-4D0D-8C49-9485-7CD8348B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95162" cy="6917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17EBF-5B73-95C0-CF84-DA1A056D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149" y="668791"/>
            <a:ext cx="8601979" cy="1757361"/>
          </a:xfrm>
        </p:spPr>
        <p:txBody>
          <a:bodyPr>
            <a:normAutofit/>
          </a:bodyPr>
          <a:lstStyle/>
          <a:p>
            <a:r>
              <a:rPr lang="en-GB" sz="2800" b="1" i="1" dirty="0">
                <a:solidFill>
                  <a:schemeClr val="bg1"/>
                </a:solidFill>
                <a:latin typeface="+mn-lt"/>
              </a:rPr>
              <a:t>Credit Card Customers Churn Analysis</a:t>
            </a:r>
            <a:br>
              <a:rPr lang="en-GB" sz="4000" b="1" i="1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br>
              <a:rPr lang="en-GB" sz="4000" b="1" i="1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lang="en-GB" sz="4000" b="1" i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Google Shape;105;p1">
            <a:extLst>
              <a:ext uri="{FF2B5EF4-FFF2-40B4-BE49-F238E27FC236}">
                <a16:creationId xmlns:a16="http://schemas.microsoft.com/office/drawing/2014/main" id="{73279A5E-4020-1F19-B814-FBFFA244DC11}"/>
              </a:ext>
            </a:extLst>
          </p:cNvPr>
          <p:cNvSpPr txBox="1"/>
          <p:nvPr/>
        </p:nvSpPr>
        <p:spPr>
          <a:xfrm>
            <a:off x="0" y="145606"/>
            <a:ext cx="72266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800" b="1" i="1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Bootcamp Final Project Presentation </a:t>
            </a:r>
            <a:endParaRPr sz="2800" b="1" i="1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6;p1">
            <a:extLst>
              <a:ext uri="{FF2B5EF4-FFF2-40B4-BE49-F238E27FC236}">
                <a16:creationId xmlns:a16="http://schemas.microsoft.com/office/drawing/2014/main" id="{CAE19B7B-6503-F26E-B7A6-35F17F35CC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75" y="6449124"/>
            <a:ext cx="5419724" cy="37757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96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5814-E3B0-B52C-EFB1-B9601A6B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u="sng" dirty="0"/>
              <a:t>Churn</a:t>
            </a:r>
            <a:r>
              <a:rPr lang="en-US" sz="2800" b="1" i="1" u="sng" baseline="0" dirty="0"/>
              <a:t> rate by contact count in 12 month</a:t>
            </a:r>
            <a:br>
              <a:rPr lang="en-US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2DA68-0CDB-A588-D2A0-535309E9D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4" y="2057399"/>
            <a:ext cx="4329112" cy="4614863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As the number of contacts increases, the churn rate also tends to increase. </a:t>
            </a:r>
          </a:p>
          <a:p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High contact count with customers may be </a:t>
            </a:r>
            <a:r>
              <a:rPr lang="en-GB" sz="2400" dirty="0">
                <a:solidFill>
                  <a:srgbClr val="1F2328"/>
                </a:solidFill>
                <a:latin typeface="-apple-system"/>
              </a:rPr>
              <a:t>due to 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dissatisfaction which then lead to churn</a:t>
            </a:r>
            <a:endParaRPr lang="en-GB" sz="2400" b="1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80B695BA-F186-3CDA-AA0A-D289D489DC95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021485816"/>
              </p:ext>
            </p:extLst>
          </p:nvPr>
        </p:nvGraphicFramePr>
        <p:xfrm>
          <a:off x="4872038" y="614363"/>
          <a:ext cx="7086600" cy="591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888EA2-34D4-0EB9-A29B-DE22CE1E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12" y="58736"/>
            <a:ext cx="839788" cy="4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F84A-D916-DFA1-F300-65CE3C9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86"/>
            <a:ext cx="10515600" cy="759656"/>
          </a:xfrm>
        </p:spPr>
        <p:txBody>
          <a:bodyPr>
            <a:normAutofit fontScale="90000"/>
          </a:bodyPr>
          <a:lstStyle/>
          <a:p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r>
              <a:rPr lang="en-GB" sz="3100" b="1" i="1" u="sng" dirty="0"/>
              <a:t>Churn Analysis based on Card Transactions Attributes</a:t>
            </a:r>
            <a:br>
              <a:rPr lang="en-GB" sz="3200" dirty="0"/>
            </a:br>
            <a:br>
              <a:rPr lang="en-GB" sz="1800" dirty="0"/>
            </a:br>
            <a:r>
              <a:rPr lang="en-GB" sz="1800" b="0" i="0" dirty="0">
                <a:solidFill>
                  <a:schemeClr val="tx1"/>
                </a:solidFill>
                <a:effectLst/>
                <a:latin typeface="Helvetica Neue"/>
              </a:rPr>
              <a:t>The Churned customers has a low total transaction count, total transactions amount, total revolving balance, average utilization ratio and total transactions amount compared to the existing customers class, as expected.</a:t>
            </a:r>
            <a:br>
              <a:rPr lang="en-GB" sz="1200" b="0" i="0" dirty="0">
                <a:solidFill>
                  <a:schemeClr val="tx1"/>
                </a:solidFill>
                <a:effectLst/>
                <a:latin typeface="Helvetica Neue"/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54972-B1C6-26D8-3D51-96F9F197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6" y="3770137"/>
            <a:ext cx="4599004" cy="238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F6A1-B583-0043-887D-279AD9E6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58" y="3742445"/>
            <a:ext cx="4599004" cy="2369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4BE51-B0AF-7CFA-644C-7B03EF451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60" y="1744393"/>
            <a:ext cx="4680402" cy="1998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333A54-6535-DC2A-B437-45F98F32B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9" y="1758462"/>
            <a:ext cx="4680402" cy="199805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875BF-6BCB-4E85-AB82-1CFA6F2AA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7088" y="0"/>
            <a:ext cx="1171580" cy="8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7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38D47-9D49-B054-6A0A-B3508A1D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664" y="0"/>
            <a:ext cx="754335" cy="660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4E6D5-D145-AAFC-C382-BA4B0A8D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923"/>
            <a:ext cx="12191999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024-854D-EA03-C927-CB63449A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3600" b="1" i="1" u="sng" dirty="0">
                <a:latin typeface="+mn-lt"/>
              </a:rPr>
            </a:br>
            <a:r>
              <a:rPr lang="en-GB" sz="3600" b="1" i="1" u="sng" dirty="0">
                <a:latin typeface="+mn-lt"/>
              </a:rPr>
              <a:t>Insights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B83B-23A1-BA0D-04BF-C8678991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690688"/>
            <a:ext cx="10910887" cy="516731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a typeface="Calibri" panose="020F0502020204030204" pitchFamily="34" charset="0"/>
                <a:cs typeface="Segoe UI" panose="020B0502040204020203" pitchFamily="34" charset="0"/>
              </a:rPr>
              <a:t>Based on Demography, we can see that more female customers, middle aged customers and highly educated customers tend to churn</a:t>
            </a:r>
          </a:p>
          <a:p>
            <a:pPr marL="34290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Churn customers tend to have lower total revolving balance, </a:t>
            </a:r>
            <a:r>
              <a:rPr lang="en-GB" sz="2400" b="1" kern="0" spc="-5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total transaction count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, total transaction amount </a:t>
            </a:r>
            <a:r>
              <a:rPr lang="en-GB" sz="2400" kern="0" spc="-5" dirty="0">
                <a:ea typeface="Times New Roman" panose="02020603050405020304" pitchFamily="18" charset="0"/>
                <a:cs typeface="Segoe UI" panose="020B0502040204020203" pitchFamily="34" charset="0"/>
              </a:rPr>
              <a:t>and 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average utilization ratio</a:t>
            </a:r>
            <a:endParaRPr lang="en-GB" sz="2400" kern="0" spc="-5" dirty="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a typeface="Times New Roman" panose="02020603050405020304" pitchFamily="18" charset="0"/>
                <a:cs typeface="Segoe UI" panose="020B0502040204020203" pitchFamily="34" charset="0"/>
              </a:rPr>
              <a:t>C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hurn customers tend to have </a:t>
            </a:r>
            <a:r>
              <a:rPr lang="en-GB" sz="2400" b="1" kern="0" spc="-5" dirty="0">
                <a:solidFill>
                  <a:schemeClr val="accent2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low number of products </a:t>
            </a:r>
            <a:r>
              <a:rPr lang="en-GB" sz="2400" b="1" kern="0" spc="-5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and </a:t>
            </a:r>
            <a:r>
              <a:rPr lang="en-GB" sz="2400" b="1" kern="0" spc="-5" dirty="0">
                <a:solidFill>
                  <a:schemeClr val="accent2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high</a:t>
            </a:r>
            <a:r>
              <a:rPr lang="en-GB" sz="2400" b="1" kern="0" spc="-5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 contacts count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GB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Customers with </a:t>
            </a:r>
            <a:r>
              <a:rPr lang="en-GB" sz="2400" kern="0" spc="-5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$120K+ income 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slightly tend to churn, while customers with $60k — $80K income slightly tend to not churn.</a:t>
            </a:r>
            <a:endParaRPr lang="en-GB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Customers with </a:t>
            </a:r>
            <a:r>
              <a:rPr lang="en-GB" sz="2400" b="1" kern="0" spc="-5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platinum card type 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more likely to churn than other card types.</a:t>
            </a:r>
            <a:endParaRPr lang="en-GB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EE31C-C180-430A-7509-09754782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;g1784ed9920d_0_28">
            <a:extLst>
              <a:ext uri="{FF2B5EF4-FFF2-40B4-BE49-F238E27FC236}">
                <a16:creationId xmlns:a16="http://schemas.microsoft.com/office/drawing/2014/main" id="{62D24465-3835-0AB8-0322-22082728F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br>
              <a:rPr lang="en-GB" sz="3600" b="1" i="1" u="sng" dirty="0"/>
            </a:br>
            <a:r>
              <a:rPr lang="en-GB" sz="3600" b="1" i="1" u="sng" dirty="0"/>
              <a:t>Recommendations</a:t>
            </a:r>
            <a:endParaRPr sz="3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DFD6-2B0F-4B0A-DDB9-66E0B530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Bank need to target the customers which are likely to churn by </a:t>
            </a:r>
            <a:r>
              <a:rPr lang="en-GB" sz="2400" b="1" dirty="0">
                <a:solidFill>
                  <a:schemeClr val="accent2"/>
                </a:solidFill>
              </a:rPr>
              <a:t>offering special packages </a:t>
            </a:r>
            <a:r>
              <a:rPr lang="en-GB" sz="2400" dirty="0"/>
              <a:t>like cash back, retirement packages for the middle age customers.</a:t>
            </a:r>
          </a:p>
          <a:p>
            <a:r>
              <a:rPr lang="en-GB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bank can encourage customers to sign up for </a:t>
            </a:r>
            <a:r>
              <a:rPr lang="en-GB" sz="2400" b="1" kern="100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additional product </a:t>
            </a:r>
            <a:r>
              <a:rPr lang="en-GB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we identified that customers with more products tends not to churn.</a:t>
            </a:r>
            <a:endParaRPr lang="en-GB" sz="2400" dirty="0"/>
          </a:p>
          <a:p>
            <a:r>
              <a:rPr lang="en-GB" sz="2400" dirty="0"/>
              <a:t>We have identified that the average utilization of churned customer are low, they can be </a:t>
            </a:r>
            <a:r>
              <a:rPr lang="en-GB" sz="2400" b="1" dirty="0">
                <a:solidFill>
                  <a:schemeClr val="accent2"/>
                </a:solidFill>
              </a:rPr>
              <a:t>offered deals or incentives </a:t>
            </a:r>
            <a:r>
              <a:rPr lang="en-GB" sz="2400" dirty="0"/>
              <a:t>to make them stick with the bank.</a:t>
            </a:r>
          </a:p>
          <a:p>
            <a:r>
              <a:rPr lang="en-GB" sz="2400" dirty="0"/>
              <a:t>The Bank should focus more on rendering excellent service to reduce churn rate as we identified that the increase in the contact count could be due to </a:t>
            </a:r>
            <a:r>
              <a:rPr lang="en-GB" sz="2400" b="1" dirty="0">
                <a:solidFill>
                  <a:schemeClr val="accent2"/>
                </a:solidFill>
              </a:rPr>
              <a:t>dissatisfaction</a:t>
            </a:r>
            <a:r>
              <a:rPr lang="en-GB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BE861-1733-D02D-2C80-0AC6F817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2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9D18-8887-0B68-C172-3823B561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1" u="sng" dirty="0"/>
              <a:t>Challenges</a:t>
            </a:r>
            <a:endParaRPr lang="en-GB" sz="3600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11E0-9C28-364A-1624-5B6DA377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Utilising all the tools  in one project.</a:t>
            </a:r>
          </a:p>
          <a:p>
            <a:r>
              <a:rPr lang="en-GB" sz="2400" dirty="0"/>
              <a:t>The data is imbalanced for example the platinum card has the highest churn ratio but data is too small to explore further.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403E9-B210-65A3-C945-4DEB8215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5E00-AEE6-A35A-EB04-CC6E251F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1" u="sng" dirty="0">
                <a:latin typeface="+mn-lt"/>
              </a:rPr>
              <a:t>Conclusion and 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8770-66B3-3D16-614F-A7FF58EE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 have learnt a lot throughout the bootcamp and have gain so much confidence in using the tools such as SQL</a:t>
            </a:r>
          </a:p>
          <a:p>
            <a:r>
              <a:rPr lang="en-GB" sz="2400" dirty="0"/>
              <a:t>I appreciate the opportunity given to me by </a:t>
            </a:r>
            <a:r>
              <a:rPr lang="en-GB" sz="2400" dirty="0" err="1"/>
              <a:t>Niyo</a:t>
            </a:r>
            <a:r>
              <a:rPr lang="en-GB" sz="2400" dirty="0"/>
              <a:t>. </a:t>
            </a:r>
            <a:r>
              <a:rPr lang="en-GB" sz="2400" dirty="0" err="1"/>
              <a:t>Niyo</a:t>
            </a:r>
            <a:r>
              <a:rPr lang="en-GB" sz="2400" dirty="0"/>
              <a:t> has given me the foundation to launch my career in Data. I feel so empowered.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Github</a:t>
            </a:r>
            <a:r>
              <a:rPr lang="en-GB" sz="2400" dirty="0"/>
              <a:t> and </a:t>
            </a:r>
            <a:r>
              <a:rPr lang="en-GB" sz="2400" dirty="0" err="1"/>
              <a:t>Linkedin</a:t>
            </a:r>
            <a:r>
              <a:rPr lang="en-GB" sz="2400" dirty="0"/>
              <a:t> account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https://github.com/Bola-Oshinibosi/Dataproject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https://www.linkedin.com/in/bola-oshinibosi/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657EF-C8BF-141E-B9FF-14D8A6A88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80DD-44AE-6A56-A3BD-6D6360E6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About Me</a:t>
            </a:r>
            <a:endParaRPr lang="en-GB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C36D-0F74-F76A-819E-99E7D7D9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Name – Adebola Oshinibosi</a:t>
            </a:r>
          </a:p>
          <a:p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degree – Mathematics and statistics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nd</a:t>
            </a:r>
            <a:r>
              <a:rPr lang="en-GB" sz="2400" dirty="0"/>
              <a:t> degree – Financial Management</a:t>
            </a:r>
          </a:p>
          <a:p>
            <a:r>
              <a:rPr lang="en-GB" sz="2400" dirty="0"/>
              <a:t>I have experience in the Financial and Energy sector</a:t>
            </a:r>
          </a:p>
          <a:p>
            <a:r>
              <a:rPr lang="en-GB" sz="2400" dirty="0"/>
              <a:t>I love working with figures and passionate about obtaining information from raw data to solve business problems.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D15B-2006-C549-F233-D039A678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53C8-101D-08F3-E12C-0C693774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u="sng" dirty="0"/>
              <a:t>Scope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7B27-140F-4FA2-8A24-3392CB4D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3317875"/>
          </a:xfrm>
        </p:spPr>
        <p:txBody>
          <a:bodyPr>
            <a:normAutofit/>
          </a:bodyPr>
          <a:lstStyle/>
          <a:p>
            <a:r>
              <a:rPr lang="en-GB" sz="2400" dirty="0"/>
              <a:t>The data source is from Kaggle </a:t>
            </a:r>
            <a:r>
              <a:rPr lang="en-GB" sz="2400" b="1" dirty="0"/>
              <a:t>website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https://www.kaggle.com/datasets/sakshigoyal7/credit-card-customers</a:t>
            </a:r>
            <a:endParaRPr lang="en-GB" sz="2400" b="1" dirty="0"/>
          </a:p>
          <a:p>
            <a:r>
              <a:rPr lang="en-GB" sz="2400" dirty="0"/>
              <a:t>The data consists of 21 attributes and 10127 dataset</a:t>
            </a:r>
          </a:p>
          <a:p>
            <a:r>
              <a:rPr lang="en-GB" sz="2400" dirty="0"/>
              <a:t> This dataset consists of Credit card customers including their age, salary, Marital status, credit card limit, credit card category etc</a:t>
            </a:r>
          </a:p>
          <a:p>
            <a:r>
              <a:rPr lang="en-GB" sz="2400" dirty="0"/>
              <a:t>Data Analysed using Excel, SQL , Python and </a:t>
            </a:r>
            <a:r>
              <a:rPr lang="en-GB" sz="2400" dirty="0" err="1"/>
              <a:t>Powerbi</a:t>
            </a:r>
            <a:r>
              <a:rPr lang="en-GB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2CC31-C0BE-3F68-AA24-908602CB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5690920"/>
            <a:ext cx="729459" cy="56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1B4B-1685-A432-DAF6-E177AA3B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082" y="5690920"/>
            <a:ext cx="825822" cy="801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9C2F4-647B-AAED-3982-988C85EC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4225" y="5690920"/>
            <a:ext cx="656430" cy="575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71FDC-329E-F55F-F265-17759C106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805" y="5800725"/>
            <a:ext cx="975832" cy="539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CB363-7EA1-6EB6-B302-AB1601C96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BD71-0E07-9A3E-88F2-6A5A0BD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635"/>
            <a:ext cx="10515600" cy="869053"/>
          </a:xfrm>
        </p:spPr>
        <p:txBody>
          <a:bodyPr>
            <a:normAutofit fontScale="90000"/>
          </a:bodyPr>
          <a:lstStyle/>
          <a:p>
            <a:br>
              <a:rPr lang="en-GB" sz="4400" b="1" dirty="0"/>
            </a:br>
            <a:br>
              <a:rPr lang="en-GB" sz="4400" b="1" dirty="0"/>
            </a:br>
            <a:r>
              <a:rPr lang="en-GB" sz="3100" b="1" i="1" u="sng" dirty="0"/>
              <a:t>My Project  - Objectives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9248-6D17-3815-D75A-25DD2CF1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219"/>
            <a:ext cx="10515600" cy="3410723"/>
          </a:xfrm>
        </p:spPr>
        <p:txBody>
          <a:bodyPr>
            <a:normAutofit/>
          </a:bodyPr>
          <a:lstStyle/>
          <a:p>
            <a:r>
              <a:rPr lang="en-GB" sz="2400" dirty="0"/>
              <a:t>To understand how churn look across the different demographics.</a:t>
            </a:r>
          </a:p>
          <a:p>
            <a:r>
              <a:rPr lang="en-GB" sz="2400" dirty="0"/>
              <a:t>To explore the trend of customers leaving their Credit Card Services.</a:t>
            </a:r>
          </a:p>
          <a:p>
            <a:r>
              <a:rPr lang="en-GB" sz="2400" dirty="0"/>
              <a:t>To identify and predict which type of customer that the banks should target to improve their relationship with them.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66FE-506D-F3FB-46AA-278DE381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88" y="1"/>
            <a:ext cx="2347912" cy="15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880-67F1-67F7-94A2-95645DA5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1" u="sng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BAF2-BF0F-8FDC-682D-82582155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a typeface="Calibri" panose="020F0502020204030204" pitchFamily="34" charset="0"/>
                <a:cs typeface="Segoe UI" panose="020B0502040204020203" pitchFamily="34" charset="0"/>
              </a:rPr>
              <a:t>Based on Demography, we can see that more female, middle and highly educated customers tend to churn from their credit card services.</a:t>
            </a:r>
          </a:p>
          <a:p>
            <a:pPr marL="34290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Churn customers tend to have low average utilization ratio, total revolving balance, total transaction count and total transaction amount</a:t>
            </a:r>
          </a:p>
          <a:p>
            <a:pPr marL="34290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Customers with platinum</a:t>
            </a:r>
            <a:r>
              <a:rPr lang="en-GB" sz="2400" kern="0" spc="-5" dirty="0">
                <a:solidFill>
                  <a:schemeClr val="accent2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GB" sz="24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card type are more likely to churn than other card types</a:t>
            </a:r>
            <a:r>
              <a:rPr lang="en-GB" sz="2800" kern="0" spc="-5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GB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400"/>
              </a:lnSpc>
              <a:spcBef>
                <a:spcPts val="1260"/>
              </a:spcBef>
              <a:spcAft>
                <a:spcPts val="800"/>
              </a:spcAft>
              <a:tabLst>
                <a:tab pos="457200" algn="l"/>
              </a:tabLst>
            </a:pPr>
            <a:endParaRPr lang="en-GB" sz="2800" kern="0" spc="-5" dirty="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E3E06-C580-307F-DFCD-E80101B9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7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28A3-B1A9-23C8-740F-157C0A42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i="1" u="sng" dirty="0"/>
              <a:t>Introduction to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5BC4-A0C0-31D7-BD0B-A25E24C8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Churn which is also called Attrition, is the rate at which customers stop doing business with an organisation</a:t>
            </a:r>
          </a:p>
          <a:p>
            <a:r>
              <a:rPr lang="en-GB" sz="2400" dirty="0"/>
              <a:t>Reducing Churn is a priority for many companies as keeping customers is easier than getting new customers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FE004-4067-C1B8-55E5-0739C6F3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25" y="24608"/>
            <a:ext cx="2508274" cy="1666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71B5-1B84-475C-95F1-DC041FF6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00" y="4514850"/>
            <a:ext cx="9236562" cy="14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EC7C-9F95-9095-0AA3-8E5B291C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7" y="470875"/>
            <a:ext cx="4271962" cy="900113"/>
          </a:xfrm>
        </p:spPr>
        <p:txBody>
          <a:bodyPr>
            <a:normAutofit/>
          </a:bodyPr>
          <a:lstStyle/>
          <a:p>
            <a:pPr algn="ctr"/>
            <a:r>
              <a:rPr lang="en-GB" sz="2800" b="1" i="1" u="sng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5227A-AF79-C583-8C71-170F45E9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6" y="2057400"/>
            <a:ext cx="4000500" cy="3811588"/>
          </a:xfrm>
        </p:spPr>
        <p:txBody>
          <a:bodyPr/>
          <a:lstStyle/>
          <a:p>
            <a:endParaRPr lang="en-GB" dirty="0"/>
          </a:p>
          <a:p>
            <a:r>
              <a:rPr lang="en-GB" sz="3200" dirty="0">
                <a:solidFill>
                  <a:schemeClr val="accent2"/>
                </a:solidFill>
              </a:rPr>
              <a:t>Churn rate = 16.07%</a:t>
            </a:r>
          </a:p>
          <a:p>
            <a:r>
              <a:rPr lang="en-GB" sz="2000" dirty="0"/>
              <a:t>16.07% of customers are leaving the bank or leaving their credit card services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4E272C-6F9E-28C6-0792-CA1E7289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05" y="1540788"/>
            <a:ext cx="7237595" cy="4455279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0331757-E46F-44DA-8FDF-588A6DCC7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82129"/>
              </p:ext>
            </p:extLst>
          </p:nvPr>
        </p:nvGraphicFramePr>
        <p:xfrm>
          <a:off x="22386" y="6038788"/>
          <a:ext cx="6870701" cy="80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661">
                  <a:extLst>
                    <a:ext uri="{9D8B030D-6E8A-4147-A177-3AD203B41FA5}">
                      <a16:colId xmlns:a16="http://schemas.microsoft.com/office/drawing/2014/main" val="1103372690"/>
                    </a:ext>
                  </a:extLst>
                </a:gridCol>
                <a:gridCol w="1396355">
                  <a:extLst>
                    <a:ext uri="{9D8B030D-6E8A-4147-A177-3AD203B41FA5}">
                      <a16:colId xmlns:a16="http://schemas.microsoft.com/office/drawing/2014/main" val="133019837"/>
                    </a:ext>
                  </a:extLst>
                </a:gridCol>
                <a:gridCol w="1132951">
                  <a:extLst>
                    <a:ext uri="{9D8B030D-6E8A-4147-A177-3AD203B41FA5}">
                      <a16:colId xmlns:a16="http://schemas.microsoft.com/office/drawing/2014/main" val="1263846947"/>
                    </a:ext>
                  </a:extLst>
                </a:gridCol>
                <a:gridCol w="1574073">
                  <a:extLst>
                    <a:ext uri="{9D8B030D-6E8A-4147-A177-3AD203B41FA5}">
                      <a16:colId xmlns:a16="http://schemas.microsoft.com/office/drawing/2014/main" val="4243926359"/>
                    </a:ext>
                  </a:extLst>
                </a:gridCol>
                <a:gridCol w="1383661">
                  <a:extLst>
                    <a:ext uri="{9D8B030D-6E8A-4147-A177-3AD203B41FA5}">
                      <a16:colId xmlns:a16="http://schemas.microsoft.com/office/drawing/2014/main" val="269608164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 customer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Attrition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Churn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Existing customer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Retention rate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76102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0036891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AEFA87AF-32C2-860F-9B57-B1FFCC49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914" y="23952"/>
            <a:ext cx="955433" cy="7047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71174DF-17BD-2FCD-9952-F1C54285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334" y="0"/>
            <a:ext cx="1171580" cy="8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F2ED-4605-D2AD-C199-9920EE5B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" y="0"/>
            <a:ext cx="10515600" cy="920337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/>
            </a:br>
            <a:br>
              <a:rPr lang="en-GB" sz="2800" b="1" dirty="0"/>
            </a:br>
            <a:br>
              <a:rPr lang="en-GB" sz="2800" b="1" dirty="0"/>
            </a:br>
            <a:r>
              <a:rPr lang="en-GB" sz="2800" b="1" i="1" u="sng" dirty="0"/>
              <a:t>Churn Analysis by Gender and Card Type </a:t>
            </a:r>
            <a:br>
              <a:rPr lang="en-GB" sz="2800" b="1" dirty="0"/>
            </a:br>
            <a:endParaRPr lang="en-GB" sz="2800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7F0DBD-7B61-F6FA-74FA-8BD958D317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818467"/>
              </p:ext>
            </p:extLst>
          </p:nvPr>
        </p:nvGraphicFramePr>
        <p:xfrm>
          <a:off x="5945261" y="1499306"/>
          <a:ext cx="6245086" cy="5358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DE9EDB7-FE7C-3E61-AFC9-D1732A15F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064225"/>
              </p:ext>
            </p:extLst>
          </p:nvPr>
        </p:nvGraphicFramePr>
        <p:xfrm>
          <a:off x="442914" y="1600200"/>
          <a:ext cx="5653086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2B54094-D807-8321-666A-5A68DA69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914" y="23952"/>
            <a:ext cx="955433" cy="7047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DE7EF3-C9B3-270E-8134-C09C9FE5D23E}"/>
              </a:ext>
            </a:extLst>
          </p:cNvPr>
          <p:cNvSpPr txBox="1">
            <a:spLocks/>
          </p:cNvSpPr>
          <p:nvPr/>
        </p:nvSpPr>
        <p:spPr>
          <a:xfrm>
            <a:off x="877956" y="152400"/>
            <a:ext cx="10515600" cy="920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b="1" dirty="0"/>
          </a:p>
          <a:p>
            <a:pPr algn="ctr"/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77091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0D6-1710-BA6E-41A0-3F7BD8F6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100" b="1" i="1" u="sng" dirty="0">
                <a:latin typeface="+mn-lt"/>
              </a:rPr>
              <a:t>Analysing C</a:t>
            </a:r>
            <a:r>
              <a:rPr lang="en-GB" sz="3100" i="1" u="sng" dirty="0">
                <a:latin typeface="+mn-lt"/>
              </a:rPr>
              <a:t>ard </a:t>
            </a:r>
            <a:r>
              <a:rPr lang="en-GB" sz="4000" i="1" u="sng" dirty="0">
                <a:latin typeface="+mn-lt"/>
              </a:rPr>
              <a:t>category</a:t>
            </a:r>
            <a:r>
              <a:rPr lang="en-GB" sz="3100" i="1" u="sng" dirty="0">
                <a:latin typeface="+mn-lt"/>
              </a:rPr>
              <a:t> and total relationship count </a:t>
            </a:r>
            <a:br>
              <a:rPr lang="en-GB" sz="3100" i="1" u="sng" dirty="0">
                <a:latin typeface="+mn-lt"/>
              </a:rPr>
            </a:br>
            <a:br>
              <a:rPr lang="en-GB" sz="2200" u="sng" dirty="0"/>
            </a:br>
            <a:r>
              <a:rPr lang="en-GB" sz="1800" b="1" u="sng" dirty="0"/>
              <a:t>C</a:t>
            </a:r>
            <a:r>
              <a:rPr lang="en-GB" sz="1800" b="1" dirty="0"/>
              <a:t>ustomers with low relationship count have a higher number of churn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(</a:t>
            </a:r>
            <a:r>
              <a:rPr lang="en-GB" sz="2000" b="1" i="0" dirty="0">
                <a:solidFill>
                  <a:srgbClr val="1F2328"/>
                </a:solidFill>
                <a:effectLst/>
                <a:latin typeface="+mn-lt"/>
              </a:rPr>
              <a:t>Total_Relationship_Count = Total no. of products held by the customer</a:t>
            </a:r>
            <a:r>
              <a:rPr lang="en-GB" sz="1600" b="0" i="0" dirty="0">
                <a:solidFill>
                  <a:srgbClr val="1F2328"/>
                </a:solidFill>
                <a:effectLst/>
                <a:latin typeface="+mn-lt"/>
              </a:rPr>
              <a:t>)</a:t>
            </a:r>
            <a:br>
              <a:rPr lang="en-GB" sz="900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74BD4-2A33-68F6-51E4-49CF2F0B8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0220"/>
            <a:ext cx="12192000" cy="53721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EA526C-0BF4-497F-4692-33CB9C5E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12" y="58736"/>
            <a:ext cx="839788" cy="4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815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Helvetica Neue</vt:lpstr>
      <vt:lpstr>Office Theme</vt:lpstr>
      <vt:lpstr>Credit Card Customers Churn Analysis  </vt:lpstr>
      <vt:lpstr>About Me</vt:lpstr>
      <vt:lpstr>Scope of Analysis</vt:lpstr>
      <vt:lpstr>  My Project  - Objectives </vt:lpstr>
      <vt:lpstr>Findings</vt:lpstr>
      <vt:lpstr>Introduction to Churn</vt:lpstr>
      <vt:lpstr>Exploratory data Analysis</vt:lpstr>
      <vt:lpstr>   Churn Analysis by Gender and Card Type  </vt:lpstr>
      <vt:lpstr>Analysing Card category and total relationship count   Customers with low relationship count have a higher number of churn  (Total_Relationship_Count = Total no. of products held by the customer) </vt:lpstr>
      <vt:lpstr>Churn rate by contact count in 12 month </vt:lpstr>
      <vt:lpstr>      Churn Analysis based on Card Transactions Attributes  The Churned customers has a low total transaction count, total transactions amount, total revolving balance, average utilization ratio and total transactions amount compared to the existing customers class, as expected.    </vt:lpstr>
      <vt:lpstr>PowerPoint Presentation</vt:lpstr>
      <vt:lpstr> Insights </vt:lpstr>
      <vt:lpstr> Recommendations</vt:lpstr>
      <vt:lpstr>Challenges</vt:lpstr>
      <vt:lpstr>Conclusion and key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Customers Attrition in Bank</dc:title>
  <dc:creator>Bola Oshinibosi</dc:creator>
  <cp:lastModifiedBy>Bola Oshinibosi</cp:lastModifiedBy>
  <cp:revision>50</cp:revision>
  <dcterms:created xsi:type="dcterms:W3CDTF">2023-08-17T11:03:43Z</dcterms:created>
  <dcterms:modified xsi:type="dcterms:W3CDTF">2023-09-07T00:22:44Z</dcterms:modified>
</cp:coreProperties>
</file>