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95" r:id="rId5"/>
    <p:sldId id="261" r:id="rId6"/>
    <p:sldId id="299" r:id="rId7"/>
    <p:sldId id="297" r:id="rId8"/>
    <p:sldId id="301" r:id="rId9"/>
    <p:sldId id="303" r:id="rId10"/>
    <p:sldId id="304" r:id="rId11"/>
    <p:sldId id="305" r:id="rId12"/>
    <p:sldId id="258" r:id="rId13"/>
    <p:sldId id="310" r:id="rId14"/>
    <p:sldId id="314" r:id="rId15"/>
    <p:sldId id="315" r:id="rId16"/>
    <p:sldId id="259" r:id="rId17"/>
  </p:sldIdLst>
  <p:sldSz cx="9144000" cy="5143500"/>
  <p:notesSz cx="6858000" cy="9144000"/>
  <p:embeddedFontLst>
    <p:embeddedFont>
      <p:font typeface="Bahnschrift SemiBold" panose="020B0502040204020203" charset="0"/>
      <p:bold r:id="rId21"/>
    </p:embeddedFont>
    <p:embeddedFont>
      <p:font typeface="Bahnschrift SemiLight" panose="020B0502040204020203" charset="0"/>
      <p:regular r:id="rId22"/>
    </p:embeddedFont>
    <p:embeddedFont>
      <p:font typeface="Calibri" panose="020F0502020204030204"/>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DD54"/>
    <a:srgbClr val="11229E"/>
    <a:srgbClr val="000000"/>
    <a:srgbClr val="9BCF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 name="Shape 350"/>
        <p:cNvGrpSpPr/>
        <p:nvPr/>
      </p:nvGrpSpPr>
      <p:grpSpPr>
        <a:xfrm>
          <a:off x="0" y="0"/>
          <a:ext cx="0" cy="0"/>
          <a:chOff x="0" y="0"/>
          <a:chExt cx="0" cy="0"/>
        </a:xfrm>
      </p:grpSpPr>
      <p:sp>
        <p:nvSpPr>
          <p:cNvPr id="351" name="Google Shape;351;g35ed75ccf_08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ed75ccf_0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 name="Shape 350"/>
        <p:cNvGrpSpPr/>
        <p:nvPr/>
      </p:nvGrpSpPr>
      <p:grpSpPr>
        <a:xfrm>
          <a:off x="0" y="0"/>
          <a:ext cx="0" cy="0"/>
          <a:chOff x="0" y="0"/>
          <a:chExt cx="0" cy="0"/>
        </a:xfrm>
      </p:grpSpPr>
      <p:sp>
        <p:nvSpPr>
          <p:cNvPr id="351" name="Google Shape;351;g35ed75ccf_08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ed75ccf_0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 name="Shape 350"/>
        <p:cNvGrpSpPr/>
        <p:nvPr/>
      </p:nvGrpSpPr>
      <p:grpSpPr>
        <a:xfrm>
          <a:off x="0" y="0"/>
          <a:ext cx="0" cy="0"/>
          <a:chOff x="0" y="0"/>
          <a:chExt cx="0" cy="0"/>
        </a:xfrm>
      </p:grpSpPr>
      <p:sp>
        <p:nvSpPr>
          <p:cNvPr id="351" name="Google Shape;351;g35ed75ccf_08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ed75ccf_0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35f391192_0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g35f391192_05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f391192_0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Google Shape;327;g35ed75ccf_07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Google Shape;327;g35ed75ccf_07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As we can see, there is a clear correlation between budgeted Rands allocated per State and the amount of employment it provides. While this not denote causation between the two factors, it is a noteworthy fact that the states with more allocated budget are able to have more people work for more days. Perhaps this is a function of how these funds are spent in the provision of work opportunities.</a:t>
            </a:r>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Google Shape;327;g35ed75ccf_07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gradFill>
          <a:gsLst>
            <a:gs pos="0">
              <a:srgbClr val="4F5876"/>
            </a:gs>
            <a:gs pos="100000">
              <a:srgbClr val="1D1F25"/>
            </a:gs>
          </a:gsLst>
          <a:path path="circle">
            <a:fillToRect l="50000" t="50000" r="50000" b="50000"/>
          </a:path>
          <a:tileRect/>
        </a:gradFill>
        <a:effectLst/>
      </p:bgPr>
    </p:bg>
    <p:spTree>
      <p:nvGrpSpPr>
        <p:cNvPr id="9" name="Shape 9"/>
        <p:cNvGrpSpPr/>
        <p:nvPr/>
      </p:nvGrpSpPr>
      <p:grpSpPr>
        <a:xfrm>
          <a:off x="0" y="0"/>
          <a:ext cx="0" cy="0"/>
          <a:chOff x="0" y="0"/>
          <a:chExt cx="0" cy="0"/>
        </a:xfrm>
      </p:grpSpPr>
      <p:grpSp>
        <p:nvGrpSpPr>
          <p:cNvPr id="10" name="Google Shape;10;p2"/>
          <p:cNvGrpSpPr/>
          <p:nvPr/>
        </p:nvGrpSpPr>
        <p:grpSpPr>
          <a:xfrm rot="10800000">
            <a:off x="6904227" y="249339"/>
            <a:ext cx="2034302" cy="2271600"/>
            <a:chOff x="208025" y="2621275"/>
            <a:chExt cx="2034302" cy="2271600"/>
          </a:xfrm>
        </p:grpSpPr>
        <p:sp>
          <p:nvSpPr>
            <p:cNvPr id="11" name="Google Shape;11;p2"/>
            <p:cNvSpPr/>
            <p:nvPr/>
          </p:nvSpPr>
          <p:spPr>
            <a:xfrm rot="-5400000" flipH="1">
              <a:off x="89375" y="2739925"/>
              <a:ext cx="2271600" cy="2034300"/>
            </a:xfrm>
            <a:prstGeom prst="parallelogram">
              <a:avLst>
                <a:gd name="adj" fmla="val 22770"/>
              </a:avLst>
            </a:pr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 name="Google Shape;13;p2"/>
          <p:cNvGrpSpPr/>
          <p:nvPr/>
        </p:nvGrpSpPr>
        <p:grpSpPr>
          <a:xfrm>
            <a:off x="208025" y="2621275"/>
            <a:ext cx="2034302" cy="2271600"/>
            <a:chOff x="208025" y="2621275"/>
            <a:chExt cx="2034302" cy="2271600"/>
          </a:xfrm>
        </p:grpSpPr>
        <p:sp>
          <p:nvSpPr>
            <p:cNvPr id="14" name="Google Shape;14;p2"/>
            <p:cNvSpPr/>
            <p:nvPr/>
          </p:nvSpPr>
          <p:spPr>
            <a:xfrm rot="-5400000" flipH="1">
              <a:off x="89375" y="2739925"/>
              <a:ext cx="2271600" cy="2034300"/>
            </a:xfrm>
            <a:prstGeom prst="parallelogram">
              <a:avLst>
                <a:gd name="adj" fmla="val 22770"/>
              </a:avLst>
            </a:prstGeom>
            <a:gradFill>
              <a:gsLst>
                <a:gs pos="0">
                  <a:schemeClr val="accent1"/>
                </a:gs>
                <a:gs pos="2900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p:nvPr/>
        </p:nvSpPr>
        <p:spPr>
          <a:xfrm rot="10800000" flipH="1">
            <a:off x="624300" y="1092075"/>
            <a:ext cx="7895400" cy="2959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txBox="1"/>
          <p:nvPr>
            <p:ph type="ctrTitle"/>
          </p:nvPr>
        </p:nvSpPr>
        <p:spPr>
          <a:xfrm>
            <a:off x="1101000" y="1738825"/>
            <a:ext cx="6942000" cy="1665900"/>
          </a:xfrm>
          <a:prstGeom prst="rect">
            <a:avLst/>
          </a:prstGeom>
        </p:spPr>
        <p:txBody>
          <a:bodyPr spcFirstLastPara="1" wrap="square" lIns="0" tIns="0" rIns="0" bIns="0"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4F5876"/>
            </a:gs>
            <a:gs pos="100000">
              <a:srgbClr val="1D1F25"/>
            </a:gs>
          </a:gsLst>
          <a:lin ang="16198662" scaled="0"/>
        </a:gradFill>
        <a:effectLst/>
      </p:bgPr>
    </p:bg>
    <p:spTree>
      <p:nvGrpSpPr>
        <p:cNvPr id="18" name="Shape 18"/>
        <p:cNvGrpSpPr/>
        <p:nvPr/>
      </p:nvGrpSpPr>
      <p:grpSpPr>
        <a:xfrm>
          <a:off x="0" y="0"/>
          <a:ext cx="0" cy="0"/>
          <a:chOff x="0" y="0"/>
          <a:chExt cx="0" cy="0"/>
        </a:xfrm>
      </p:grpSpPr>
      <p:grpSp>
        <p:nvGrpSpPr>
          <p:cNvPr id="19" name="Google Shape;19;p3"/>
          <p:cNvGrpSpPr/>
          <p:nvPr/>
        </p:nvGrpSpPr>
        <p:grpSpPr>
          <a:xfrm rot="-5400000">
            <a:off x="1362062" y="3581043"/>
            <a:ext cx="866125" cy="1369504"/>
            <a:chOff x="-262307" y="2765255"/>
            <a:chExt cx="2504700" cy="1770300"/>
          </a:xfrm>
        </p:grpSpPr>
        <p:sp>
          <p:nvSpPr>
            <p:cNvPr id="20" name="Google Shape;20;p3"/>
            <p:cNvSpPr/>
            <p:nvPr/>
          </p:nvSpPr>
          <p:spPr>
            <a:xfrm rot="-5400000" flipH="1">
              <a:off x="104893" y="2398055"/>
              <a:ext cx="1770300" cy="2504700"/>
            </a:xfrm>
            <a:prstGeom prst="parallelogram">
              <a:avLst>
                <a:gd name="adj" fmla="val 9167"/>
              </a:avLst>
            </a:prstGeom>
            <a:gradFill>
              <a:gsLst>
                <a:gs pos="0">
                  <a:schemeClr val="accent1"/>
                </a:gs>
                <a:gs pos="2900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3"/>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 name="Google Shape;22;p3"/>
          <p:cNvSpPr/>
          <p:nvPr/>
        </p:nvSpPr>
        <p:spPr>
          <a:xfrm rot="10800000" flipH="1">
            <a:off x="630975" y="0"/>
            <a:ext cx="1472100" cy="43839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txBox="1"/>
          <p:nvPr>
            <p:ph type="ctrTitle"/>
          </p:nvPr>
        </p:nvSpPr>
        <p:spPr>
          <a:xfrm>
            <a:off x="2444650" y="1581025"/>
            <a:ext cx="5733300" cy="674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4" name="Google Shape;24;p3"/>
          <p:cNvSpPr txBox="1"/>
          <p:nvPr>
            <p:ph type="subTitle" idx="1"/>
          </p:nvPr>
        </p:nvSpPr>
        <p:spPr>
          <a:xfrm>
            <a:off x="2444650" y="2276025"/>
            <a:ext cx="5733300" cy="374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0"/>
              </a:spcBef>
              <a:spcAft>
                <a:spcPts val="0"/>
              </a:spcAft>
              <a:buSzPts val="3000"/>
              <a:buNone/>
              <a:defRPr sz="3000">
                <a:solidFill>
                  <a:schemeClr val="accent1"/>
                </a:solidFill>
              </a:defRPr>
            </a:lvl2pPr>
            <a:lvl3pPr lvl="2" rtl="0">
              <a:spcBef>
                <a:spcPts val="0"/>
              </a:spcBef>
              <a:spcAft>
                <a:spcPts val="0"/>
              </a:spcAft>
              <a:buSzPts val="3000"/>
              <a:buNone/>
              <a:defRPr sz="3000">
                <a:solidFill>
                  <a:schemeClr val="accent1"/>
                </a:solidFill>
              </a:defRPr>
            </a:lvl3pPr>
            <a:lvl4pPr lvl="3" rtl="0">
              <a:spcBef>
                <a:spcPts val="0"/>
              </a:spcBef>
              <a:spcAft>
                <a:spcPts val="0"/>
              </a:spcAft>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25" name="Shape 25"/>
        <p:cNvGrpSpPr/>
        <p:nvPr/>
      </p:nvGrpSpPr>
      <p:grpSpPr>
        <a:xfrm>
          <a:off x="0" y="0"/>
          <a:ext cx="0" cy="0"/>
          <a:chOff x="0" y="0"/>
          <a:chExt cx="0" cy="0"/>
        </a:xfrm>
      </p:grpSpPr>
      <p:grpSp>
        <p:nvGrpSpPr>
          <p:cNvPr id="26" name="Google Shape;26;p4"/>
          <p:cNvGrpSpPr/>
          <p:nvPr/>
        </p:nvGrpSpPr>
        <p:grpSpPr>
          <a:xfrm rot="10800000">
            <a:off x="6904227" y="249339"/>
            <a:ext cx="2034302" cy="2271600"/>
            <a:chOff x="208025" y="2621275"/>
            <a:chExt cx="2034302" cy="2271600"/>
          </a:xfrm>
        </p:grpSpPr>
        <p:sp>
          <p:nvSpPr>
            <p:cNvPr id="27" name="Google Shape;27;p4"/>
            <p:cNvSpPr/>
            <p:nvPr/>
          </p:nvSpPr>
          <p:spPr>
            <a:xfrm rot="-5400000" flipH="1">
              <a:off x="89375" y="2739925"/>
              <a:ext cx="2271600" cy="2034300"/>
            </a:xfrm>
            <a:prstGeom prst="parallelogram">
              <a:avLst>
                <a:gd name="adj" fmla="val 22770"/>
              </a:avLst>
            </a:pr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4"/>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 name="Google Shape;29;p4"/>
          <p:cNvGrpSpPr/>
          <p:nvPr/>
        </p:nvGrpSpPr>
        <p:grpSpPr>
          <a:xfrm>
            <a:off x="208025" y="2621275"/>
            <a:ext cx="2034302" cy="2271600"/>
            <a:chOff x="208025" y="2621275"/>
            <a:chExt cx="2034302" cy="2271600"/>
          </a:xfrm>
        </p:grpSpPr>
        <p:sp>
          <p:nvSpPr>
            <p:cNvPr id="30" name="Google Shape;30;p4"/>
            <p:cNvSpPr/>
            <p:nvPr/>
          </p:nvSpPr>
          <p:spPr>
            <a:xfrm rot="-5400000" flipH="1">
              <a:off x="89375" y="2739925"/>
              <a:ext cx="2271600" cy="2034300"/>
            </a:xfrm>
            <a:prstGeom prst="parallelogram">
              <a:avLst>
                <a:gd name="adj" fmla="val 22770"/>
              </a:avLst>
            </a:prstGeom>
            <a:gradFill>
              <a:gsLst>
                <a:gs pos="0">
                  <a:schemeClr val="accent1"/>
                </a:gs>
                <a:gs pos="2900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 name="Google Shape;32;p4"/>
          <p:cNvSpPr/>
          <p:nvPr/>
        </p:nvSpPr>
        <p:spPr>
          <a:xfrm rot="10800000" flipH="1">
            <a:off x="624300" y="1092075"/>
            <a:ext cx="7895400" cy="2959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a:off x="4209475" y="728032"/>
            <a:ext cx="725100" cy="725100"/>
          </a:xfrm>
          <a:prstGeom prst="rect">
            <a:avLst/>
          </a:prstGeom>
          <a:gradFill>
            <a:gsLst>
              <a:gs pos="0">
                <a:srgbClr val="4F5876"/>
              </a:gs>
              <a:gs pos="100000">
                <a:srgbClr val="1D1F25"/>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
        <p:nvSpPr>
          <p:cNvPr id="34" name="Google Shape;34;p4"/>
          <p:cNvSpPr txBox="1"/>
          <p:nvPr>
            <p:ph type="body" idx="1"/>
          </p:nvPr>
        </p:nvSpPr>
        <p:spPr>
          <a:xfrm>
            <a:off x="1262175" y="1553800"/>
            <a:ext cx="6619800" cy="2035800"/>
          </a:xfrm>
          <a:prstGeom prst="rect">
            <a:avLst/>
          </a:prstGeom>
        </p:spPr>
        <p:txBody>
          <a:bodyPr spcFirstLastPara="1" wrap="square" lIns="0" tIns="0" rIns="0" bIns="0" anchor="ctr" anchorCtr="0">
            <a:noAutofit/>
          </a:bodyPr>
          <a:lstStyle>
            <a:lvl1pPr marL="457200" lvl="0" indent="-419100" algn="ctr" rtl="0">
              <a:lnSpc>
                <a:spcPct val="100000"/>
              </a:lnSpc>
              <a:spcBef>
                <a:spcPts val="600"/>
              </a:spcBef>
              <a:spcAft>
                <a:spcPts val="0"/>
              </a:spcAft>
              <a:buSzPts val="3000"/>
              <a:buChar char="⊳"/>
              <a:defRPr sz="3000"/>
            </a:lvl1pPr>
            <a:lvl2pPr marL="914400" lvl="1" indent="-419100" algn="ctr" rtl="0">
              <a:lnSpc>
                <a:spcPct val="100000"/>
              </a:lnSpc>
              <a:spcBef>
                <a:spcPts val="0"/>
              </a:spcBef>
              <a:spcAft>
                <a:spcPts val="0"/>
              </a:spcAft>
              <a:buSzPts val="3000"/>
              <a:buChar char="▸"/>
              <a:defRPr sz="3000"/>
            </a:lvl2pPr>
            <a:lvl3pPr marL="1371600" lvl="2" indent="-419100" algn="ctr" rtl="0">
              <a:lnSpc>
                <a:spcPct val="100000"/>
              </a:lnSpc>
              <a:spcBef>
                <a:spcPts val="0"/>
              </a:spcBef>
              <a:spcAft>
                <a:spcPts val="0"/>
              </a:spcAft>
              <a:buSzPts val="3000"/>
              <a:buChar char="▸"/>
              <a:defRPr sz="3000"/>
            </a:lvl3pPr>
            <a:lvl4pPr marL="1828800" lvl="3" indent="-419100" algn="ctr" rtl="0">
              <a:lnSpc>
                <a:spcPct val="100000"/>
              </a:lnSpc>
              <a:spcBef>
                <a:spcPts val="0"/>
              </a:spcBef>
              <a:spcAft>
                <a:spcPts val="0"/>
              </a:spcAft>
              <a:buSzPts val="3000"/>
              <a:buChar char="▸"/>
              <a:defRPr sz="3000"/>
            </a:lvl4pPr>
            <a:lvl5pPr marL="2286000" lvl="4" indent="-419100" algn="ctr" rtl="0">
              <a:lnSpc>
                <a:spcPct val="100000"/>
              </a:lnSpc>
              <a:spcBef>
                <a:spcPts val="0"/>
              </a:spcBef>
              <a:spcAft>
                <a:spcPts val="0"/>
              </a:spcAft>
              <a:buSzPts val="3000"/>
              <a:buChar char="▸"/>
              <a:defRPr sz="3000"/>
            </a:lvl5pPr>
            <a:lvl6pPr marL="2743200" lvl="5" indent="-419100" algn="ctr" rtl="0">
              <a:lnSpc>
                <a:spcPct val="100000"/>
              </a:lnSpc>
              <a:spcBef>
                <a:spcPts val="0"/>
              </a:spcBef>
              <a:spcAft>
                <a:spcPts val="0"/>
              </a:spcAft>
              <a:buSzPts val="3000"/>
              <a:buChar char="▸"/>
              <a:defRPr sz="3000"/>
            </a:lvl6pPr>
            <a:lvl7pPr marL="3200400" lvl="6" indent="-419100" algn="ctr" rtl="0">
              <a:lnSpc>
                <a:spcPct val="100000"/>
              </a:lnSpc>
              <a:spcBef>
                <a:spcPts val="0"/>
              </a:spcBef>
              <a:spcAft>
                <a:spcPts val="0"/>
              </a:spcAft>
              <a:buSzPts val="3000"/>
              <a:buChar char="▸"/>
              <a:defRPr sz="3000"/>
            </a:lvl7pPr>
            <a:lvl8pPr marL="3657600" lvl="7" indent="-419100" algn="ctr" rtl="0">
              <a:lnSpc>
                <a:spcPct val="100000"/>
              </a:lnSpc>
              <a:spcBef>
                <a:spcPts val="0"/>
              </a:spcBef>
              <a:spcAft>
                <a:spcPts val="0"/>
              </a:spcAft>
              <a:buSzPts val="3000"/>
              <a:buChar char="▸"/>
              <a:defRPr sz="3000"/>
            </a:lvl8pPr>
            <a:lvl9pPr marL="4114800" lvl="8" indent="-419100" algn="ctr">
              <a:lnSpc>
                <a:spcPct val="100000"/>
              </a:lnSpc>
              <a:spcBef>
                <a:spcPts val="0"/>
              </a:spcBef>
              <a:spcAft>
                <a:spcPts val="0"/>
              </a:spcAft>
              <a:buSzPts val="3000"/>
              <a:buChar char="▸"/>
              <a:defRPr sz="3000"/>
            </a:lvl9pPr>
          </a:lstStyle>
          <a:p/>
        </p:txBody>
      </p:sp>
      <p:sp>
        <p:nvSpPr>
          <p:cNvPr id="35" name="Google Shape;35;p4"/>
          <p:cNvSpPr txBox="1"/>
          <p:nvPr/>
        </p:nvSpPr>
        <p:spPr>
          <a:xfrm>
            <a:off x="4209450" y="855225"/>
            <a:ext cx="725100" cy="477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6000" b="1">
                <a:solidFill>
                  <a:schemeClr val="lt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rPr>
              <a:t>“</a:t>
            </a:r>
            <a:endParaRPr sz="6000" b="1">
              <a:solidFill>
                <a:schemeClr val="lt1"/>
              </a:solidFill>
              <a:latin typeface="Encode Sans Semi Condensed" panose="00000506000000000000"/>
              <a:ea typeface="Encode Sans Semi Condensed" panose="00000506000000000000"/>
              <a:cs typeface="Encode Sans Semi Condensed" panose="00000506000000000000"/>
              <a:sym typeface="Encode Sans Semi Condensed" panose="00000506000000000000"/>
            </a:endParaRPr>
          </a:p>
        </p:txBody>
      </p:sp>
      <p:sp>
        <p:nvSpPr>
          <p:cNvPr id="36" name="Google Shape;36;p4"/>
          <p:cNvSpPr txBox="1"/>
          <p:nvPr>
            <p:ph type="sldNum" idx="12"/>
          </p:nvPr>
        </p:nvSpPr>
        <p:spPr>
          <a:xfrm>
            <a:off x="4329300" y="4612325"/>
            <a:ext cx="485400" cy="531000"/>
          </a:xfrm>
          <a:prstGeom prst="rect">
            <a:avLst/>
          </a:prstGeom>
        </p:spPr>
        <p:txBody>
          <a:bodyPr spcFirstLastPara="1" wrap="square" lIns="0" tIns="0" rIns="0" bIns="0" anchor="ctr" anchorCtr="0">
            <a:noAutofit/>
          </a:bodyPr>
          <a:lstStyle>
            <a:lvl1pPr lvl="0" algn="ctr">
              <a:buNone/>
              <a:defRPr>
                <a:solidFill>
                  <a:schemeClr val="accent2"/>
                </a:solidFill>
              </a:defRPr>
            </a:lvl1pPr>
            <a:lvl2pPr lvl="1" algn="ctr">
              <a:buNone/>
              <a:defRPr>
                <a:solidFill>
                  <a:schemeClr val="accent2"/>
                </a:solidFill>
              </a:defRPr>
            </a:lvl2pPr>
            <a:lvl3pPr lvl="2" algn="ctr">
              <a:buNone/>
              <a:defRPr>
                <a:solidFill>
                  <a:schemeClr val="accent2"/>
                </a:solidFill>
              </a:defRPr>
            </a:lvl3pPr>
            <a:lvl4pPr lvl="3" algn="ctr">
              <a:buNone/>
              <a:defRPr>
                <a:solidFill>
                  <a:schemeClr val="accent2"/>
                </a:solidFill>
              </a:defRPr>
            </a:lvl4pPr>
            <a:lvl5pPr lvl="4" algn="ctr">
              <a:buNone/>
              <a:defRPr>
                <a:solidFill>
                  <a:schemeClr val="accent2"/>
                </a:solidFill>
              </a:defRPr>
            </a:lvl5pPr>
            <a:lvl6pPr lvl="5" algn="ctr">
              <a:buNone/>
              <a:defRPr>
                <a:solidFill>
                  <a:schemeClr val="accent2"/>
                </a:solidFill>
              </a:defRPr>
            </a:lvl6pPr>
            <a:lvl7pPr lvl="6" algn="ctr">
              <a:buNone/>
              <a:defRPr>
                <a:solidFill>
                  <a:schemeClr val="accent2"/>
                </a:solidFill>
              </a:defRPr>
            </a:lvl7pPr>
            <a:lvl8pPr lvl="7" algn="ctr">
              <a:buNone/>
              <a:defRPr>
                <a:solidFill>
                  <a:schemeClr val="accent2"/>
                </a:solidFill>
              </a:defRPr>
            </a:lvl8pPr>
            <a:lvl9pPr lvl="8" algn="ctr">
              <a:buNone/>
              <a:defRPr>
                <a:solidFill>
                  <a:schemeClr val="accent2"/>
                </a:solidFill>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37" name="Shape 37"/>
        <p:cNvGrpSpPr/>
        <p:nvPr/>
      </p:nvGrpSpPr>
      <p:grpSpPr>
        <a:xfrm>
          <a:off x="0" y="0"/>
          <a:ext cx="0" cy="0"/>
          <a:chOff x="0" y="0"/>
          <a:chExt cx="0" cy="0"/>
        </a:xfrm>
      </p:grpSpPr>
      <p:grpSp>
        <p:nvGrpSpPr>
          <p:cNvPr id="38" name="Google Shape;38;p5"/>
          <p:cNvGrpSpPr/>
          <p:nvPr/>
        </p:nvGrpSpPr>
        <p:grpSpPr>
          <a:xfrm>
            <a:off x="0" y="277661"/>
            <a:ext cx="7817376" cy="1293452"/>
            <a:chOff x="0" y="277661"/>
            <a:chExt cx="7817376" cy="1293452"/>
          </a:xfrm>
        </p:grpSpPr>
        <p:sp>
          <p:nvSpPr>
            <p:cNvPr id="39" name="Google Shape;39;p5"/>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5"/>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 name="Google Shape;41;p5"/>
            <p:cNvGrpSpPr/>
            <p:nvPr/>
          </p:nvGrpSpPr>
          <p:grpSpPr>
            <a:xfrm>
              <a:off x="284659" y="277661"/>
              <a:ext cx="7532717" cy="895903"/>
              <a:chOff x="0" y="266575"/>
              <a:chExt cx="6046490" cy="1687200"/>
            </a:xfrm>
          </p:grpSpPr>
          <p:sp>
            <p:nvSpPr>
              <p:cNvPr id="42" name="Google Shape;42;p5"/>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5"/>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4" name="Google Shape;44;p5"/>
          <p:cNvGrpSpPr/>
          <p:nvPr/>
        </p:nvGrpSpPr>
        <p:grpSpPr>
          <a:xfrm rot="10800000" flipH="1">
            <a:off x="8543953" y="4243733"/>
            <a:ext cx="600055" cy="374899"/>
            <a:chOff x="5211448" y="3165393"/>
            <a:chExt cx="1477967" cy="784800"/>
          </a:xfrm>
        </p:grpSpPr>
        <p:sp>
          <p:nvSpPr>
            <p:cNvPr id="45" name="Google Shape;45;p5"/>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5"/>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 name="Google Shape;47;p5"/>
          <p:cNvGrpSpPr/>
          <p:nvPr/>
        </p:nvGrpSpPr>
        <p:grpSpPr>
          <a:xfrm flipH="1">
            <a:off x="8385351" y="4612318"/>
            <a:ext cx="758573" cy="531131"/>
            <a:chOff x="0" y="266575"/>
            <a:chExt cx="7503194" cy="1687200"/>
          </a:xfrm>
        </p:grpSpPr>
        <p:sp>
          <p:nvSpPr>
            <p:cNvPr id="48" name="Google Shape;48;p5"/>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5"/>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0" name="Google Shape;50;p5"/>
          <p:cNvSpPr txBox="1"/>
          <p:nvPr>
            <p:ph type="title"/>
          </p:nvPr>
        </p:nvSpPr>
        <p:spPr>
          <a:xfrm>
            <a:off x="533400" y="277650"/>
            <a:ext cx="6840600" cy="8958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1" name="Google Shape;51;p5"/>
          <p:cNvSpPr txBox="1"/>
          <p:nvPr>
            <p:ph type="body" idx="1"/>
          </p:nvPr>
        </p:nvSpPr>
        <p:spPr>
          <a:xfrm>
            <a:off x="1206100" y="1706200"/>
            <a:ext cx="7026900" cy="3064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sp>
        <p:nvSpPr>
          <p:cNvPr id="52" name="Google Shape;52;p5"/>
          <p:cNvSpPr txBox="1"/>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53" name="Shape 53"/>
        <p:cNvGrpSpPr/>
        <p:nvPr/>
      </p:nvGrpSpPr>
      <p:grpSpPr>
        <a:xfrm>
          <a:off x="0" y="0"/>
          <a:ext cx="0" cy="0"/>
          <a:chOff x="0" y="0"/>
          <a:chExt cx="0" cy="0"/>
        </a:xfrm>
      </p:grpSpPr>
      <p:sp>
        <p:nvSpPr>
          <p:cNvPr id="54" name="Google Shape;54;p6"/>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6"/>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 name="Google Shape;56;p6"/>
          <p:cNvGrpSpPr/>
          <p:nvPr/>
        </p:nvGrpSpPr>
        <p:grpSpPr>
          <a:xfrm>
            <a:off x="284659" y="277661"/>
            <a:ext cx="7532717" cy="895903"/>
            <a:chOff x="0" y="266575"/>
            <a:chExt cx="6046490" cy="1687200"/>
          </a:xfrm>
        </p:grpSpPr>
        <p:sp>
          <p:nvSpPr>
            <p:cNvPr id="57" name="Google Shape;57;p6"/>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6"/>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 name="Google Shape;59;p6"/>
          <p:cNvGrpSpPr/>
          <p:nvPr/>
        </p:nvGrpSpPr>
        <p:grpSpPr>
          <a:xfrm rot="10800000" flipH="1">
            <a:off x="8543953" y="4243733"/>
            <a:ext cx="600055" cy="374899"/>
            <a:chOff x="5211448" y="3165393"/>
            <a:chExt cx="1477967" cy="784800"/>
          </a:xfrm>
        </p:grpSpPr>
        <p:sp>
          <p:nvSpPr>
            <p:cNvPr id="60" name="Google Shape;60;p6"/>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6"/>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 name="Google Shape;62;p6"/>
          <p:cNvGrpSpPr/>
          <p:nvPr/>
        </p:nvGrpSpPr>
        <p:grpSpPr>
          <a:xfrm flipH="1">
            <a:off x="8385351" y="4612318"/>
            <a:ext cx="758573" cy="531131"/>
            <a:chOff x="0" y="266575"/>
            <a:chExt cx="7503194" cy="1687200"/>
          </a:xfrm>
        </p:grpSpPr>
        <p:sp>
          <p:nvSpPr>
            <p:cNvPr id="63" name="Google Shape;63;p6"/>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6"/>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 name="Google Shape;65;p6"/>
          <p:cNvSpPr txBox="1"/>
          <p:nvPr>
            <p:ph type="title"/>
          </p:nvPr>
        </p:nvSpPr>
        <p:spPr>
          <a:xfrm>
            <a:off x="533400" y="277650"/>
            <a:ext cx="6840600" cy="8958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66" name="Google Shape;66;p6"/>
          <p:cNvSpPr txBox="1"/>
          <p:nvPr>
            <p:ph type="body" idx="1"/>
          </p:nvPr>
        </p:nvSpPr>
        <p:spPr>
          <a:xfrm>
            <a:off x="1206100" y="1706200"/>
            <a:ext cx="3336900" cy="3064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67" name="Google Shape;67;p6"/>
          <p:cNvSpPr txBox="1"/>
          <p:nvPr>
            <p:ph type="body" idx="2"/>
          </p:nvPr>
        </p:nvSpPr>
        <p:spPr>
          <a:xfrm>
            <a:off x="4896145" y="1706200"/>
            <a:ext cx="3336900" cy="3064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68" name="Google Shape;68;p6"/>
          <p:cNvSpPr txBox="1"/>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69" name="Shape 69"/>
        <p:cNvGrpSpPr/>
        <p:nvPr/>
      </p:nvGrpSpPr>
      <p:grpSpPr>
        <a:xfrm>
          <a:off x="0" y="0"/>
          <a:ext cx="0" cy="0"/>
          <a:chOff x="0" y="0"/>
          <a:chExt cx="0" cy="0"/>
        </a:xfrm>
      </p:grpSpPr>
      <p:sp>
        <p:nvSpPr>
          <p:cNvPr id="70" name="Google Shape;70;p7"/>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7"/>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 name="Google Shape;72;p7"/>
          <p:cNvGrpSpPr/>
          <p:nvPr/>
        </p:nvGrpSpPr>
        <p:grpSpPr>
          <a:xfrm>
            <a:off x="284659" y="277661"/>
            <a:ext cx="7532717" cy="895903"/>
            <a:chOff x="0" y="266575"/>
            <a:chExt cx="6046490" cy="1687200"/>
          </a:xfrm>
        </p:grpSpPr>
        <p:sp>
          <p:nvSpPr>
            <p:cNvPr id="73" name="Google Shape;73;p7"/>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 name="Google Shape;75;p7"/>
          <p:cNvGrpSpPr/>
          <p:nvPr/>
        </p:nvGrpSpPr>
        <p:grpSpPr>
          <a:xfrm rot="10800000" flipH="1">
            <a:off x="8543953" y="4243733"/>
            <a:ext cx="600055" cy="374899"/>
            <a:chOff x="5211448" y="3165393"/>
            <a:chExt cx="1477967" cy="784800"/>
          </a:xfrm>
        </p:grpSpPr>
        <p:sp>
          <p:nvSpPr>
            <p:cNvPr id="76" name="Google Shape;76;p7"/>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7"/>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 name="Google Shape;78;p7"/>
          <p:cNvGrpSpPr/>
          <p:nvPr/>
        </p:nvGrpSpPr>
        <p:grpSpPr>
          <a:xfrm flipH="1">
            <a:off x="8385351" y="4612318"/>
            <a:ext cx="758573" cy="531131"/>
            <a:chOff x="0" y="266575"/>
            <a:chExt cx="7503194" cy="1687200"/>
          </a:xfrm>
        </p:grpSpPr>
        <p:sp>
          <p:nvSpPr>
            <p:cNvPr id="79" name="Google Shape;79;p7"/>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7"/>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1" name="Google Shape;81;p7"/>
          <p:cNvSpPr txBox="1"/>
          <p:nvPr>
            <p:ph type="title"/>
          </p:nvPr>
        </p:nvSpPr>
        <p:spPr>
          <a:xfrm>
            <a:off x="533400" y="277650"/>
            <a:ext cx="6840600" cy="8958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2" name="Google Shape;82;p7"/>
          <p:cNvSpPr txBox="1"/>
          <p:nvPr>
            <p:ph type="body" idx="1"/>
          </p:nvPr>
        </p:nvSpPr>
        <p:spPr>
          <a:xfrm>
            <a:off x="1201800" y="1706200"/>
            <a:ext cx="2147400" cy="30648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83" name="Google Shape;83;p7"/>
          <p:cNvSpPr txBox="1"/>
          <p:nvPr>
            <p:ph type="body" idx="2"/>
          </p:nvPr>
        </p:nvSpPr>
        <p:spPr>
          <a:xfrm>
            <a:off x="3643672" y="1706200"/>
            <a:ext cx="2147400" cy="30648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84" name="Google Shape;84;p7"/>
          <p:cNvSpPr txBox="1"/>
          <p:nvPr>
            <p:ph type="body" idx="3"/>
          </p:nvPr>
        </p:nvSpPr>
        <p:spPr>
          <a:xfrm>
            <a:off x="6085544" y="1706200"/>
            <a:ext cx="2147400" cy="30648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85" name="Google Shape;85;p7"/>
          <p:cNvSpPr txBox="1"/>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6" name="Shape 86"/>
        <p:cNvGrpSpPr/>
        <p:nvPr/>
      </p:nvGrpSpPr>
      <p:grpSpPr>
        <a:xfrm>
          <a:off x="0" y="0"/>
          <a:ext cx="0" cy="0"/>
          <a:chOff x="0" y="0"/>
          <a:chExt cx="0" cy="0"/>
        </a:xfrm>
      </p:grpSpPr>
      <p:sp>
        <p:nvSpPr>
          <p:cNvPr id="87" name="Google Shape;87;p8"/>
          <p:cNvSpPr/>
          <p:nvPr/>
        </p:nvSpPr>
        <p:spPr>
          <a:xfrm rot="-5400000" flipH="1">
            <a:off x="112050" y="481364"/>
            <a:ext cx="9777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 name="Google Shape;89;p8"/>
          <p:cNvGrpSpPr/>
          <p:nvPr/>
        </p:nvGrpSpPr>
        <p:grpSpPr>
          <a:xfrm>
            <a:off x="284659" y="277661"/>
            <a:ext cx="7532717" cy="895903"/>
            <a:chOff x="0" y="266575"/>
            <a:chExt cx="6046490" cy="1687200"/>
          </a:xfrm>
        </p:grpSpPr>
        <p:sp>
          <p:nvSpPr>
            <p:cNvPr id="90" name="Google Shape;90;p8"/>
            <p:cNvSpPr/>
            <p:nvPr/>
          </p:nvSpPr>
          <p:spPr>
            <a:xfrm rot="10800000" flipH="1">
              <a:off x="0" y="266575"/>
              <a:ext cx="5867700" cy="16872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rot="10800000">
              <a:off x="5864390" y="266658"/>
              <a:ext cx="182100" cy="1684500"/>
            </a:xfrm>
            <a:prstGeom prst="triangle">
              <a:avLst>
                <a:gd name="adj" fmla="val 100000"/>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 name="Google Shape;92;p8"/>
          <p:cNvGrpSpPr/>
          <p:nvPr/>
        </p:nvGrpSpPr>
        <p:grpSpPr>
          <a:xfrm rot="10800000" flipH="1">
            <a:off x="8543953" y="4243733"/>
            <a:ext cx="600055" cy="374899"/>
            <a:chOff x="5211448" y="3165393"/>
            <a:chExt cx="1477967" cy="784800"/>
          </a:xfrm>
        </p:grpSpPr>
        <p:sp>
          <p:nvSpPr>
            <p:cNvPr id="93" name="Google Shape;93;p8"/>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8"/>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8"/>
          <p:cNvGrpSpPr/>
          <p:nvPr/>
        </p:nvGrpSpPr>
        <p:grpSpPr>
          <a:xfrm flipH="1">
            <a:off x="8385351" y="4612318"/>
            <a:ext cx="758573" cy="531131"/>
            <a:chOff x="0" y="266575"/>
            <a:chExt cx="7503194" cy="1687200"/>
          </a:xfrm>
        </p:grpSpPr>
        <p:sp>
          <p:nvSpPr>
            <p:cNvPr id="96" name="Google Shape;96;p8"/>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8"/>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8" name="Google Shape;98;p8"/>
          <p:cNvSpPr txBox="1"/>
          <p:nvPr>
            <p:ph type="title"/>
          </p:nvPr>
        </p:nvSpPr>
        <p:spPr>
          <a:xfrm>
            <a:off x="533400" y="277650"/>
            <a:ext cx="6840600" cy="8958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99" name="Google Shape;99;p8"/>
          <p:cNvSpPr txBox="1"/>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00" name="Shape 100"/>
        <p:cNvGrpSpPr/>
        <p:nvPr/>
      </p:nvGrpSpPr>
      <p:grpSpPr>
        <a:xfrm>
          <a:off x="0" y="0"/>
          <a:ext cx="0" cy="0"/>
          <a:chOff x="0" y="0"/>
          <a:chExt cx="0" cy="0"/>
        </a:xfrm>
      </p:grpSpPr>
      <p:sp>
        <p:nvSpPr>
          <p:cNvPr id="101" name="Google Shape;101;p9"/>
          <p:cNvSpPr/>
          <p:nvPr/>
        </p:nvSpPr>
        <p:spPr>
          <a:xfrm rot="5400000">
            <a:off x="8234561" y="4139455"/>
            <a:ext cx="6171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9"/>
          <p:cNvSpPr/>
          <p:nvPr/>
        </p:nvSpPr>
        <p:spPr>
          <a:xfrm rot="10800000" flipH="1">
            <a:off x="7937900" y="4795467"/>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9"/>
          <p:cNvSpPr/>
          <p:nvPr/>
        </p:nvSpPr>
        <p:spPr>
          <a:xfrm rot="-5400000" flipH="1">
            <a:off x="292350" y="4139455"/>
            <a:ext cx="6171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9"/>
          <p:cNvSpPr/>
          <p:nvPr/>
        </p:nvSpPr>
        <p:spPr>
          <a:xfrm rot="10800000">
            <a:off x="278211" y="4795467"/>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9"/>
          <p:cNvSpPr/>
          <p:nvPr/>
        </p:nvSpPr>
        <p:spPr>
          <a:xfrm rot="10800000" flipH="1">
            <a:off x="281975" y="4232425"/>
            <a:ext cx="8580000" cy="5655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9"/>
          <p:cNvSpPr txBox="1"/>
          <p:nvPr>
            <p:ph type="body" idx="1"/>
          </p:nvPr>
        </p:nvSpPr>
        <p:spPr>
          <a:xfrm>
            <a:off x="282000" y="4232425"/>
            <a:ext cx="8580000" cy="565500"/>
          </a:xfrm>
          <a:prstGeom prst="rect">
            <a:avLst/>
          </a:prstGeom>
        </p:spPr>
        <p:txBody>
          <a:bodyPr spcFirstLastPara="1" wrap="square" lIns="0" tIns="0" rIns="0" bIns="0" anchor="ctr" anchorCtr="0">
            <a:noAutofit/>
          </a:bodyPr>
          <a:lstStyle>
            <a:lvl1pPr marL="457200" lvl="0" indent="-228600" algn="ctr">
              <a:spcBef>
                <a:spcPts val="360"/>
              </a:spcBef>
              <a:spcAft>
                <a:spcPts val="0"/>
              </a:spcAft>
              <a:buSzPts val="1600"/>
              <a:buNone/>
              <a:defRPr sz="1600"/>
            </a:lvl1pPr>
          </a:lstStyle>
          <a:p/>
        </p:txBody>
      </p:sp>
      <p:sp>
        <p:nvSpPr>
          <p:cNvPr id="107" name="Google Shape;107;p9"/>
          <p:cNvSpPr txBox="1"/>
          <p:nvPr>
            <p:ph type="sldNum" idx="12"/>
          </p:nvPr>
        </p:nvSpPr>
        <p:spPr>
          <a:xfrm>
            <a:off x="4327150" y="4797925"/>
            <a:ext cx="485400" cy="345300"/>
          </a:xfrm>
          <a:prstGeom prst="rect">
            <a:avLst/>
          </a:prstGeom>
        </p:spPr>
        <p:txBody>
          <a:bodyPr spcFirstLastPara="1" wrap="square" lIns="0" tIns="0" rIns="0" bIns="0" anchor="ctr" anchorCtr="0">
            <a:noAutofit/>
          </a:bodyPr>
          <a:lstStyle>
            <a:lvl1pPr lvl="0" algn="ctr">
              <a:buNone/>
              <a:defRPr>
                <a:solidFill>
                  <a:schemeClr val="accent2"/>
                </a:solidFill>
              </a:defRPr>
            </a:lvl1pPr>
            <a:lvl2pPr lvl="1" algn="ctr">
              <a:buNone/>
              <a:defRPr>
                <a:solidFill>
                  <a:schemeClr val="accent2"/>
                </a:solidFill>
              </a:defRPr>
            </a:lvl2pPr>
            <a:lvl3pPr lvl="2" algn="ctr">
              <a:buNone/>
              <a:defRPr>
                <a:solidFill>
                  <a:schemeClr val="accent2"/>
                </a:solidFill>
              </a:defRPr>
            </a:lvl3pPr>
            <a:lvl4pPr lvl="3" algn="ctr">
              <a:buNone/>
              <a:defRPr>
                <a:solidFill>
                  <a:schemeClr val="accent2"/>
                </a:solidFill>
              </a:defRPr>
            </a:lvl4pPr>
            <a:lvl5pPr lvl="4" algn="ctr">
              <a:buNone/>
              <a:defRPr>
                <a:solidFill>
                  <a:schemeClr val="accent2"/>
                </a:solidFill>
              </a:defRPr>
            </a:lvl5pPr>
            <a:lvl6pPr lvl="5" algn="ctr">
              <a:buNone/>
              <a:defRPr>
                <a:solidFill>
                  <a:schemeClr val="accent2"/>
                </a:solidFill>
              </a:defRPr>
            </a:lvl6pPr>
            <a:lvl7pPr lvl="6" algn="ctr">
              <a:buNone/>
              <a:defRPr>
                <a:solidFill>
                  <a:schemeClr val="accent2"/>
                </a:solidFill>
              </a:defRPr>
            </a:lvl7pPr>
            <a:lvl8pPr lvl="7" algn="ctr">
              <a:buNone/>
              <a:defRPr>
                <a:solidFill>
                  <a:schemeClr val="accent2"/>
                </a:solidFill>
              </a:defRPr>
            </a:lvl8pPr>
            <a:lvl9pPr lvl="8" algn="ctr">
              <a:buNone/>
              <a:defRPr>
                <a:solidFill>
                  <a:schemeClr val="accent2"/>
                </a:solidFill>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08" name="Shape 108"/>
        <p:cNvGrpSpPr/>
        <p:nvPr/>
      </p:nvGrpSpPr>
      <p:grpSpPr>
        <a:xfrm>
          <a:off x="0" y="0"/>
          <a:ext cx="0" cy="0"/>
          <a:chOff x="0" y="0"/>
          <a:chExt cx="0" cy="0"/>
        </a:xfrm>
      </p:grpSpPr>
      <p:grpSp>
        <p:nvGrpSpPr>
          <p:cNvPr id="109" name="Google Shape;109;p10"/>
          <p:cNvGrpSpPr/>
          <p:nvPr/>
        </p:nvGrpSpPr>
        <p:grpSpPr>
          <a:xfrm rot="10800000" flipH="1">
            <a:off x="8543953" y="4243733"/>
            <a:ext cx="600055" cy="374899"/>
            <a:chOff x="5211448" y="3165393"/>
            <a:chExt cx="1477967" cy="784800"/>
          </a:xfrm>
        </p:grpSpPr>
        <p:sp>
          <p:nvSpPr>
            <p:cNvPr id="110" name="Google Shape;110;p10"/>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0"/>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 name="Google Shape;112;p10"/>
          <p:cNvGrpSpPr/>
          <p:nvPr/>
        </p:nvGrpSpPr>
        <p:grpSpPr>
          <a:xfrm flipH="1">
            <a:off x="8385351" y="4612318"/>
            <a:ext cx="758573" cy="531131"/>
            <a:chOff x="0" y="266575"/>
            <a:chExt cx="7503194" cy="1687200"/>
          </a:xfrm>
        </p:grpSpPr>
        <p:sp>
          <p:nvSpPr>
            <p:cNvPr id="113" name="Google Shape;113;p10"/>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0"/>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5" name="Google Shape;115;p10"/>
          <p:cNvSpPr txBox="1"/>
          <p:nvPr>
            <p:ph type="sldNum" idx="12"/>
          </p:nvPr>
        </p:nvSpPr>
        <p:spPr>
          <a:xfrm>
            <a:off x="8543950" y="4612325"/>
            <a:ext cx="485400" cy="531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116" name="Google Shape;116;p10"/>
          <p:cNvGrpSpPr/>
          <p:nvPr/>
        </p:nvGrpSpPr>
        <p:grpSpPr>
          <a:xfrm flipH="1">
            <a:off x="1" y="524824"/>
            <a:ext cx="600055" cy="374899"/>
            <a:chOff x="5211448" y="3165393"/>
            <a:chExt cx="1477967" cy="784800"/>
          </a:xfrm>
        </p:grpSpPr>
        <p:sp>
          <p:nvSpPr>
            <p:cNvPr id="117" name="Google Shape;117;p10"/>
            <p:cNvSpPr/>
            <p:nvPr/>
          </p:nvSpPr>
          <p:spPr>
            <a:xfrm rot="-5400000" flipH="1">
              <a:off x="5558565" y="2819343"/>
              <a:ext cx="784800" cy="1476900"/>
            </a:xfrm>
            <a:prstGeom prst="triangle">
              <a:avLst>
                <a:gd name="adj" fmla="val 50000"/>
              </a:avLst>
            </a:pr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0"/>
            <p:cNvSpPr/>
            <p:nvPr/>
          </p:nvSpPr>
          <p:spPr>
            <a:xfrm rot="10800000" flipH="1">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 name="Google Shape;119;p10"/>
          <p:cNvGrpSpPr/>
          <p:nvPr/>
        </p:nvGrpSpPr>
        <p:grpSpPr>
          <a:xfrm rot="10800000" flipH="1">
            <a:off x="84" y="8"/>
            <a:ext cx="758573" cy="531131"/>
            <a:chOff x="0" y="266575"/>
            <a:chExt cx="7503194" cy="1687200"/>
          </a:xfrm>
        </p:grpSpPr>
        <p:sp>
          <p:nvSpPr>
            <p:cNvPr id="120" name="Google Shape;120;p10"/>
            <p:cNvSpPr/>
            <p:nvPr/>
          </p:nvSpPr>
          <p:spPr>
            <a:xfrm rot="10800000" flipH="1">
              <a:off x="0" y="266575"/>
              <a:ext cx="5867700" cy="1687200"/>
            </a:xfrm>
            <a:prstGeom prst="rect">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0"/>
            <p:cNvSpPr/>
            <p:nvPr/>
          </p:nvSpPr>
          <p:spPr>
            <a:xfrm rot="10800000">
              <a:off x="5808794" y="266660"/>
              <a:ext cx="1694400" cy="1684500"/>
            </a:xfrm>
            <a:prstGeom prst="triangle">
              <a:avLst>
                <a:gd name="adj" fmla="val 100000"/>
              </a:avLst>
            </a:pr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533400" y="277650"/>
            <a:ext cx="6840600" cy="895800"/>
          </a:xfrm>
          <a:prstGeom prst="rect">
            <a:avLst/>
          </a:prstGeom>
          <a:noFill/>
          <a:ln>
            <a:noFill/>
          </a:ln>
          <a:effectLst>
            <a:outerShdw blurRad="28575" dist="9525" dir="5400000" algn="bl" rotWithShape="0">
              <a:schemeClr val="dk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200"/>
              <a:buFont typeface="Encode Sans Semi Condensed SemiBold" panose="00000706000000000000"/>
              <a:buNone/>
              <a:defRPr sz="32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1pPr>
            <a:lvl2pPr lvl="1">
              <a:lnSpc>
                <a:spcPct val="90000"/>
              </a:lnSpc>
              <a:spcBef>
                <a:spcPts val="0"/>
              </a:spcBef>
              <a:spcAft>
                <a:spcPts val="0"/>
              </a:spcAft>
              <a:buClr>
                <a:schemeClr val="lt1"/>
              </a:buClr>
              <a:buSzPts val="3200"/>
              <a:buFont typeface="Encode Sans Semi Condensed SemiBold" panose="00000706000000000000"/>
              <a:buNone/>
              <a:defRPr sz="32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2pPr>
            <a:lvl3pPr lvl="2">
              <a:lnSpc>
                <a:spcPct val="90000"/>
              </a:lnSpc>
              <a:spcBef>
                <a:spcPts val="0"/>
              </a:spcBef>
              <a:spcAft>
                <a:spcPts val="0"/>
              </a:spcAft>
              <a:buClr>
                <a:schemeClr val="lt1"/>
              </a:buClr>
              <a:buSzPts val="3200"/>
              <a:buFont typeface="Encode Sans Semi Condensed SemiBold" panose="00000706000000000000"/>
              <a:buNone/>
              <a:defRPr sz="32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3pPr>
            <a:lvl4pPr lvl="3">
              <a:lnSpc>
                <a:spcPct val="90000"/>
              </a:lnSpc>
              <a:spcBef>
                <a:spcPts val="0"/>
              </a:spcBef>
              <a:spcAft>
                <a:spcPts val="0"/>
              </a:spcAft>
              <a:buClr>
                <a:schemeClr val="lt1"/>
              </a:buClr>
              <a:buSzPts val="3200"/>
              <a:buFont typeface="Encode Sans Semi Condensed SemiBold" panose="00000706000000000000"/>
              <a:buNone/>
              <a:defRPr sz="32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4pPr>
            <a:lvl5pPr lvl="4">
              <a:lnSpc>
                <a:spcPct val="90000"/>
              </a:lnSpc>
              <a:spcBef>
                <a:spcPts val="0"/>
              </a:spcBef>
              <a:spcAft>
                <a:spcPts val="0"/>
              </a:spcAft>
              <a:buClr>
                <a:schemeClr val="lt1"/>
              </a:buClr>
              <a:buSzPts val="3200"/>
              <a:buFont typeface="Encode Sans Semi Condensed SemiBold" panose="00000706000000000000"/>
              <a:buNone/>
              <a:defRPr sz="32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5pPr>
            <a:lvl6pPr lvl="5">
              <a:lnSpc>
                <a:spcPct val="90000"/>
              </a:lnSpc>
              <a:spcBef>
                <a:spcPts val="0"/>
              </a:spcBef>
              <a:spcAft>
                <a:spcPts val="0"/>
              </a:spcAft>
              <a:buClr>
                <a:schemeClr val="lt1"/>
              </a:buClr>
              <a:buSzPts val="3200"/>
              <a:buFont typeface="Encode Sans Semi Condensed SemiBold" panose="00000706000000000000"/>
              <a:buNone/>
              <a:defRPr sz="32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6pPr>
            <a:lvl7pPr lvl="6">
              <a:lnSpc>
                <a:spcPct val="90000"/>
              </a:lnSpc>
              <a:spcBef>
                <a:spcPts val="0"/>
              </a:spcBef>
              <a:spcAft>
                <a:spcPts val="0"/>
              </a:spcAft>
              <a:buClr>
                <a:schemeClr val="lt1"/>
              </a:buClr>
              <a:buSzPts val="3200"/>
              <a:buFont typeface="Encode Sans Semi Condensed SemiBold" panose="00000706000000000000"/>
              <a:buNone/>
              <a:defRPr sz="32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7pPr>
            <a:lvl8pPr lvl="7">
              <a:lnSpc>
                <a:spcPct val="90000"/>
              </a:lnSpc>
              <a:spcBef>
                <a:spcPts val="0"/>
              </a:spcBef>
              <a:spcAft>
                <a:spcPts val="0"/>
              </a:spcAft>
              <a:buClr>
                <a:schemeClr val="lt1"/>
              </a:buClr>
              <a:buSzPts val="3200"/>
              <a:buFont typeface="Encode Sans Semi Condensed SemiBold" panose="00000706000000000000"/>
              <a:buNone/>
              <a:defRPr sz="32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8pPr>
            <a:lvl9pPr lvl="8">
              <a:lnSpc>
                <a:spcPct val="90000"/>
              </a:lnSpc>
              <a:spcBef>
                <a:spcPts val="0"/>
              </a:spcBef>
              <a:spcAft>
                <a:spcPts val="0"/>
              </a:spcAft>
              <a:buClr>
                <a:schemeClr val="lt1"/>
              </a:buClr>
              <a:buSzPts val="3200"/>
              <a:buFont typeface="Encode Sans Semi Condensed SemiBold" panose="00000706000000000000"/>
              <a:buNone/>
              <a:defRPr sz="32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9pPr>
          </a:lstStyle>
          <a:p/>
        </p:txBody>
      </p:sp>
      <p:sp>
        <p:nvSpPr>
          <p:cNvPr id="7" name="Google Shape;7;p1"/>
          <p:cNvSpPr txBox="1"/>
          <p:nvPr>
            <p:ph type="body" idx="1"/>
          </p:nvPr>
        </p:nvSpPr>
        <p:spPr>
          <a:xfrm>
            <a:off x="1470125" y="1553800"/>
            <a:ext cx="6915300" cy="30648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chemeClr val="accent1"/>
              </a:buClr>
              <a:buSzPts val="2400"/>
              <a:buFont typeface="Encode Sans Semi Condensed Light" panose="00000406000000000000"/>
              <a:buChar char="⊳"/>
              <a:defRPr sz="2400">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1pPr>
            <a:lvl2pPr marL="914400" lvl="1" indent="-317500">
              <a:lnSpc>
                <a:spcPct val="115000"/>
              </a:lnSpc>
              <a:spcBef>
                <a:spcPts val="0"/>
              </a:spcBef>
              <a:spcAft>
                <a:spcPts val="0"/>
              </a:spcAft>
              <a:buClr>
                <a:schemeClr val="accent1"/>
              </a:buClr>
              <a:buSzPts val="1400"/>
              <a:buFont typeface="Encode Sans Semi Condensed Light" panose="00000406000000000000"/>
              <a:buChar char="▸"/>
              <a:defRPr sz="2400">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2pPr>
            <a:lvl3pPr marL="1371600" lvl="2" indent="-317500">
              <a:lnSpc>
                <a:spcPct val="115000"/>
              </a:lnSpc>
              <a:spcBef>
                <a:spcPts val="0"/>
              </a:spcBef>
              <a:spcAft>
                <a:spcPts val="0"/>
              </a:spcAft>
              <a:buClr>
                <a:schemeClr val="accent1"/>
              </a:buClr>
              <a:buSzPts val="1400"/>
              <a:buFont typeface="Encode Sans Semi Condensed Light" panose="00000406000000000000"/>
              <a:buChar char="▸"/>
              <a:defRPr sz="2400">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3pPr>
            <a:lvl4pPr marL="1828800" lvl="3" indent="-317500">
              <a:lnSpc>
                <a:spcPct val="115000"/>
              </a:lnSpc>
              <a:spcBef>
                <a:spcPts val="0"/>
              </a:spcBef>
              <a:spcAft>
                <a:spcPts val="0"/>
              </a:spcAft>
              <a:buClr>
                <a:schemeClr val="accent1"/>
              </a:buClr>
              <a:buSzPts val="1400"/>
              <a:buFont typeface="Encode Sans Semi Condensed Light" panose="00000406000000000000"/>
              <a:buChar char="▸"/>
              <a:defRPr sz="2400">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4pPr>
            <a:lvl5pPr marL="2286000" lvl="4" indent="-381000">
              <a:lnSpc>
                <a:spcPct val="115000"/>
              </a:lnSpc>
              <a:spcBef>
                <a:spcPts val="0"/>
              </a:spcBef>
              <a:spcAft>
                <a:spcPts val="0"/>
              </a:spcAft>
              <a:buClr>
                <a:schemeClr val="dk1"/>
              </a:buClr>
              <a:buSzPts val="2400"/>
              <a:buFont typeface="Encode Sans Semi Condensed Light" panose="00000406000000000000"/>
              <a:buChar char="▸"/>
              <a:defRPr sz="2400">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5pPr>
            <a:lvl6pPr marL="2743200" lvl="5" indent="-381000">
              <a:lnSpc>
                <a:spcPct val="115000"/>
              </a:lnSpc>
              <a:spcBef>
                <a:spcPts val="0"/>
              </a:spcBef>
              <a:spcAft>
                <a:spcPts val="0"/>
              </a:spcAft>
              <a:buClr>
                <a:schemeClr val="dk1"/>
              </a:buClr>
              <a:buSzPts val="2400"/>
              <a:buFont typeface="Encode Sans Semi Condensed Light" panose="00000406000000000000"/>
              <a:buChar char="▸"/>
              <a:defRPr sz="2400">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6pPr>
            <a:lvl7pPr marL="3200400" lvl="6" indent="-381000">
              <a:lnSpc>
                <a:spcPct val="115000"/>
              </a:lnSpc>
              <a:spcBef>
                <a:spcPts val="0"/>
              </a:spcBef>
              <a:spcAft>
                <a:spcPts val="0"/>
              </a:spcAft>
              <a:buClr>
                <a:schemeClr val="dk1"/>
              </a:buClr>
              <a:buSzPts val="2400"/>
              <a:buFont typeface="Encode Sans Semi Condensed Light" panose="00000406000000000000"/>
              <a:buChar char="▸"/>
              <a:defRPr sz="2400">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7pPr>
            <a:lvl8pPr marL="3657600" lvl="7" indent="-381000">
              <a:lnSpc>
                <a:spcPct val="115000"/>
              </a:lnSpc>
              <a:spcBef>
                <a:spcPts val="0"/>
              </a:spcBef>
              <a:spcAft>
                <a:spcPts val="0"/>
              </a:spcAft>
              <a:buClr>
                <a:schemeClr val="dk1"/>
              </a:buClr>
              <a:buSzPts val="2400"/>
              <a:buFont typeface="Encode Sans Semi Condensed Light" panose="00000406000000000000"/>
              <a:buChar char="▸"/>
              <a:defRPr sz="2400">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8pPr>
            <a:lvl9pPr marL="4114800" lvl="8" indent="-381000">
              <a:lnSpc>
                <a:spcPct val="115000"/>
              </a:lnSpc>
              <a:spcBef>
                <a:spcPts val="0"/>
              </a:spcBef>
              <a:spcAft>
                <a:spcPts val="0"/>
              </a:spcAft>
              <a:buClr>
                <a:schemeClr val="dk1"/>
              </a:buClr>
              <a:buSzPts val="2400"/>
              <a:buFont typeface="Encode Sans Semi Condensed Light" panose="00000406000000000000"/>
              <a:buChar char="▸"/>
              <a:defRPr sz="2400">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9pPr>
          </a:lstStyle>
          <a:p/>
        </p:txBody>
      </p:sp>
      <p:sp>
        <p:nvSpPr>
          <p:cNvPr id="8" name="Google Shape;8;p1"/>
          <p:cNvSpPr txBox="1"/>
          <p:nvPr>
            <p:ph type="sldNum" idx="12"/>
          </p:nvPr>
        </p:nvSpPr>
        <p:spPr>
          <a:xfrm>
            <a:off x="8543950" y="4612325"/>
            <a:ext cx="485400" cy="5310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1pPr>
            <a:lvl2pPr lvl="1" algn="r">
              <a:buNone/>
              <a:defRPr sz="13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2pPr>
            <a:lvl3pPr lvl="2" algn="r">
              <a:buNone/>
              <a:defRPr sz="13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3pPr>
            <a:lvl4pPr lvl="3" algn="r">
              <a:buNone/>
              <a:defRPr sz="13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4pPr>
            <a:lvl5pPr lvl="4" algn="r">
              <a:buNone/>
              <a:defRPr sz="13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5pPr>
            <a:lvl6pPr lvl="5" algn="r">
              <a:buNone/>
              <a:defRPr sz="13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6pPr>
            <a:lvl7pPr lvl="6" algn="r">
              <a:buNone/>
              <a:defRPr sz="13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7pPr>
            <a:lvl8pPr lvl="7" algn="r">
              <a:buNone/>
              <a:defRPr sz="13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8pPr>
            <a:lvl9pPr lvl="8" algn="r">
              <a:buNone/>
              <a:defRPr sz="1300">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5" Type="http://schemas.openxmlformats.org/officeDocument/2006/relationships/notesSlide" Target="../notesSlides/notesSlide10.xml"/><Relationship Id="rId14" Type="http://schemas.openxmlformats.org/officeDocument/2006/relationships/slideLayout" Target="../slideLayouts/slideLayout2.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tags" Target="../tags/tag4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8" Type="http://schemas.openxmlformats.org/officeDocument/2006/relationships/notesSlide" Target="../notesSlides/notesSlide4.xml"/><Relationship Id="rId37" Type="http://schemas.openxmlformats.org/officeDocument/2006/relationships/slideLayout" Target="../slideLayouts/slideLayout8.xml"/><Relationship Id="rId36" Type="http://schemas.openxmlformats.org/officeDocument/2006/relationships/tags" Target="../tags/tag37.xml"/><Relationship Id="rId35" Type="http://schemas.openxmlformats.org/officeDocument/2006/relationships/tags" Target="../tags/tag36.xml"/><Relationship Id="rId34" Type="http://schemas.openxmlformats.org/officeDocument/2006/relationships/tags" Target="../tags/tag35.xml"/><Relationship Id="rId33" Type="http://schemas.openxmlformats.org/officeDocument/2006/relationships/tags" Target="../tags/tag34.xml"/><Relationship Id="rId32" Type="http://schemas.openxmlformats.org/officeDocument/2006/relationships/tags" Target="../tags/tag33.xml"/><Relationship Id="rId31" Type="http://schemas.openxmlformats.org/officeDocument/2006/relationships/tags" Target="../tags/tag32.xml"/><Relationship Id="rId30" Type="http://schemas.openxmlformats.org/officeDocument/2006/relationships/tags" Target="../tags/tag31.xml"/><Relationship Id="rId3" Type="http://schemas.openxmlformats.org/officeDocument/2006/relationships/tags" Target="../tags/tag4.xml"/><Relationship Id="rId29" Type="http://schemas.openxmlformats.org/officeDocument/2006/relationships/tags" Target="../tags/tag30.xml"/><Relationship Id="rId28" Type="http://schemas.openxmlformats.org/officeDocument/2006/relationships/tags" Target="../tags/tag29.xml"/><Relationship Id="rId27" Type="http://schemas.openxmlformats.org/officeDocument/2006/relationships/tags" Target="../tags/tag28.xml"/><Relationship Id="rId26" Type="http://schemas.openxmlformats.org/officeDocument/2006/relationships/tags" Target="../tags/tag27.xml"/><Relationship Id="rId25" Type="http://schemas.openxmlformats.org/officeDocument/2006/relationships/tags" Target="../tags/tag26.xml"/><Relationship Id="rId24" Type="http://schemas.openxmlformats.org/officeDocument/2006/relationships/tags" Target="../tags/tag25.xml"/><Relationship Id="rId23" Type="http://schemas.openxmlformats.org/officeDocument/2006/relationships/tags" Target="../tags/tag24.xml"/><Relationship Id="rId22" Type="http://schemas.openxmlformats.org/officeDocument/2006/relationships/tags" Target="../tags/tag23.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tags" Target="../tags/tag3.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tags" Target="../tags/tag4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25" name="Shape 125"/>
        <p:cNvGrpSpPr/>
        <p:nvPr/>
      </p:nvGrpSpPr>
      <p:grpSpPr>
        <a:xfrm>
          <a:off x="0" y="0"/>
          <a:ext cx="0" cy="0"/>
          <a:chOff x="0" y="0"/>
          <a:chExt cx="0" cy="0"/>
        </a:xfrm>
      </p:grpSpPr>
      <p:sp>
        <p:nvSpPr>
          <p:cNvPr id="126" name="Google Shape;126;p11"/>
          <p:cNvSpPr txBox="1"/>
          <p:nvPr>
            <p:ph type="ctrTitle"/>
          </p:nvPr>
        </p:nvSpPr>
        <p:spPr>
          <a:xfrm>
            <a:off x="1043850" y="1739460"/>
            <a:ext cx="6942000" cy="1665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2800" b="1">
                <a:latin typeface="Bahnschrift SemiBold" panose="020B0502040204020203" charset="0"/>
                <a:cs typeface="Bahnschrift SemiBold" panose="020B0502040204020203" charset="0"/>
              </a:rPr>
              <a:t>National Rural Employment Guarantee Act (NREGA) Review: Insights and Recommendations</a:t>
            </a:r>
            <a:endParaRPr lang="en-GB" sz="2800" b="1">
              <a:latin typeface="Bahnschrift SemiBold" panose="020B0502040204020203" charset="0"/>
              <a:cs typeface="Bahnschrift SemiBold" panose="020B0502040204020203" charset="0"/>
            </a:endParaRPr>
          </a:p>
        </p:txBody>
      </p:sp>
      <p:pic>
        <p:nvPicPr>
          <p:cNvPr id="2" name="Picture 1" descr="NREGA"/>
          <p:cNvPicPr>
            <a:picLocks noChangeAspect="1"/>
          </p:cNvPicPr>
          <p:nvPr/>
        </p:nvPicPr>
        <p:blipFill>
          <a:blip r:embed="rId2"/>
          <a:stretch>
            <a:fillRect/>
          </a:stretch>
        </p:blipFill>
        <p:spPr>
          <a:xfrm>
            <a:off x="4140200" y="123825"/>
            <a:ext cx="936625" cy="873760"/>
          </a:xfrm>
          <a:prstGeom prst="rect">
            <a:avLst/>
          </a:prstGeom>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3"/>
          <p:cNvSpPr txBox="1"/>
          <p:nvPr>
            <p:ph type="ctrTitle"/>
          </p:nvPr>
        </p:nvSpPr>
        <p:spPr>
          <a:xfrm>
            <a:off x="2444650" y="1581025"/>
            <a:ext cx="5733300" cy="67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2800" b="1">
                <a:latin typeface="Bahnschrift SemiBold" panose="020B0502040204020203" charset="0"/>
                <a:cs typeface="Bahnschrift SemiBold" panose="020B0502040204020203" charset="0"/>
              </a:rPr>
              <a:t>Empowering Rural Development:</a:t>
            </a:r>
            <a:endParaRPr lang="en-GB" sz="2800" b="1">
              <a:latin typeface="Bahnschrift SemiBold" panose="020B0502040204020203" charset="0"/>
              <a:cs typeface="Bahnschrift SemiBold" panose="020B0502040204020203" charset="0"/>
            </a:endParaRPr>
          </a:p>
        </p:txBody>
      </p:sp>
      <p:sp>
        <p:nvSpPr>
          <p:cNvPr id="141" name="Google Shape;141;p13"/>
          <p:cNvSpPr txBox="1"/>
          <p:nvPr>
            <p:ph type="subTitle" idx="1"/>
          </p:nvPr>
        </p:nvSpPr>
        <p:spPr>
          <a:xfrm>
            <a:off x="2444650" y="2276025"/>
            <a:ext cx="5733300" cy="37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b="1">
                <a:latin typeface="Bahnschrift SemiLight" panose="020B0502040204020203" charset="0"/>
                <a:cs typeface="Bahnschrift SemiLight" panose="020B0502040204020203" charset="0"/>
              </a:rPr>
              <a:t>Actionable Insights from NREGA Analysis</a:t>
            </a:r>
            <a:endParaRPr lang="en-GB" b="1">
              <a:latin typeface="Bahnschrift SemiLight" panose="020B0502040204020203" charset="0"/>
              <a:cs typeface="Bahnschrift SemiLight" panose="020B0502040204020203" charset="0"/>
            </a:endParaRPr>
          </a:p>
        </p:txBody>
      </p:sp>
      <p:grpSp>
        <p:nvGrpSpPr>
          <p:cNvPr id="1123" name="Google Shape;1123;p47"/>
          <p:cNvGrpSpPr/>
          <p:nvPr/>
        </p:nvGrpSpPr>
        <p:grpSpPr>
          <a:xfrm>
            <a:off x="894080" y="1718310"/>
            <a:ext cx="946785" cy="989965"/>
            <a:chOff x="6506504" y="937343"/>
            <a:chExt cx="744273" cy="793950"/>
          </a:xfr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grpSpPr>
        <p:sp>
          <p:nvSpPr>
            <p:cNvPr id="1124" name="Google Shape;1124;p47"/>
            <p:cNvSpPr/>
            <p:nvPr>
              <p:custDataLst>
                <p:tags r:id="rId1"/>
              </p:custDataLst>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grp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25" name="Google Shape;1125;p47"/>
            <p:cNvSpPr/>
            <p:nvPr>
              <p:custDataLst>
                <p:tags r:id="rId2"/>
              </p:custDataLst>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grp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26" name="Google Shape;1126;p47"/>
            <p:cNvSpPr/>
            <p:nvPr>
              <p:custDataLst>
                <p:tags r:id="rId3"/>
              </p:custDataLst>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grpFill/>
            <a:ln>
              <a:noFill/>
            </a:ln>
          </p:spPr>
          <p:txBody>
            <a:bodyPr spcFirstLastPara="1" wrap="square" lIns="68575" tIns="34275" rIns="68575" bIns="34275" anchor="ctr" anchorCtr="0">
              <a:noAutofit/>
            </a:bodyPr>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127" name="Google Shape;1127;p47"/>
            <p:cNvGrpSpPr/>
            <p:nvPr/>
          </p:nvGrpSpPr>
          <p:grpSpPr>
            <a:xfrm>
              <a:off x="6506504" y="937343"/>
              <a:ext cx="744273" cy="793950"/>
              <a:chOff x="6565437" y="1588001"/>
              <a:chExt cx="744273" cy="793950"/>
            </a:xfrm>
            <a:grpFill/>
          </p:grpSpPr>
          <p:sp>
            <p:nvSpPr>
              <p:cNvPr id="1128" name="Google Shape;1128;p47"/>
              <p:cNvSpPr/>
              <p:nvPr>
                <p:custDataLst>
                  <p:tags r:id="rId4"/>
                </p:custDataLst>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grpFill/>
              <a:ln>
                <a:noFill/>
              </a:ln>
            </p:spPr>
            <p:txBody>
              <a:bodyPr spcFirstLastPara="1" wrap="square" lIns="68575" tIns="34275" rIns="68575" bIns="34275" anchor="t" anchorCtr="0">
                <a:noAutofit/>
              </a:bodyPr>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29" name="Google Shape;1129;p47"/>
              <p:cNvSpPr/>
              <p:nvPr>
                <p:custDataLst>
                  <p:tags r:id="rId5"/>
                </p:custDataLst>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grpFill/>
              <a:ln>
                <a:noFill/>
              </a:ln>
            </p:spPr>
            <p:txBody>
              <a:bodyPr spcFirstLastPara="1" wrap="square" lIns="68575" tIns="34275" rIns="68575" bIns="34275" anchor="t" anchorCtr="0">
                <a:noAutofit/>
              </a:bodyPr>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0" name="Google Shape;1130;p47"/>
              <p:cNvSpPr/>
              <p:nvPr>
                <p:custDataLst>
                  <p:tags r:id="rId6"/>
                </p:custDataLst>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grpFill/>
              <a:ln>
                <a:noFill/>
              </a:ln>
            </p:spPr>
            <p:txBody>
              <a:bodyPr spcFirstLastPara="1" wrap="square" lIns="68575" tIns="34275" rIns="68575" bIns="34275" anchor="t" anchorCtr="0">
                <a:noAutofit/>
              </a:bodyPr>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1" name="Google Shape;1131;p47"/>
              <p:cNvSpPr/>
              <p:nvPr>
                <p:custDataLst>
                  <p:tags r:id="rId7"/>
                </p:custDataLst>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grpFill/>
              <a:ln>
                <a:noFill/>
              </a:ln>
            </p:spPr>
            <p:txBody>
              <a:bodyPr spcFirstLastPara="1" wrap="square" lIns="68575" tIns="34275" rIns="68575" bIns="34275" anchor="t" anchorCtr="0">
                <a:noAutofit/>
              </a:bodyPr>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2" name="Google Shape;1132;p47"/>
              <p:cNvSpPr/>
              <p:nvPr>
                <p:custDataLst>
                  <p:tags r:id="rId8"/>
                </p:custDataLst>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grpFill/>
              <a:ln>
                <a:noFill/>
              </a:ln>
            </p:spPr>
            <p:txBody>
              <a:bodyPr spcFirstLastPara="1" wrap="square" lIns="68575" tIns="34275" rIns="68575" bIns="34275" anchor="t" anchorCtr="0">
                <a:noAutofit/>
              </a:bodyPr>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3" name="Google Shape;1133;p47"/>
              <p:cNvSpPr/>
              <p:nvPr>
                <p:custDataLst>
                  <p:tags r:id="rId9"/>
                </p:custDataLst>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grpFill/>
              <a:ln>
                <a:noFill/>
              </a:ln>
            </p:spPr>
            <p:txBody>
              <a:bodyPr spcFirstLastPara="1" wrap="square" lIns="68575" tIns="34275" rIns="68575" bIns="34275" anchor="t" anchorCtr="0">
                <a:noAutofit/>
              </a:bodyPr>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4" name="Google Shape;1134;p47"/>
              <p:cNvSpPr/>
              <p:nvPr>
                <p:custDataLst>
                  <p:tags r:id="rId10"/>
                </p:custDataLst>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grpFill/>
              <a:ln>
                <a:noFill/>
              </a:ln>
            </p:spPr>
            <p:txBody>
              <a:bodyPr spcFirstLastPara="1" wrap="square" lIns="68575" tIns="34275" rIns="68575" bIns="34275" anchor="t" anchorCtr="0">
                <a:noAutofit/>
              </a:bodyPr>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5" name="Google Shape;1135;p47"/>
              <p:cNvSpPr/>
              <p:nvPr>
                <p:custDataLst>
                  <p:tags r:id="rId11"/>
                </p:custDataLst>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grpFill/>
              <a:ln>
                <a:noFill/>
              </a:ln>
            </p:spPr>
            <p:txBody>
              <a:bodyPr spcFirstLastPara="1" wrap="square" lIns="68575" tIns="34275" rIns="68575" bIns="34275" anchor="t" anchorCtr="0">
                <a:noAutofit/>
              </a:bodyPr>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6" name="Google Shape;1136;p47"/>
              <p:cNvSpPr/>
              <p:nvPr>
                <p:custDataLst>
                  <p:tags r:id="rId12"/>
                </p:custDataLst>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grpFill/>
              <a:ln>
                <a:noFill/>
              </a:ln>
            </p:spPr>
            <p:txBody>
              <a:bodyPr spcFirstLastPara="1" wrap="square" lIns="68575" tIns="34275" rIns="68575" bIns="34275" anchor="t" anchorCtr="0">
                <a:noAutofit/>
              </a:bodyPr>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7" name="Google Shape;1137;p47"/>
              <p:cNvSpPr/>
              <p:nvPr>
                <p:custDataLst>
                  <p:tags r:id="rId13"/>
                </p:custDataLst>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grpFill/>
              <a:ln>
                <a:noFill/>
              </a:ln>
            </p:spPr>
            <p:txBody>
              <a:bodyPr spcFirstLastPara="1" wrap="square" lIns="68575" tIns="34275" rIns="68575" bIns="34275" anchor="t" anchorCtr="0">
                <a:noAutofit/>
              </a:bodyPr>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4F5876"/>
            </a:gs>
            <a:gs pos="100000">
              <a:srgbClr val="1D1F25"/>
            </a:gs>
          </a:gsLst>
          <a:path path="circle">
            <a:fillToRect l="50000" t="50000" r="50000" b="50000"/>
          </a:path>
          <a:tileRect/>
        </a:gradFill>
        <a:effectLst/>
      </p:bgPr>
    </p:bg>
    <p:spTree>
      <p:nvGrpSpPr>
        <p:cNvPr id="353" name="Shape 353"/>
        <p:cNvGrpSpPr/>
        <p:nvPr/>
      </p:nvGrpSpPr>
      <p:grpSpPr>
        <a:xfrm>
          <a:off x="0" y="0"/>
          <a:ext cx="0" cy="0"/>
          <a:chOff x="0" y="0"/>
          <a:chExt cx="0" cy="0"/>
        </a:xfrm>
      </p:grpSpPr>
      <p:sp>
        <p:nvSpPr>
          <p:cNvPr id="354" name="Google Shape;354;p30"/>
          <p:cNvSpPr txBox="1"/>
          <p:nvPr>
            <p:ph type="body" idx="4294967295"/>
          </p:nvPr>
        </p:nvSpPr>
        <p:spPr>
          <a:xfrm>
            <a:off x="899160" y="374015"/>
            <a:ext cx="7079615" cy="439674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GB" sz="1800" b="1">
                <a:solidFill>
                  <a:schemeClr val="accent1"/>
                </a:solidFill>
                <a:latin typeface="Bahnschrift SemiLight" panose="020B0502040204020203" charset="0"/>
                <a:ea typeface="Encode Sans Semi Condensed" panose="00000506000000000000"/>
                <a:cs typeface="Bahnschrift SemiLight" panose="020B0502040204020203" charset="0"/>
                <a:sym typeface="Encode Sans Semi Condensed" panose="00000506000000000000"/>
              </a:rPr>
              <a:t>Key Findings:</a:t>
            </a:r>
            <a:endParaRPr lang="en-GB" sz="1800" b="1">
              <a:solidFill>
                <a:schemeClr val="accent1"/>
              </a:solidFill>
              <a:latin typeface="Bahnschrift SemiLight" panose="020B0502040204020203" charset="0"/>
              <a:ea typeface="Encode Sans Semi Condensed" panose="00000506000000000000"/>
              <a:cs typeface="Bahnschrift SemiLight" panose="020B0502040204020203" charset="0"/>
              <a:sym typeface="Encode Sans Semi Condensed" panose="00000506000000000000"/>
            </a:endParaRPr>
          </a:p>
          <a:p>
            <a:pPr marL="0" lvl="0" indent="0" algn="l" rtl="0">
              <a:lnSpc>
                <a:spcPct val="15000"/>
              </a:lnSpc>
              <a:spcBef>
                <a:spcPts val="600"/>
              </a:spcBef>
              <a:spcAft>
                <a:spcPts val="0"/>
              </a:spcAft>
              <a:buNone/>
            </a:pPr>
            <a:endParaRPr lang="en-GB" sz="1600" b="1">
              <a:solidFill>
                <a:schemeClr val="accent1"/>
              </a:solidFill>
              <a:latin typeface="Bahnschrift SemiLight" panose="020B0502040204020203" charset="0"/>
              <a:ea typeface="Encode Sans Semi Condensed" panose="00000506000000000000"/>
              <a:cs typeface="Bahnschrift SemiLight" panose="020B0502040204020203" charset="0"/>
              <a:sym typeface="Encode Sans Semi Condensed" panose="00000506000000000000"/>
            </a:endParaRPr>
          </a:p>
          <a:p>
            <a:pPr marL="285750" lvl="0" indent="-285750" algn="l" rtl="0">
              <a:spcBef>
                <a:spcPts val="600"/>
              </a:spcBef>
              <a:spcAft>
                <a:spcPts val="0"/>
              </a:spcAft>
              <a:buFont typeface="Wingdings" panose="05000000000000000000" charset="0"/>
              <a:buChar char="§"/>
            </a:pPr>
            <a:r>
              <a:rPr lang="en-GB" sz="1600" b="1">
                <a:solidFill>
                  <a:schemeClr val="accent1"/>
                </a:solidFill>
                <a:latin typeface="Bahnschrift SemiLight" panose="020B0502040204020203" charset="0"/>
                <a:ea typeface="Encode Sans Semi Condensed" panose="00000506000000000000"/>
                <a:cs typeface="Bahnschrift SemiLight" panose="020B0502040204020203" charset="0"/>
                <a:sym typeface="Encode Sans Semi Condensed" panose="00000506000000000000"/>
              </a:rPr>
              <a:t> </a:t>
            </a:r>
            <a:r>
              <a:rPr lang="en-GB" sz="1600" b="1">
                <a:solidFill>
                  <a:schemeClr val="lt1"/>
                </a:solidFill>
                <a:latin typeface="Bahnschrift SemiLight" panose="020B0502040204020203" charset="0"/>
                <a:cs typeface="Bahnschrift SemiLight" panose="020B0502040204020203" charset="0"/>
              </a:rPr>
              <a:t>Worker Engagement:</a:t>
            </a:r>
            <a:r>
              <a:rPr lang="en-GB" sz="1600">
                <a:solidFill>
                  <a:schemeClr val="lt1"/>
                </a:solidFill>
                <a:latin typeface="Bahnschrift SemiLight" panose="020B0502040204020203" charset="0"/>
                <a:cs typeface="Bahnschrift SemiLight" panose="020B0502040204020203" charset="0"/>
              </a:rPr>
              <a:t> Worker participation varies significantly across states. Further investigation into outreach programs and project opportunities in high-performing states is recommended.</a:t>
            </a:r>
            <a:endParaRPr lang="en-GB" sz="1600">
              <a:solidFill>
                <a:schemeClr val="lt1"/>
              </a:solidFill>
              <a:latin typeface="Bahnschrift SemiLight" panose="020B0502040204020203" charset="0"/>
              <a:cs typeface="Bahnschrift SemiLight" panose="020B0502040204020203" charset="0"/>
            </a:endParaRPr>
          </a:p>
          <a:p>
            <a:pPr marL="285750" lvl="0" indent="-285750" algn="l" rtl="0">
              <a:lnSpc>
                <a:spcPct val="15000"/>
              </a:lnSpc>
              <a:spcBef>
                <a:spcPts val="600"/>
              </a:spcBef>
              <a:spcAft>
                <a:spcPts val="0"/>
              </a:spcAft>
              <a:buFont typeface="Wingdings" panose="05000000000000000000" charset="0"/>
              <a:buChar char="§"/>
            </a:pPr>
            <a:endParaRPr lang="en-GB" sz="1600">
              <a:solidFill>
                <a:schemeClr val="lt1"/>
              </a:solidFill>
              <a:latin typeface="Bahnschrift SemiLight" panose="020B0502040204020203" charset="0"/>
              <a:cs typeface="Bahnschrift SemiLight" panose="020B0502040204020203" charset="0"/>
            </a:endParaRPr>
          </a:p>
          <a:p>
            <a:pPr marL="285750" lvl="0" indent="-285750" algn="l" rtl="0">
              <a:spcBef>
                <a:spcPts val="600"/>
              </a:spcBef>
              <a:spcAft>
                <a:spcPts val="0"/>
              </a:spcAft>
              <a:buFont typeface="Wingdings" panose="05000000000000000000" charset="0"/>
              <a:buChar char="§"/>
            </a:pPr>
            <a:r>
              <a:rPr lang="en-GB" sz="1600" b="1">
                <a:solidFill>
                  <a:schemeClr val="lt1"/>
                </a:solidFill>
                <a:latin typeface="Bahnschrift SemiLight" panose="020B0502040204020203" charset="0"/>
                <a:cs typeface="Bahnschrift SemiLight" panose="020B0502040204020203" charset="0"/>
              </a:rPr>
              <a:t>Budget &amp; Employment:</a:t>
            </a:r>
            <a:r>
              <a:rPr lang="en-GB" sz="1600">
                <a:solidFill>
                  <a:schemeClr val="lt1"/>
                </a:solidFill>
                <a:latin typeface="Bahnschrift SemiLight" panose="020B0502040204020203" charset="0"/>
                <a:cs typeface="Bahnschrift SemiLight" panose="020B0502040204020203" charset="0"/>
              </a:rPr>
              <a:t> A strong correlation exists between budget allocation and employment generation, highlighting NREGA's effectiveness in utilizing funds for job creation.</a:t>
            </a:r>
            <a:endParaRPr lang="en-GB" sz="1600">
              <a:solidFill>
                <a:schemeClr val="lt1"/>
              </a:solidFill>
              <a:latin typeface="Bahnschrift SemiLight" panose="020B0502040204020203" charset="0"/>
              <a:cs typeface="Bahnschrift SemiLight" panose="020B0502040204020203" charset="0"/>
            </a:endParaRPr>
          </a:p>
          <a:p>
            <a:pPr marL="285750" lvl="0" indent="-285750" algn="l" rtl="0">
              <a:lnSpc>
                <a:spcPct val="15000"/>
              </a:lnSpc>
              <a:spcBef>
                <a:spcPts val="600"/>
              </a:spcBef>
              <a:spcAft>
                <a:spcPts val="0"/>
              </a:spcAft>
              <a:buFont typeface="Wingdings" panose="05000000000000000000" charset="0"/>
              <a:buChar char="§"/>
            </a:pPr>
            <a:endParaRPr lang="en-GB" sz="1600">
              <a:solidFill>
                <a:schemeClr val="lt1"/>
              </a:solidFill>
              <a:latin typeface="Bahnschrift SemiLight" panose="020B0502040204020203" charset="0"/>
              <a:cs typeface="Bahnschrift SemiLight" panose="020B0502040204020203" charset="0"/>
            </a:endParaRPr>
          </a:p>
          <a:p>
            <a:pPr marL="285750" lvl="0" indent="-285750" algn="l" rtl="0">
              <a:spcBef>
                <a:spcPts val="600"/>
              </a:spcBef>
              <a:spcAft>
                <a:spcPts val="0"/>
              </a:spcAft>
              <a:buFont typeface="Wingdings" panose="05000000000000000000" charset="0"/>
              <a:buChar char="§"/>
            </a:pPr>
            <a:r>
              <a:rPr lang="en-GB" sz="1600" b="1">
                <a:solidFill>
                  <a:schemeClr val="lt1"/>
                </a:solidFill>
                <a:latin typeface="Bahnschrift SemiLight" panose="020B0502040204020203" charset="0"/>
                <a:cs typeface="Bahnschrift SemiLight" panose="020B0502040204020203" charset="0"/>
              </a:rPr>
              <a:t>Balanced Budget Spending: </a:t>
            </a:r>
            <a:r>
              <a:rPr lang="en-GB" sz="1600">
                <a:solidFill>
                  <a:schemeClr val="lt1"/>
                </a:solidFill>
                <a:latin typeface="Bahnschrift SemiLight" panose="020B0502040204020203" charset="0"/>
                <a:cs typeface="Bahnschrift SemiLight" panose="020B0502040204020203" charset="0"/>
              </a:rPr>
              <a:t>Analysis suggests efficient budget allocation with resources directed towards essential program components.</a:t>
            </a:r>
            <a:endParaRPr lang="en-GB" sz="1600">
              <a:solidFill>
                <a:schemeClr val="lt1"/>
              </a:solidFill>
              <a:latin typeface="Bahnschrift SemiLight" panose="020B0502040204020203" charset="0"/>
              <a:cs typeface="Bahnschrift SemiLight" panose="020B0502040204020203" charset="0"/>
            </a:endParaRPr>
          </a:p>
        </p:txBody>
      </p:sp>
      <p:sp>
        <p:nvSpPr>
          <p:cNvPr id="355" name="Google Shape;355;p30"/>
          <p:cNvSpPr txBox="1"/>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4F5876"/>
            </a:gs>
            <a:gs pos="100000">
              <a:srgbClr val="1D1F25"/>
            </a:gs>
          </a:gsLst>
          <a:path path="circle">
            <a:fillToRect l="50000" t="50000" r="50000" b="50000"/>
          </a:path>
          <a:tileRect/>
        </a:gradFill>
        <a:effectLst/>
      </p:bgPr>
    </p:bg>
    <p:spTree>
      <p:nvGrpSpPr>
        <p:cNvPr id="353" name="Shape 353"/>
        <p:cNvGrpSpPr/>
        <p:nvPr/>
      </p:nvGrpSpPr>
      <p:grpSpPr>
        <a:xfrm>
          <a:off x="0" y="0"/>
          <a:ext cx="0" cy="0"/>
          <a:chOff x="0" y="0"/>
          <a:chExt cx="0" cy="0"/>
        </a:xfrm>
      </p:grpSpPr>
      <p:sp>
        <p:nvSpPr>
          <p:cNvPr id="354" name="Google Shape;354;p30"/>
          <p:cNvSpPr txBox="1"/>
          <p:nvPr>
            <p:ph type="body" idx="4294967295"/>
          </p:nvPr>
        </p:nvSpPr>
        <p:spPr>
          <a:xfrm>
            <a:off x="899160" y="374015"/>
            <a:ext cx="7079615" cy="439674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GB" sz="1800" b="1">
                <a:solidFill>
                  <a:schemeClr val="accent1"/>
                </a:solidFill>
                <a:latin typeface="Bahnschrift SemiLight" panose="020B0502040204020203" charset="0"/>
                <a:ea typeface="Encode Sans Semi Condensed" panose="00000506000000000000"/>
                <a:cs typeface="Bahnschrift SemiLight" panose="020B0502040204020203" charset="0"/>
                <a:sym typeface="Encode Sans Semi Condensed" panose="00000506000000000000"/>
              </a:rPr>
              <a:t>Recommendations:</a:t>
            </a:r>
            <a:endParaRPr lang="en-GB" sz="1800" b="1">
              <a:solidFill>
                <a:schemeClr val="accent1"/>
              </a:solidFill>
              <a:latin typeface="Bahnschrift SemiLight" panose="020B0502040204020203" charset="0"/>
              <a:ea typeface="Encode Sans Semi Condensed" panose="00000506000000000000"/>
              <a:cs typeface="Bahnschrift SemiLight" panose="020B0502040204020203" charset="0"/>
              <a:sym typeface="Encode Sans Semi Condensed" panose="00000506000000000000"/>
            </a:endParaRPr>
          </a:p>
          <a:p>
            <a:pPr marL="0" lvl="0" indent="0" algn="l" rtl="0">
              <a:lnSpc>
                <a:spcPct val="15000"/>
              </a:lnSpc>
              <a:spcBef>
                <a:spcPts val="600"/>
              </a:spcBef>
              <a:spcAft>
                <a:spcPts val="0"/>
              </a:spcAft>
              <a:buNone/>
            </a:pPr>
            <a:endParaRPr lang="en-GB" sz="1600" b="1">
              <a:solidFill>
                <a:schemeClr val="accent1"/>
              </a:solidFill>
              <a:latin typeface="Bahnschrift SemiLight" panose="020B0502040204020203" charset="0"/>
              <a:ea typeface="Encode Sans Semi Condensed" panose="00000506000000000000"/>
              <a:cs typeface="Bahnschrift SemiLight" panose="020B0502040204020203" charset="0"/>
              <a:sym typeface="Encode Sans Semi Condensed" panose="00000506000000000000"/>
            </a:endParaRPr>
          </a:p>
          <a:p>
            <a:pPr marL="285750" lvl="0" indent="-285750" algn="l" rtl="0">
              <a:spcBef>
                <a:spcPts val="600"/>
              </a:spcBef>
              <a:spcAft>
                <a:spcPts val="0"/>
              </a:spcAft>
              <a:buFont typeface="Wingdings" panose="05000000000000000000" charset="0"/>
              <a:buChar char="§"/>
            </a:pPr>
            <a:r>
              <a:rPr lang="en-GB" sz="1600" b="1">
                <a:solidFill>
                  <a:schemeClr val="accent1"/>
                </a:solidFill>
                <a:latin typeface="Bahnschrift SemiLight" panose="020B0502040204020203" charset="0"/>
                <a:ea typeface="Encode Sans Semi Condensed" panose="00000506000000000000"/>
                <a:cs typeface="Bahnschrift SemiLight" panose="020B0502040204020203" charset="0"/>
                <a:sym typeface="Encode Sans Semi Condensed" panose="00000506000000000000"/>
              </a:rPr>
              <a:t> </a:t>
            </a:r>
            <a:r>
              <a:rPr lang="en-GB" sz="1600" b="1">
                <a:solidFill>
                  <a:schemeClr val="lt1"/>
                </a:solidFill>
                <a:latin typeface="Bahnschrift SemiLight" panose="020B0502040204020203" charset="0"/>
                <a:cs typeface="Bahnschrift SemiLight" panose="020B0502040204020203" charset="0"/>
              </a:rPr>
              <a:t>Close the Engagement Gap:</a:t>
            </a:r>
            <a:r>
              <a:rPr lang="en-GB" sz="1600">
                <a:solidFill>
                  <a:schemeClr val="lt1"/>
                </a:solidFill>
                <a:latin typeface="Bahnschrift SemiLight" panose="020B0502040204020203" charset="0"/>
                <a:cs typeface="Bahnschrift SemiLight" panose="020B0502040204020203" charset="0"/>
              </a:rPr>
              <a:t> Address the identified regional disparity in worker participation by implementing targeted outreach programs in low-performing states. Learn from the successful strategies of high-performing states to maximize impact.</a:t>
            </a:r>
            <a:endParaRPr lang="en-GB" sz="1600">
              <a:solidFill>
                <a:schemeClr val="lt1"/>
              </a:solidFill>
              <a:latin typeface="Bahnschrift SemiLight" panose="020B0502040204020203" charset="0"/>
              <a:cs typeface="Bahnschrift SemiLight" panose="020B0502040204020203" charset="0"/>
            </a:endParaRPr>
          </a:p>
          <a:p>
            <a:pPr marL="285750" lvl="0" indent="-285750" algn="l" rtl="0">
              <a:lnSpc>
                <a:spcPct val="15000"/>
              </a:lnSpc>
              <a:spcBef>
                <a:spcPts val="600"/>
              </a:spcBef>
              <a:spcAft>
                <a:spcPts val="0"/>
              </a:spcAft>
              <a:buFont typeface="Wingdings" panose="05000000000000000000" charset="0"/>
              <a:buChar char="§"/>
            </a:pPr>
            <a:endParaRPr lang="en-GB" sz="1600">
              <a:solidFill>
                <a:schemeClr val="lt1"/>
              </a:solidFill>
              <a:latin typeface="Bahnschrift SemiLight" panose="020B0502040204020203" charset="0"/>
              <a:cs typeface="Bahnschrift SemiLight" panose="020B0502040204020203" charset="0"/>
            </a:endParaRPr>
          </a:p>
          <a:p>
            <a:pPr marL="285750" lvl="0" indent="-285750" algn="l" rtl="0">
              <a:spcBef>
                <a:spcPts val="600"/>
              </a:spcBef>
              <a:spcAft>
                <a:spcPts val="0"/>
              </a:spcAft>
              <a:buFont typeface="Wingdings" panose="05000000000000000000" charset="0"/>
              <a:buChar char="§"/>
            </a:pPr>
            <a:r>
              <a:rPr lang="en-GB" sz="1600" b="1">
                <a:solidFill>
                  <a:schemeClr val="lt1"/>
                </a:solidFill>
                <a:latin typeface="Bahnschrift SemiLight" panose="020B0502040204020203" charset="0"/>
                <a:cs typeface="Bahnschrift SemiLight" panose="020B0502040204020203" charset="0"/>
              </a:rPr>
              <a:t>Data-Driven Resource Allocation:</a:t>
            </a:r>
            <a:r>
              <a:rPr lang="en-GB" sz="1600">
                <a:solidFill>
                  <a:schemeClr val="lt1"/>
                </a:solidFill>
                <a:latin typeface="Bahnschrift SemiLight" panose="020B0502040204020203" charset="0"/>
                <a:cs typeface="Bahnschrift SemiLight" panose="020B0502040204020203" charset="0"/>
              </a:rPr>
              <a:t> Leverage the positive correlation between budget and employment generation to allocate resources strategically based on program data. This ensures funds are directed towards areas with the highest job creation potential.</a:t>
            </a:r>
            <a:endParaRPr lang="en-GB" sz="1600">
              <a:solidFill>
                <a:schemeClr val="lt1"/>
              </a:solidFill>
              <a:latin typeface="Bahnschrift SemiLight" panose="020B0502040204020203" charset="0"/>
              <a:cs typeface="Bahnschrift SemiLight" panose="020B0502040204020203" charset="0"/>
            </a:endParaRPr>
          </a:p>
          <a:p>
            <a:pPr marL="285750" lvl="0" indent="-285750" algn="l" rtl="0">
              <a:lnSpc>
                <a:spcPct val="15000"/>
              </a:lnSpc>
              <a:spcBef>
                <a:spcPts val="600"/>
              </a:spcBef>
              <a:spcAft>
                <a:spcPts val="0"/>
              </a:spcAft>
              <a:buFont typeface="Wingdings" panose="05000000000000000000" charset="0"/>
              <a:buChar char="§"/>
            </a:pPr>
            <a:endParaRPr lang="en-GB" sz="1600">
              <a:solidFill>
                <a:schemeClr val="lt1"/>
              </a:solidFill>
              <a:latin typeface="Bahnschrift SemiLight" panose="020B0502040204020203" charset="0"/>
              <a:cs typeface="Bahnschrift SemiLight" panose="020B0502040204020203" charset="0"/>
            </a:endParaRPr>
          </a:p>
          <a:p>
            <a:pPr marL="285750" lvl="0" indent="-285750" algn="l" rtl="0">
              <a:spcBef>
                <a:spcPts val="600"/>
              </a:spcBef>
              <a:spcAft>
                <a:spcPts val="0"/>
              </a:spcAft>
              <a:buFont typeface="Wingdings" panose="05000000000000000000" charset="0"/>
              <a:buChar char="§"/>
            </a:pPr>
            <a:r>
              <a:rPr lang="en-GB" sz="1600" b="1">
                <a:solidFill>
                  <a:schemeClr val="lt1"/>
                </a:solidFill>
                <a:latin typeface="Bahnschrift SemiLight" panose="020B0502040204020203" charset="0"/>
                <a:cs typeface="Bahnschrift SemiLight" panose="020B0502040204020203" charset="0"/>
              </a:rPr>
              <a:t>Knowledge Sharing Network:</a:t>
            </a:r>
            <a:r>
              <a:rPr lang="en-GB" sz="1600">
                <a:solidFill>
                  <a:schemeClr val="lt1"/>
                </a:solidFill>
                <a:latin typeface="Bahnschrift SemiLight" panose="020B0502040204020203" charset="0"/>
                <a:cs typeface="Bahnschrift SemiLight" panose="020B0502040204020203" charset="0"/>
              </a:rPr>
              <a:t> Establish a platform for states to share best practices in outreach, project management, and resource allocation. This fosters collaboration and continuous program improvement.</a:t>
            </a:r>
            <a:endParaRPr lang="en-GB" sz="1600">
              <a:solidFill>
                <a:schemeClr val="lt1"/>
              </a:solidFill>
              <a:latin typeface="Bahnschrift SemiLight" panose="020B0502040204020203" charset="0"/>
              <a:cs typeface="Bahnschrift SemiLight" panose="020B0502040204020203" charset="0"/>
            </a:endParaRPr>
          </a:p>
        </p:txBody>
      </p:sp>
      <p:sp>
        <p:nvSpPr>
          <p:cNvPr id="355" name="Google Shape;355;p30"/>
          <p:cNvSpPr txBox="1"/>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4F5876"/>
            </a:gs>
            <a:gs pos="100000">
              <a:srgbClr val="1D1F25"/>
            </a:gs>
          </a:gsLst>
          <a:path path="circle">
            <a:fillToRect l="50000" t="50000" r="50000" b="50000"/>
          </a:path>
          <a:tileRect/>
        </a:gradFill>
        <a:effectLst/>
      </p:bgPr>
    </p:bg>
    <p:spTree>
      <p:nvGrpSpPr>
        <p:cNvPr id="353" name="Shape 353"/>
        <p:cNvGrpSpPr/>
        <p:nvPr/>
      </p:nvGrpSpPr>
      <p:grpSpPr>
        <a:xfrm>
          <a:off x="0" y="0"/>
          <a:ext cx="0" cy="0"/>
          <a:chOff x="0" y="0"/>
          <a:chExt cx="0" cy="0"/>
        </a:xfrm>
      </p:grpSpPr>
      <p:sp>
        <p:nvSpPr>
          <p:cNvPr id="354" name="Google Shape;354;p30"/>
          <p:cNvSpPr txBox="1"/>
          <p:nvPr>
            <p:ph type="body" idx="4294967295"/>
          </p:nvPr>
        </p:nvSpPr>
        <p:spPr>
          <a:xfrm>
            <a:off x="899160" y="374015"/>
            <a:ext cx="7079615" cy="439674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GB" sz="1800" b="1">
                <a:solidFill>
                  <a:schemeClr val="accent1"/>
                </a:solidFill>
                <a:latin typeface="Bahnschrift SemiLight" panose="020B0502040204020203" charset="0"/>
                <a:ea typeface="Encode Sans Semi Condensed" panose="00000506000000000000"/>
                <a:cs typeface="Bahnschrift SemiLight" panose="020B0502040204020203" charset="0"/>
                <a:sym typeface="Encode Sans Semi Condensed" panose="00000506000000000000"/>
              </a:rPr>
              <a:t>Conclusion:</a:t>
            </a:r>
            <a:endParaRPr lang="en-GB" sz="1800" b="1">
              <a:solidFill>
                <a:schemeClr val="accent1"/>
              </a:solidFill>
              <a:latin typeface="Bahnschrift SemiLight" panose="020B0502040204020203" charset="0"/>
              <a:ea typeface="Encode Sans Semi Condensed" panose="00000506000000000000"/>
              <a:cs typeface="Bahnschrift SemiLight" panose="020B0502040204020203" charset="0"/>
              <a:sym typeface="Encode Sans Semi Condensed" panose="00000506000000000000"/>
            </a:endParaRPr>
          </a:p>
          <a:p>
            <a:pPr marL="0" lvl="0" indent="0" algn="l" rtl="0">
              <a:lnSpc>
                <a:spcPct val="15000"/>
              </a:lnSpc>
              <a:spcBef>
                <a:spcPts val="600"/>
              </a:spcBef>
              <a:spcAft>
                <a:spcPts val="0"/>
              </a:spcAft>
              <a:buNone/>
            </a:pPr>
            <a:endParaRPr lang="en-GB" sz="1600" b="1">
              <a:solidFill>
                <a:schemeClr val="accent1"/>
              </a:solidFill>
              <a:latin typeface="Bahnschrift SemiLight" panose="020B0502040204020203" charset="0"/>
              <a:ea typeface="Encode Sans Semi Condensed" panose="00000506000000000000"/>
              <a:cs typeface="Bahnschrift SemiLight" panose="020B0502040204020203" charset="0"/>
              <a:sym typeface="Encode Sans Semi Condensed" panose="00000506000000000000"/>
            </a:endParaRPr>
          </a:p>
          <a:p>
            <a:pPr marL="0" lvl="0" indent="0" algn="l" rtl="0">
              <a:spcBef>
                <a:spcPts val="600"/>
              </a:spcBef>
              <a:spcAft>
                <a:spcPts val="0"/>
              </a:spcAft>
              <a:buNone/>
            </a:pPr>
            <a:r>
              <a:rPr lang="en-GB" sz="1600" b="1">
                <a:solidFill>
                  <a:schemeClr val="accent1"/>
                </a:solidFill>
                <a:latin typeface="Bahnschrift SemiLight" panose="020B0502040204020203" charset="0"/>
                <a:ea typeface="Encode Sans Semi Condensed" panose="00000506000000000000"/>
                <a:cs typeface="Bahnschrift SemiLight" panose="020B0502040204020203" charset="0"/>
                <a:sym typeface="Encode Sans Semi Condensed" panose="00000506000000000000"/>
              </a:rPr>
              <a:t> </a:t>
            </a:r>
            <a:r>
              <a:rPr lang="en-GB" sz="1600">
                <a:solidFill>
                  <a:schemeClr val="lt1"/>
                </a:solidFill>
                <a:latin typeface="Bahnschrift SemiLight" panose="020B0502040204020203" charset="0"/>
                <a:cs typeface="Bahnschrift SemiLight" panose="020B0502040204020203" charset="0"/>
              </a:rPr>
              <a:t>NREGA's positive impact on rural development is undeniable. By focusing on targeted outreach, data-driven resource allocation, and knowledge sharing, NREGA can be further optimized to empower communities and contribute to a more prosperous India.</a:t>
            </a:r>
            <a:endParaRPr lang="en-GB" sz="1600">
              <a:solidFill>
                <a:schemeClr val="lt1"/>
              </a:solidFill>
              <a:latin typeface="Bahnschrift SemiLight" panose="020B0502040204020203" charset="0"/>
              <a:cs typeface="Bahnschrift SemiLight" panose="020B0502040204020203" charset="0"/>
            </a:endParaRPr>
          </a:p>
        </p:txBody>
      </p:sp>
      <p:sp>
        <p:nvSpPr>
          <p:cNvPr id="355" name="Google Shape;355;p30"/>
          <p:cNvSpPr txBox="1"/>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grpSp>
        <p:nvGrpSpPr>
          <p:cNvPr id="147" name="Google Shape;147;p14"/>
          <p:cNvGrpSpPr/>
          <p:nvPr/>
        </p:nvGrpSpPr>
        <p:grpSpPr>
          <a:xfrm>
            <a:off x="2374163" y="2295918"/>
            <a:ext cx="4395686" cy="816480"/>
            <a:chOff x="0" y="1715400"/>
            <a:chExt cx="4395686" cy="816480"/>
          </a:xfrm>
        </p:grpSpPr>
        <p:sp>
          <p:nvSpPr>
            <p:cNvPr id="148" name="Google Shape;148;p14"/>
            <p:cNvSpPr/>
            <p:nvPr/>
          </p:nvSpPr>
          <p:spPr>
            <a:xfrm rot="5400000">
              <a:off x="3486236" y="1622430"/>
              <a:ext cx="6171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4"/>
            <p:cNvSpPr/>
            <p:nvPr/>
          </p:nvSpPr>
          <p:spPr>
            <a:xfrm rot="10800000" flipH="1">
              <a:off x="3189575" y="2278442"/>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4"/>
            <p:cNvSpPr/>
            <p:nvPr/>
          </p:nvSpPr>
          <p:spPr>
            <a:xfrm rot="-5400000" flipH="1">
              <a:off x="292350" y="1622430"/>
              <a:ext cx="617100" cy="1201800"/>
            </a:xfrm>
            <a:prstGeom prst="parallelogram">
              <a:avLst>
                <a:gd name="adj" fmla="val 10943"/>
              </a:avLst>
            </a:prstGeom>
            <a:gradFill>
              <a:gsLst>
                <a:gs pos="0">
                  <a:schemeClr val="accent1"/>
                </a:gs>
                <a:gs pos="29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4"/>
            <p:cNvSpPr/>
            <p:nvPr/>
          </p:nvSpPr>
          <p:spPr>
            <a:xfrm rot="10800000">
              <a:off x="278211" y="2278442"/>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4"/>
            <p:cNvSpPr/>
            <p:nvPr/>
          </p:nvSpPr>
          <p:spPr>
            <a:xfrm rot="10800000" flipH="1">
              <a:off x="281975" y="1715400"/>
              <a:ext cx="3840000" cy="565500"/>
            </a:xfrm>
            <a:prstGeom prst="rect">
              <a:avLst/>
            </a:pr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3" name="Google Shape;153;p14"/>
          <p:cNvSpPr txBox="1"/>
          <p:nvPr>
            <p:ph type="ctrTitle" idx="4294967295"/>
          </p:nvPr>
        </p:nvSpPr>
        <p:spPr>
          <a:xfrm>
            <a:off x="802525" y="628240"/>
            <a:ext cx="7539000" cy="77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7200">
                <a:solidFill>
                  <a:schemeClr val="accent2"/>
                </a:solidFill>
              </a:rPr>
              <a:t>Thank you!</a:t>
            </a:r>
            <a:endParaRPr sz="7200">
              <a:solidFill>
                <a:schemeClr val="accent2"/>
              </a:solidFill>
            </a:endParaRPr>
          </a:p>
        </p:txBody>
      </p:sp>
      <p:sp>
        <p:nvSpPr>
          <p:cNvPr id="154" name="Google Shape;154;p14"/>
          <p:cNvSpPr txBox="1"/>
          <p:nvPr>
            <p:ph type="subTitle" idx="4294967295"/>
          </p:nvPr>
        </p:nvSpPr>
        <p:spPr>
          <a:xfrm>
            <a:off x="802640" y="3508375"/>
            <a:ext cx="7538720" cy="73406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GB" sz="1400" b="1">
                <a:latin typeface="Encode Sans Semi Condensed" panose="00000506000000000000"/>
                <a:ea typeface="Encode Sans Semi Condensed" panose="00000506000000000000"/>
                <a:cs typeface="Encode Sans Semi Condensed" panose="00000506000000000000"/>
                <a:sym typeface="Encode Sans Semi Condensed" panose="00000506000000000000"/>
              </a:rPr>
              <a:t>Presented by</a:t>
            </a:r>
            <a:r>
              <a:rPr lang="en-GB" b="1">
                <a:latin typeface="Encode Sans Semi Condensed" panose="00000506000000000000"/>
                <a:ea typeface="Encode Sans Semi Condensed" panose="00000506000000000000"/>
                <a:cs typeface="Encode Sans Semi Condensed" panose="00000506000000000000"/>
                <a:sym typeface="Encode Sans Semi Condensed" panose="00000506000000000000"/>
              </a:rPr>
              <a:t> Abolarinwa Dabiri</a:t>
            </a:r>
            <a:endParaRPr lang="en-GB" b="1">
              <a:latin typeface="Encode Sans Semi Condensed" panose="00000506000000000000"/>
              <a:ea typeface="Encode Sans Semi Condensed" panose="00000506000000000000"/>
              <a:cs typeface="Encode Sans Semi Condensed" panose="00000506000000000000"/>
              <a:sym typeface="Encode Sans Semi Condensed" panose="00000506000000000000"/>
            </a:endParaRPr>
          </a:p>
          <a:p>
            <a:pPr marL="0" lvl="0" indent="0" algn="ctr" rtl="0">
              <a:lnSpc>
                <a:spcPct val="15000"/>
              </a:lnSpc>
              <a:spcBef>
                <a:spcPts val="600"/>
              </a:spcBef>
              <a:spcAft>
                <a:spcPts val="0"/>
              </a:spcAft>
              <a:buNone/>
            </a:pPr>
            <a:endParaRPr b="1">
              <a:latin typeface="Encode Sans Semi Condensed" panose="00000506000000000000"/>
              <a:ea typeface="Encode Sans Semi Condensed" panose="00000506000000000000"/>
              <a:cs typeface="Encode Sans Semi Condensed" panose="00000506000000000000"/>
              <a:sym typeface="Encode Sans Semi Condensed" panose="00000506000000000000"/>
            </a:endParaRPr>
          </a:p>
          <a:p>
            <a:pPr marL="0" lvl="0" indent="0" algn="ctr" rtl="0">
              <a:spcBef>
                <a:spcPts val="600"/>
              </a:spcBef>
              <a:spcAft>
                <a:spcPts val="0"/>
              </a:spcAft>
              <a:buClr>
                <a:schemeClr val="dk1"/>
              </a:buClr>
              <a:buSzPts val="1100"/>
              <a:buFont typeface="Arial" panose="020B0604020202020204"/>
              <a:buNone/>
            </a:pPr>
            <a:r>
              <a:rPr lang="en-GB" sz="1200">
                <a:solidFill>
                  <a:schemeClr val="dk2"/>
                </a:solidFill>
              </a:rPr>
              <a:t>You can reach me on </a:t>
            </a:r>
            <a:r>
              <a:rPr lang="en-GB" sz="1200" b="1">
                <a:solidFill>
                  <a:schemeClr val="dk2"/>
                </a:solidFill>
              </a:rPr>
              <a:t>LinkedIn</a:t>
            </a:r>
            <a:r>
              <a:rPr lang="en-GB" sz="1200">
                <a:solidFill>
                  <a:schemeClr val="dk2"/>
                </a:solidFill>
              </a:rPr>
              <a:t> @ www.linkedin.com/in/abolarinwa-dabiri</a:t>
            </a:r>
            <a:endParaRPr lang="en-GB" sz="1200">
              <a:solidFill>
                <a:schemeClr val="dk2"/>
              </a:solidFill>
            </a:endParaRPr>
          </a:p>
        </p:txBody>
      </p:sp>
      <p:sp>
        <p:nvSpPr>
          <p:cNvPr id="156" name="Google Shape;156;p14"/>
          <p:cNvSpPr txBox="1"/>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2" name="Picture 1" descr="Profile"/>
          <p:cNvPicPr>
            <a:picLocks noChangeAspect="1"/>
          </p:cNvPicPr>
          <p:nvPr/>
        </p:nvPicPr>
        <p:blipFill>
          <a:blip r:embed="rId1"/>
          <a:stretch>
            <a:fillRect/>
          </a:stretch>
        </p:blipFill>
        <p:spPr>
          <a:xfrm>
            <a:off x="3817620" y="1779905"/>
            <a:ext cx="1508760" cy="1508760"/>
          </a:xfrm>
          <a:prstGeom prst="rect">
            <a:avLst/>
          </a:prstGeom>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2400" b="1">
                <a:latin typeface="Bahnschrift SemiBold" panose="020B0502040204020203" charset="0"/>
                <a:cs typeface="Bahnschrift SemiBold" panose="020B0502040204020203" charset="0"/>
              </a:rPr>
              <a:t>The Goals of NREGA in Rural India</a:t>
            </a:r>
            <a:endParaRPr lang="en-GB" sz="2400" b="1">
              <a:latin typeface="Bahnschrift SemiBold" panose="020B0502040204020203" charset="0"/>
              <a:cs typeface="Bahnschrift SemiBold" panose="020B0502040204020203" charset="0"/>
            </a:endParaRPr>
          </a:p>
        </p:txBody>
      </p:sp>
      <p:sp>
        <p:nvSpPr>
          <p:cNvPr id="212" name="Google Shape;212;p20"/>
          <p:cNvSpPr txBox="1"/>
          <p:nvPr>
            <p:ph type="body" idx="1"/>
          </p:nvPr>
        </p:nvSpPr>
        <p:spPr>
          <a:xfrm>
            <a:off x="1115695" y="1708150"/>
            <a:ext cx="3484245" cy="281114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GB" sz="1200">
                <a:effectLst/>
                <a:latin typeface="Bahnschrift SemiLight" panose="020B0502040204020203" charset="0"/>
                <a:cs typeface="Bahnschrift SemiLight" panose="020B0502040204020203" charset="0"/>
              </a:rPr>
              <a:t>The Mahatma Gandhi NREGA program aims to improve the lives of rural families in India by offering at least 100 days of guaranteed manual labor each year. It prioritizes strengthening the livelihood resources of the most vulnerable, including women, lower castes, and tribal communities. NREGA empowers local communities by involving them in planning and development projects. These projects create lasting infrastructure and resources while also promoting environmental sustainability. The program is committed to transparency and ensures fair treatment of participants through social audits and open information sharing. </a:t>
            </a:r>
            <a:endParaRPr lang="en-GB" sz="1200">
              <a:effectLst/>
              <a:latin typeface="Bahnschrift SemiLight" panose="020B0502040204020203" charset="0"/>
              <a:cs typeface="Bahnschrift SemiLight" panose="020B0502040204020203" charset="0"/>
            </a:endParaRPr>
          </a:p>
        </p:txBody>
      </p:sp>
      <p:sp>
        <p:nvSpPr>
          <p:cNvPr id="214" name="Google Shape;214;p20"/>
          <p:cNvSpPr txBox="1"/>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2" name="Picture 1" descr="NREGA work"/>
          <p:cNvPicPr>
            <a:picLocks noChangeAspect="1"/>
          </p:cNvPicPr>
          <p:nvPr/>
        </p:nvPicPr>
        <p:blipFill>
          <a:blip r:embed="rId1"/>
          <a:stretch>
            <a:fillRect/>
          </a:stretch>
        </p:blipFill>
        <p:spPr>
          <a:xfrm>
            <a:off x="5292090" y="1995805"/>
            <a:ext cx="2839085" cy="1892935"/>
          </a:xfrm>
          <a:prstGeom prst="rect">
            <a:avLst/>
          </a:prstGeom>
        </p:spPr>
      </p:pic>
      <p:sp>
        <p:nvSpPr>
          <p:cNvPr id="3" name="Text Box 2"/>
          <p:cNvSpPr txBox="1"/>
          <p:nvPr/>
        </p:nvSpPr>
        <p:spPr>
          <a:xfrm>
            <a:off x="621030" y="2953385"/>
            <a:ext cx="3048000" cy="306705"/>
          </a:xfrm>
          <a:prstGeom prst="rect">
            <a:avLst/>
          </a:prstGeom>
          <a:noFill/>
        </p:spPr>
        <p:txBody>
          <a:bodyPr wrap="square" rtlCol="0">
            <a:spAutoFit/>
          </a:bodyPr>
          <a:p>
            <a:endParaRPr lang="en-GB" altLang="en-US"/>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66" name="Shape 166"/>
        <p:cNvGrpSpPr/>
        <p:nvPr/>
      </p:nvGrpSpPr>
      <p:grpSpPr>
        <a:xfrm>
          <a:off x="0" y="0"/>
          <a:ext cx="0" cy="0"/>
          <a:chOff x="0" y="0"/>
          <a:chExt cx="0" cy="0"/>
        </a:xfrm>
      </p:grpSpPr>
      <p:sp>
        <p:nvSpPr>
          <p:cNvPr id="167" name="Google Shape;167;p16"/>
          <p:cNvSpPr txBox="1"/>
          <p:nvPr>
            <p:ph type="title"/>
          </p:nvPr>
        </p:nvSpPr>
        <p:spPr>
          <a:xfrm>
            <a:off x="533400" y="277495"/>
            <a:ext cx="7096760" cy="89598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2400" b="1">
                <a:latin typeface="Bahnschrift SemiBold" panose="020B0502040204020203" charset="0"/>
                <a:cs typeface="Bahnschrift SemiBold" panose="020B0502040204020203" charset="0"/>
              </a:rPr>
              <a:t>Unveiling NREGA's Impact: A Snapshot of Key Data</a:t>
            </a:r>
            <a:endParaRPr lang="en-GB" sz="2400" b="1">
              <a:latin typeface="Bahnschrift SemiBold" panose="020B0502040204020203" charset="0"/>
              <a:cs typeface="Bahnschrift SemiBold" panose="020B0502040204020203" charset="0"/>
            </a:endParaRPr>
          </a:p>
        </p:txBody>
      </p:sp>
      <p:sp>
        <p:nvSpPr>
          <p:cNvPr id="169" name="Google Shape;169;p16"/>
          <p:cNvSpPr txBox="1"/>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2" name="Picture 1" descr="Screenshot (7)"/>
          <p:cNvPicPr>
            <a:picLocks noChangeAspect="1"/>
          </p:cNvPicPr>
          <p:nvPr/>
        </p:nvPicPr>
        <p:blipFill>
          <a:blip r:embed="rId1"/>
          <a:stretch>
            <a:fillRect/>
          </a:stretch>
        </p:blipFill>
        <p:spPr>
          <a:xfrm>
            <a:off x="323215" y="1708150"/>
            <a:ext cx="6248400" cy="3020695"/>
          </a:xfrm>
          <a:prstGeom prst="rect">
            <a:avLst/>
          </a:prstGeom>
        </p:spPr>
      </p:pic>
      <p:sp>
        <p:nvSpPr>
          <p:cNvPr id="10" name="Google Shape;167;p16"/>
          <p:cNvSpPr txBox="1"/>
          <p:nvPr>
            <p:custDataLst>
              <p:tags r:id="rId2"/>
            </p:custDataLst>
          </p:nvPr>
        </p:nvSpPr>
        <p:spPr>
          <a:xfrm>
            <a:off x="6876415" y="1635760"/>
            <a:ext cx="1912620" cy="2661920"/>
          </a:xfrm>
          <a:prstGeom prst="rect">
            <a:avLst/>
          </a:prstGeom>
          <a:noFill/>
          <a:ln>
            <a:noFill/>
          </a:ln>
          <a:effectLst>
            <a:outerShdw blurRad="28575" dist="9525" dir="5400000" algn="bl" rotWithShape="0">
              <a:schemeClr val="dk1">
                <a:alpha val="15000"/>
              </a:schemeClr>
            </a:outerShdw>
          </a:effectLst>
        </p:spPr>
        <p:txBody>
          <a:bodyPr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1pPr>
            <a:lvl2pPr marR="0" lvl="1"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2pPr>
            <a:lvl3pPr marR="0" lvl="2"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3pPr>
            <a:lvl4pPr marR="0" lvl="3"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4pPr>
            <a:lvl5pPr marR="0" lvl="4"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5pPr>
            <a:lvl6pPr marR="0" lvl="5"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6pPr>
            <a:lvl7pPr marR="0" lvl="6"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7pPr>
            <a:lvl8pPr marR="0" lvl="7"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8pPr>
            <a:lvl9pPr marR="0" lvl="8"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9pPr>
          </a:lstStyle>
          <a:p>
            <a:pPr marL="0" lvl="0" indent="0" algn="l" rtl="0">
              <a:lnSpc>
                <a:spcPct val="150000"/>
              </a:lnSpc>
              <a:spcBef>
                <a:spcPts val="0"/>
              </a:spcBef>
              <a:spcAft>
                <a:spcPts val="0"/>
              </a:spcAft>
              <a:buNone/>
            </a:pPr>
            <a:r>
              <a:rPr lang="en-GB" sz="1200">
                <a:solidFill>
                  <a:schemeClr val="accent1"/>
                </a:solidFill>
                <a:latin typeface="Bahnschrift SemiLight" panose="020B0502040204020203" charset="0"/>
                <a:cs typeface="Bahnschrift SemiLight" panose="020B0502040204020203" charset="0"/>
              </a:rPr>
              <a:t>Data Source:</a:t>
            </a:r>
            <a:endParaRPr lang="en-GB" sz="1200">
              <a:solidFill>
                <a:srgbClr val="9BCF26"/>
              </a:solidFill>
              <a:latin typeface="Bahnschrift SemiLight" panose="020B0502040204020203" charset="0"/>
              <a:cs typeface="Bahnschrift SemiLight" panose="020B0502040204020203" charset="0"/>
            </a:endParaRPr>
          </a:p>
          <a:p>
            <a:pPr marL="0" lvl="0" indent="0" algn="l" rtl="0">
              <a:lnSpc>
                <a:spcPct val="100000"/>
              </a:lnSpc>
              <a:spcBef>
                <a:spcPts val="0"/>
              </a:spcBef>
              <a:spcAft>
                <a:spcPts val="0"/>
              </a:spcAft>
              <a:buNone/>
            </a:pPr>
            <a:r>
              <a:rPr lang="en-GB" sz="900">
                <a:solidFill>
                  <a:srgbClr val="000000"/>
                </a:solidFill>
                <a:latin typeface="Bahnschrift SemiLight" panose="020B0502040204020203" charset="0"/>
                <a:cs typeface="Bahnschrift SemiLight" panose="020B0502040204020203" charset="0"/>
              </a:rPr>
              <a:t>Official NREGA MIS data (Government of India), provided by </a:t>
            </a:r>
            <a:r>
              <a:rPr lang="en-GB" sz="900" i="1">
                <a:solidFill>
                  <a:srgbClr val="000000"/>
                </a:solidFill>
                <a:latin typeface="Bahnschrift SemiLight" panose="020B0502040204020203" charset="0"/>
                <a:cs typeface="Bahnschrift SemiLight" panose="020B0502040204020203" charset="0"/>
              </a:rPr>
              <a:t>Mentorness</a:t>
            </a:r>
            <a:endParaRPr lang="en-GB" sz="900">
              <a:solidFill>
                <a:srgbClr val="000000"/>
              </a:solidFill>
              <a:latin typeface="Bahnschrift SemiLight" panose="020B0502040204020203" charset="0"/>
              <a:cs typeface="Bahnschrift SemiLight" panose="020B0502040204020203" charset="0"/>
            </a:endParaRPr>
          </a:p>
          <a:p>
            <a:pPr marL="0" lvl="0" indent="0" algn="l" rtl="0">
              <a:lnSpc>
                <a:spcPct val="90000"/>
              </a:lnSpc>
              <a:spcBef>
                <a:spcPts val="0"/>
              </a:spcBef>
              <a:spcAft>
                <a:spcPts val="0"/>
              </a:spcAft>
              <a:buNone/>
            </a:pPr>
            <a:endParaRPr lang="en-GB" sz="1000">
              <a:solidFill>
                <a:srgbClr val="000000"/>
              </a:solidFill>
              <a:latin typeface="Bahnschrift SemiLight" panose="020B0502040204020203" charset="0"/>
              <a:cs typeface="Bahnschrift SemiLight" panose="020B0502040204020203" charset="0"/>
            </a:endParaRPr>
          </a:p>
          <a:p>
            <a:pPr marL="0" lvl="0" indent="0" algn="l" rtl="0">
              <a:lnSpc>
                <a:spcPct val="150000"/>
              </a:lnSpc>
              <a:spcBef>
                <a:spcPts val="0"/>
              </a:spcBef>
              <a:spcAft>
                <a:spcPts val="0"/>
              </a:spcAft>
              <a:buNone/>
            </a:pPr>
            <a:r>
              <a:rPr lang="en-GB" sz="1200">
                <a:solidFill>
                  <a:schemeClr val="accent1"/>
                </a:solidFill>
                <a:latin typeface="Bahnschrift SemiLight" panose="020B0502040204020203" charset="0"/>
                <a:cs typeface="Bahnschrift SemiLight" panose="020B0502040204020203" charset="0"/>
                <a:sym typeface="+mn-ea"/>
              </a:rPr>
              <a:t>Scope:</a:t>
            </a:r>
            <a:endParaRPr lang="en-GB" sz="1200">
              <a:solidFill>
                <a:schemeClr val="accent1"/>
              </a:solidFill>
              <a:latin typeface="Bahnschrift SemiLight" panose="020B0502040204020203" charset="0"/>
              <a:cs typeface="Bahnschrift SemiLight" panose="020B0502040204020203" charset="0"/>
              <a:sym typeface="+mn-ea"/>
            </a:endParaRPr>
          </a:p>
          <a:p>
            <a:pPr marL="0" lvl="0" indent="0" algn="l" rtl="0">
              <a:lnSpc>
                <a:spcPct val="120000"/>
              </a:lnSpc>
              <a:spcBef>
                <a:spcPts val="0"/>
              </a:spcBef>
              <a:spcAft>
                <a:spcPts val="0"/>
              </a:spcAft>
              <a:buNone/>
            </a:pPr>
            <a:r>
              <a:rPr lang="en-GB" sz="900">
                <a:solidFill>
                  <a:srgbClr val="000000"/>
                </a:solidFill>
                <a:latin typeface="Bahnschrift SemiLight" panose="020B0502040204020203" charset="0"/>
                <a:cs typeface="Bahnschrift SemiLight" panose="020B0502040204020203" charset="0"/>
                <a:sym typeface="+mn-ea"/>
              </a:rPr>
              <a:t>Worker Engagement (Job Card Activation Rate, SC/ST Worker Participation), Regional Variations (Job Cards Issued per State, Workers per State), Budget Utilization (State Budget vs. Persondays Generated), Project Completion (Project Completion Rates per State, Ongoing Works per State)</a:t>
            </a:r>
            <a:endParaRPr lang="en-GB" sz="900">
              <a:solidFill>
                <a:srgbClr val="000000"/>
              </a:solidFill>
              <a:latin typeface="Bahnschrift SemiLight" panose="020B0502040204020203" charset="0"/>
              <a:cs typeface="Bahnschrift SemiLight" panose="020B0502040204020203" charset="0"/>
              <a:sym typeface="+mn-ea"/>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9" name="Shape 329"/>
        <p:cNvGrpSpPr/>
        <p:nvPr/>
      </p:nvGrpSpPr>
      <p:grpSpPr>
        <a:xfrm>
          <a:off x="0" y="0"/>
          <a:ext cx="0" cy="0"/>
          <a:chOff x="0" y="0"/>
          <a:chExt cx="0" cy="0"/>
        </a:xfrm>
      </p:grpSpPr>
      <p:sp>
        <p:nvSpPr>
          <p:cNvPr id="330" name="Google Shape;330;p29"/>
          <p:cNvSpPr txBox="1"/>
          <p:nvPr>
            <p:ph type="body" idx="1"/>
          </p:nvPr>
        </p:nvSpPr>
        <p:spPr>
          <a:xfrm>
            <a:off x="282000" y="4232425"/>
            <a:ext cx="8580000" cy="565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2400" b="1">
                <a:solidFill>
                  <a:schemeClr val="bg1"/>
                </a:solidFill>
                <a:latin typeface="Bahnschrift SemiBold" panose="020B0502040204020203" charset="0"/>
                <a:cs typeface="Bahnschrift SemiBold" panose="020B0502040204020203" charset="0"/>
                <a:sym typeface="+mn-ea"/>
              </a:rPr>
              <a:t>Overview of NREGA’s Impact</a:t>
            </a:r>
            <a:endParaRPr lang="en-GB" sz="2400" b="1">
              <a:solidFill>
                <a:schemeClr val="bg1"/>
              </a:solidFill>
              <a:latin typeface="Bahnschrift SemiBold" panose="020B0502040204020203" charset="0"/>
              <a:cs typeface="Bahnschrift SemiBold" panose="020B0502040204020203" charset="0"/>
              <a:sym typeface="+mn-ea"/>
            </a:endParaRPr>
          </a:p>
        </p:txBody>
      </p:sp>
      <p:sp>
        <p:nvSpPr>
          <p:cNvPr id="331" name="Google Shape;331;p29"/>
          <p:cNvSpPr txBox="1"/>
          <p:nvPr>
            <p:ph type="sldNum" idx="12"/>
          </p:nvPr>
        </p:nvSpPr>
        <p:spPr>
          <a:xfrm>
            <a:off x="4327150" y="4797925"/>
            <a:ext cx="485400" cy="34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835" name="Google Shape;835;p46"/>
          <p:cNvSpPr/>
          <p:nvPr>
            <p:custDataLst>
              <p:tags r:id="rId1"/>
            </p:custDataLst>
          </p:nvPr>
        </p:nvSpPr>
        <p:spPr>
          <a:xfrm>
            <a:off x="1469390" y="558165"/>
            <a:ext cx="654050" cy="690245"/>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gradFill>
            <a:gsLst>
              <a:gs pos="0">
                <a:srgbClr val="012D86"/>
              </a:gs>
              <a:gs pos="100000">
                <a:srgbClr val="0E2557"/>
              </a:gs>
            </a:gsLst>
            <a:lin ang="54000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3" name="Google Shape;273;p26"/>
          <p:cNvSpPr txBox="1"/>
          <p:nvPr>
            <p:ph type="ctrTitle" idx="4294967295"/>
            <p:custDataLst>
              <p:tags r:id="rId2"/>
            </p:custDataLst>
          </p:nvPr>
        </p:nvSpPr>
        <p:spPr>
          <a:xfrm>
            <a:off x="2195830" y="668020"/>
            <a:ext cx="1305560" cy="689610"/>
          </a:xfrm>
          <a:prstGeom prst="rect">
            <a:avLst/>
          </a:prstGeom>
        </p:spPr>
        <p:txBody>
          <a:bodyPr spcFirstLastPara="1" wrap="square" lIns="0" tIns="0" rIns="0" bIns="0" anchor="ctr" anchorCtr="0">
            <a:noAutofit/>
          </a:bodyPr>
          <a:p>
            <a:pPr marL="0" lvl="0" indent="0" algn="ctr" rtl="0">
              <a:lnSpc>
                <a:spcPct val="70000"/>
              </a:lnSpc>
              <a:spcBef>
                <a:spcPts val="0"/>
              </a:spcBef>
              <a:spcAft>
                <a:spcPts val="0"/>
              </a:spcAft>
              <a:buNone/>
            </a:pPr>
            <a:r>
              <a:rPr lang="en-GB" sz="2800" b="1">
                <a:solidFill>
                  <a:schemeClr val="accent1"/>
                </a:solidFill>
                <a:latin typeface="Bahnschrift SemiLight" panose="020B0502040204020203" charset="0"/>
                <a:cs typeface="Bahnschrift SemiLight" panose="020B0502040204020203" charset="0"/>
              </a:rPr>
              <a:t>269M</a:t>
            </a:r>
            <a:br>
              <a:rPr lang="en-GB" sz="1800" b="1">
                <a:solidFill>
                  <a:schemeClr val="accent1"/>
                </a:solidFill>
                <a:latin typeface="Bahnschrift SemiLight" panose="020B0502040204020203" charset="0"/>
                <a:cs typeface="Bahnschrift SemiLight" panose="020B0502040204020203" charset="0"/>
              </a:rPr>
            </a:br>
            <a:r>
              <a:rPr lang="en-GB" sz="1400" b="1">
                <a:solidFill>
                  <a:schemeClr val="accent1"/>
                </a:solidFill>
                <a:latin typeface="Bahnschrift SemiLight" panose="020B0502040204020203" charset="0"/>
                <a:cs typeface="Bahnschrift SemiLight" panose="020B0502040204020203" charset="0"/>
              </a:rPr>
              <a:t>Hired Workers</a:t>
            </a:r>
            <a:endParaRPr lang="en-GB" sz="1400" b="1">
              <a:solidFill>
                <a:schemeClr val="accent1"/>
              </a:solidFill>
              <a:latin typeface="Bahnschrift SemiLight" panose="020B0502040204020203" charset="0"/>
              <a:cs typeface="Bahnschrift SemiLight" panose="020B0502040204020203" charset="0"/>
            </a:endParaRPr>
          </a:p>
        </p:txBody>
      </p:sp>
      <p:sp>
        <p:nvSpPr>
          <p:cNvPr id="274" name="Google Shape;274;p26"/>
          <p:cNvSpPr txBox="1"/>
          <p:nvPr>
            <p:custDataLst>
              <p:tags r:id="rId3"/>
            </p:custDataLst>
          </p:nvPr>
        </p:nvSpPr>
        <p:spPr>
          <a:xfrm>
            <a:off x="922020" y="1244600"/>
            <a:ext cx="2961005" cy="208915"/>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1pPr>
            <a:lvl2pPr marL="914400" marR="0" lvl="1"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2pPr>
            <a:lvl3pPr marL="1371600" marR="0" lvl="2"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3pPr>
            <a:lvl4pPr marL="1828800" marR="0" lvl="3"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4pPr>
            <a:lvl5pPr marL="2286000" marR="0" lvl="4"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5pPr>
            <a:lvl6pPr marL="2743200" marR="0" lvl="5"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6pPr>
            <a:lvl7pPr marL="3200400" marR="0" lvl="6"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7pPr>
            <a:lvl8pPr marL="3657600" marR="0" lvl="7"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8pPr>
            <a:lvl9pPr marL="4114800" marR="0" lvl="8"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9pPr>
          </a:lstStyle>
          <a:p>
            <a:pPr marL="0" lvl="0" indent="0" algn="ctr" rtl="0">
              <a:spcBef>
                <a:spcPts val="600"/>
              </a:spcBef>
              <a:spcAft>
                <a:spcPts val="0"/>
              </a:spcAft>
              <a:buNone/>
            </a:pPr>
            <a:r>
              <a:rPr lang="en-GB" sz="1000">
                <a:solidFill>
                  <a:srgbClr val="002060"/>
                </a:solidFill>
                <a:latin typeface="Bahnschrift SemiLight" panose="020B0502040204020203" charset="0"/>
                <a:cs typeface="Bahnschrift SemiLight" panose="020B0502040204020203" charset="0"/>
              </a:rPr>
              <a:t>Providing Employment Opportunities in Rural Areas.</a:t>
            </a:r>
            <a:endParaRPr lang="en-GB" sz="1000">
              <a:solidFill>
                <a:srgbClr val="002060"/>
              </a:solidFill>
              <a:latin typeface="Bahnschrift SemiLight" panose="020B0502040204020203" charset="0"/>
              <a:cs typeface="Bahnschrift SemiLight" panose="020B0502040204020203" charset="0"/>
            </a:endParaRPr>
          </a:p>
        </p:txBody>
      </p:sp>
      <p:grpSp>
        <p:nvGrpSpPr>
          <p:cNvPr id="728" name="Google Shape;728;p46"/>
          <p:cNvGrpSpPr/>
          <p:nvPr/>
        </p:nvGrpSpPr>
        <p:grpSpPr>
          <a:xfrm>
            <a:off x="5427345" y="586740"/>
            <a:ext cx="645160" cy="617855"/>
            <a:chOff x="5983625" y="301625"/>
            <a:chExt cx="403000" cy="395050"/>
          </a:xfrm>
          <a:gradFill>
            <a:gsLst>
              <a:gs pos="0">
                <a:srgbClr val="012D86"/>
              </a:gs>
              <a:gs pos="100000">
                <a:srgbClr val="0E2557"/>
              </a:gs>
            </a:gsLst>
            <a:lin ang="5400000" scaled="0"/>
          </a:gradFill>
        </p:grpSpPr>
        <p:sp>
          <p:nvSpPr>
            <p:cNvPr id="729" name="Google Shape;729;p46"/>
            <p:cNvSpPr/>
            <p:nvPr>
              <p:custDataLst>
                <p:tags r:id="rId4"/>
              </p:custDataLst>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0" name="Google Shape;730;p46"/>
            <p:cNvSpPr/>
            <p:nvPr>
              <p:custDataLst>
                <p:tags r:id="rId5"/>
              </p:custDataLst>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1" name="Google Shape;731;p46"/>
            <p:cNvSpPr/>
            <p:nvPr>
              <p:custDataLst>
                <p:tags r:id="rId6"/>
              </p:custDataLst>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2" name="Google Shape;732;p46"/>
            <p:cNvSpPr/>
            <p:nvPr>
              <p:custDataLst>
                <p:tags r:id="rId7"/>
              </p:custDataLst>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3" name="Google Shape;733;p46"/>
            <p:cNvSpPr/>
            <p:nvPr>
              <p:custDataLst>
                <p:tags r:id="rId8"/>
              </p:custDataLst>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4" name="Google Shape;734;p46"/>
            <p:cNvSpPr/>
            <p:nvPr>
              <p:custDataLst>
                <p:tags r:id="rId9"/>
              </p:custDataLst>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5" name="Google Shape;735;p46"/>
            <p:cNvSpPr/>
            <p:nvPr>
              <p:custDataLst>
                <p:tags r:id="rId10"/>
              </p:custDataLst>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6" name="Google Shape;736;p46"/>
            <p:cNvSpPr/>
            <p:nvPr>
              <p:custDataLst>
                <p:tags r:id="rId11"/>
              </p:custDataLst>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7" name="Google Shape;737;p46"/>
            <p:cNvSpPr/>
            <p:nvPr>
              <p:custDataLst>
                <p:tags r:id="rId12"/>
              </p:custDataLst>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8" name="Google Shape;738;p46"/>
            <p:cNvSpPr/>
            <p:nvPr>
              <p:custDataLst>
                <p:tags r:id="rId13"/>
              </p:custDataLst>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9" name="Google Shape;739;p46"/>
            <p:cNvSpPr/>
            <p:nvPr>
              <p:custDataLst>
                <p:tags r:id="rId14"/>
              </p:custDataLst>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0" name="Google Shape;740;p46"/>
            <p:cNvSpPr/>
            <p:nvPr>
              <p:custDataLst>
                <p:tags r:id="rId15"/>
              </p:custDataLst>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1" name="Google Shape;741;p46"/>
            <p:cNvSpPr/>
            <p:nvPr>
              <p:custDataLst>
                <p:tags r:id="rId16"/>
              </p:custDataLst>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2" name="Google Shape;742;p46"/>
            <p:cNvSpPr/>
            <p:nvPr>
              <p:custDataLst>
                <p:tags r:id="rId17"/>
              </p:custDataLst>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3" name="Google Shape;743;p46"/>
            <p:cNvSpPr/>
            <p:nvPr>
              <p:custDataLst>
                <p:tags r:id="rId18"/>
              </p:custDataLst>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4" name="Google Shape;744;p46"/>
            <p:cNvSpPr/>
            <p:nvPr>
              <p:custDataLst>
                <p:tags r:id="rId19"/>
              </p:custDataLst>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5" name="Google Shape;745;p46"/>
            <p:cNvSpPr/>
            <p:nvPr>
              <p:custDataLst>
                <p:tags r:id="rId20"/>
              </p:custDataLst>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6" name="Google Shape;746;p46"/>
            <p:cNvSpPr/>
            <p:nvPr>
              <p:custDataLst>
                <p:tags r:id="rId21"/>
              </p:custDataLst>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7" name="Google Shape;747;p46"/>
            <p:cNvSpPr/>
            <p:nvPr>
              <p:custDataLst>
                <p:tags r:id="rId22"/>
              </p:custDataLst>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8" name="Google Shape;748;p46"/>
            <p:cNvSpPr/>
            <p:nvPr>
              <p:custDataLst>
                <p:tags r:id="rId23"/>
              </p:custDataLst>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4" name="Google Shape;273;p26"/>
          <p:cNvSpPr txBox="1"/>
          <p:nvPr>
            <p:custDataLst>
              <p:tags r:id="rId24"/>
            </p:custDataLst>
          </p:nvPr>
        </p:nvSpPr>
        <p:spPr>
          <a:xfrm>
            <a:off x="6110605" y="668020"/>
            <a:ext cx="1829435" cy="689610"/>
          </a:xfrm>
          <a:prstGeom prst="rect">
            <a:avLst/>
          </a:prstGeom>
          <a:noFill/>
          <a:ln>
            <a:noFill/>
          </a:ln>
          <a:effectLst>
            <a:outerShdw blurRad="28575" dist="9525" dir="5400000" algn="bl" rotWithShape="0">
              <a:schemeClr val="dk1">
                <a:alpha val="15000"/>
              </a:schemeClr>
            </a:outerShdw>
          </a:effectLst>
        </p:spPr>
        <p:txBody>
          <a:bodyPr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1pPr>
            <a:lvl2pPr marR="0" lvl="1"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2pPr>
            <a:lvl3pPr marR="0" lvl="2"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3pPr>
            <a:lvl4pPr marR="0" lvl="3"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4pPr>
            <a:lvl5pPr marR="0" lvl="4"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5pPr>
            <a:lvl6pPr marR="0" lvl="5"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6pPr>
            <a:lvl7pPr marR="0" lvl="6"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7pPr>
            <a:lvl8pPr marR="0" lvl="7"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8pPr>
            <a:lvl9pPr marR="0" lvl="8"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9pPr>
          </a:lstStyle>
          <a:p>
            <a:pPr marL="0" lvl="0" indent="0" algn="ctr" rtl="0">
              <a:lnSpc>
                <a:spcPct val="70000"/>
              </a:lnSpc>
              <a:spcBef>
                <a:spcPts val="0"/>
              </a:spcBef>
              <a:spcAft>
                <a:spcPts val="0"/>
              </a:spcAft>
              <a:buNone/>
            </a:pPr>
            <a:r>
              <a:rPr lang="en-GB" sz="2800" b="1">
                <a:solidFill>
                  <a:schemeClr val="accent1"/>
                </a:solidFill>
                <a:latin typeface="Bahnschrift SemiLight" panose="020B0502040204020203" charset="0"/>
                <a:cs typeface="Bahnschrift SemiLight" panose="020B0502040204020203" charset="0"/>
              </a:rPr>
              <a:t>2Bn</a:t>
            </a:r>
            <a:br>
              <a:rPr lang="en-GB" sz="1800" b="1">
                <a:solidFill>
                  <a:schemeClr val="accent1"/>
                </a:solidFill>
                <a:latin typeface="Bahnschrift SemiLight" panose="020B0502040204020203" charset="0"/>
                <a:cs typeface="Bahnschrift SemiLight" panose="020B0502040204020203" charset="0"/>
              </a:rPr>
            </a:br>
            <a:r>
              <a:rPr lang="en-GB" sz="1400" b="1">
                <a:solidFill>
                  <a:schemeClr val="accent1"/>
                </a:solidFill>
                <a:latin typeface="Bahnschrift SemiLight" panose="020B0502040204020203" charset="0"/>
                <a:cs typeface="Bahnschrift SemiLight" panose="020B0502040204020203" charset="0"/>
              </a:rPr>
              <a:t>Persondays Provided</a:t>
            </a:r>
            <a:endParaRPr lang="en-GB" sz="1400" b="1">
              <a:solidFill>
                <a:schemeClr val="accent1"/>
              </a:solidFill>
              <a:latin typeface="Bahnschrift SemiLight" panose="020B0502040204020203" charset="0"/>
              <a:cs typeface="Bahnschrift SemiLight" panose="020B0502040204020203" charset="0"/>
            </a:endParaRPr>
          </a:p>
        </p:txBody>
      </p:sp>
      <p:sp>
        <p:nvSpPr>
          <p:cNvPr id="5" name="Google Shape;274;p26"/>
          <p:cNvSpPr txBox="1"/>
          <p:nvPr>
            <p:custDataLst>
              <p:tags r:id="rId25"/>
            </p:custDataLst>
          </p:nvPr>
        </p:nvSpPr>
        <p:spPr>
          <a:xfrm>
            <a:off x="5292090" y="1248410"/>
            <a:ext cx="2745105" cy="200025"/>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1pPr>
            <a:lvl2pPr marL="914400" marR="0" lvl="1"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2pPr>
            <a:lvl3pPr marL="1371600" marR="0" lvl="2"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3pPr>
            <a:lvl4pPr marL="1828800" marR="0" lvl="3"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4pPr>
            <a:lvl5pPr marL="2286000" marR="0" lvl="4"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5pPr>
            <a:lvl6pPr marL="2743200" marR="0" lvl="5"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6pPr>
            <a:lvl7pPr marL="3200400" marR="0" lvl="6"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7pPr>
            <a:lvl8pPr marL="3657600" marR="0" lvl="7"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8pPr>
            <a:lvl9pPr marL="4114800" marR="0" lvl="8"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9pPr>
          </a:lstStyle>
          <a:p>
            <a:pPr marL="0" lvl="0" indent="0" algn="ctr" rtl="0">
              <a:spcBef>
                <a:spcPts val="600"/>
              </a:spcBef>
              <a:spcAft>
                <a:spcPts val="0"/>
              </a:spcAft>
              <a:buNone/>
            </a:pPr>
            <a:r>
              <a:rPr lang="en-GB" sz="1000">
                <a:solidFill>
                  <a:srgbClr val="002060"/>
                </a:solidFill>
                <a:latin typeface="Bahnschrift SemiLight" panose="020B0502040204020203" charset="0"/>
                <a:cs typeface="Bahnschrift SemiLight" panose="020B0502040204020203" charset="0"/>
              </a:rPr>
              <a:t>Total Days worked by all Workers.</a:t>
            </a:r>
            <a:endParaRPr lang="en-GB" sz="1000">
              <a:solidFill>
                <a:srgbClr val="002060"/>
              </a:solidFill>
              <a:latin typeface="Bahnschrift SemiLight" panose="020B0502040204020203" charset="0"/>
              <a:cs typeface="Bahnschrift SemiLight" panose="020B0502040204020203" charset="0"/>
            </a:endParaRPr>
          </a:p>
        </p:txBody>
      </p:sp>
      <p:grpSp>
        <p:nvGrpSpPr>
          <p:cNvPr id="832" name="Google Shape;832;p46"/>
          <p:cNvGrpSpPr/>
          <p:nvPr/>
        </p:nvGrpSpPr>
        <p:grpSpPr>
          <a:xfrm>
            <a:off x="596265" y="1707515"/>
            <a:ext cx="326390" cy="949960"/>
            <a:chOff x="4076175" y="2267050"/>
            <a:chExt cx="173450" cy="504375"/>
          </a:xfrm>
          <a:gradFill>
            <a:gsLst>
              <a:gs pos="0">
                <a:srgbClr val="012D86"/>
              </a:gs>
              <a:gs pos="100000">
                <a:srgbClr val="0E2557"/>
              </a:gs>
            </a:gsLst>
            <a:lin ang="5400000" scaled="0"/>
          </a:gradFill>
        </p:grpSpPr>
        <p:sp>
          <p:nvSpPr>
            <p:cNvPr id="833" name="Google Shape;833;p46"/>
            <p:cNvSpPr/>
            <p:nvPr>
              <p:custDataLst>
                <p:tags r:id="rId26"/>
              </p:custDataLst>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34" name="Google Shape;834;p46"/>
            <p:cNvSpPr/>
            <p:nvPr>
              <p:custDataLst>
                <p:tags r:id="rId27"/>
              </p:custDataLst>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6" name="Google Shape;273;p26"/>
          <p:cNvSpPr txBox="1"/>
          <p:nvPr>
            <p:custDataLst>
              <p:tags r:id="rId28"/>
            </p:custDataLst>
          </p:nvPr>
        </p:nvSpPr>
        <p:spPr>
          <a:xfrm>
            <a:off x="835025" y="2021840"/>
            <a:ext cx="2171700" cy="689610"/>
          </a:xfrm>
          <a:prstGeom prst="rect">
            <a:avLst/>
          </a:prstGeom>
          <a:noFill/>
          <a:ln>
            <a:noFill/>
          </a:ln>
          <a:effectLst>
            <a:outerShdw blurRad="28575" dist="9525" dir="5400000" algn="bl" rotWithShape="0">
              <a:schemeClr val="dk1">
                <a:alpha val="15000"/>
              </a:schemeClr>
            </a:outerShdw>
          </a:effectLst>
        </p:spPr>
        <p:txBody>
          <a:bodyPr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1pPr>
            <a:lvl2pPr marR="0" lvl="1"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2pPr>
            <a:lvl3pPr marR="0" lvl="2"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3pPr>
            <a:lvl4pPr marR="0" lvl="3"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4pPr>
            <a:lvl5pPr marR="0" lvl="4"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5pPr>
            <a:lvl6pPr marR="0" lvl="5"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6pPr>
            <a:lvl7pPr marR="0" lvl="6"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7pPr>
            <a:lvl8pPr marR="0" lvl="7"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8pPr>
            <a:lvl9pPr marR="0" lvl="8"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9pPr>
          </a:lstStyle>
          <a:p>
            <a:pPr marL="0" lvl="0" indent="0" algn="ctr" rtl="0">
              <a:lnSpc>
                <a:spcPct val="70000"/>
              </a:lnSpc>
              <a:spcBef>
                <a:spcPts val="0"/>
              </a:spcBef>
              <a:spcAft>
                <a:spcPts val="0"/>
              </a:spcAft>
              <a:buNone/>
            </a:pPr>
            <a:r>
              <a:rPr lang="en-GB" sz="2800" b="1">
                <a:solidFill>
                  <a:schemeClr val="accent1"/>
                </a:solidFill>
                <a:latin typeface="Bahnschrift SemiLight" panose="020B0502040204020203" charset="0"/>
                <a:cs typeface="Bahnschrift SemiLight" panose="020B0502040204020203" charset="0"/>
              </a:rPr>
              <a:t>59%</a:t>
            </a:r>
            <a:br>
              <a:rPr lang="en-GB" sz="1800" b="1">
                <a:solidFill>
                  <a:schemeClr val="accent1"/>
                </a:solidFill>
                <a:latin typeface="Bahnschrift SemiLight" panose="020B0502040204020203" charset="0"/>
                <a:cs typeface="Bahnschrift SemiLight" panose="020B0502040204020203" charset="0"/>
              </a:rPr>
            </a:br>
            <a:r>
              <a:rPr lang="en-GB" sz="1400" b="1">
                <a:solidFill>
                  <a:schemeClr val="accent1"/>
                </a:solidFill>
                <a:latin typeface="Bahnschrift SemiLight" panose="020B0502040204020203" charset="0"/>
                <a:cs typeface="Bahnschrift SemiLight" panose="020B0502040204020203" charset="0"/>
              </a:rPr>
              <a:t>Women in the Workforce</a:t>
            </a:r>
            <a:endParaRPr lang="en-GB" sz="1400" b="1">
              <a:solidFill>
                <a:schemeClr val="accent1"/>
              </a:solidFill>
              <a:latin typeface="Bahnschrift SemiLight" panose="020B0502040204020203" charset="0"/>
              <a:cs typeface="Bahnschrift SemiLight" panose="020B0502040204020203" charset="0"/>
            </a:endParaRPr>
          </a:p>
        </p:txBody>
      </p:sp>
      <p:sp>
        <p:nvSpPr>
          <p:cNvPr id="7" name="Google Shape;274;p26"/>
          <p:cNvSpPr txBox="1"/>
          <p:nvPr>
            <p:custDataLst>
              <p:tags r:id="rId29"/>
            </p:custDataLst>
          </p:nvPr>
        </p:nvSpPr>
        <p:spPr>
          <a:xfrm>
            <a:off x="395605" y="2623185"/>
            <a:ext cx="2745105" cy="200025"/>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1pPr>
            <a:lvl2pPr marL="914400" marR="0" lvl="1"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2pPr>
            <a:lvl3pPr marL="1371600" marR="0" lvl="2"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3pPr>
            <a:lvl4pPr marL="1828800" marR="0" lvl="3"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4pPr>
            <a:lvl5pPr marL="2286000" marR="0" lvl="4"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5pPr>
            <a:lvl6pPr marL="2743200" marR="0" lvl="5"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6pPr>
            <a:lvl7pPr marL="3200400" marR="0" lvl="6"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7pPr>
            <a:lvl8pPr marL="3657600" marR="0" lvl="7"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8pPr>
            <a:lvl9pPr marL="4114800" marR="0" lvl="8"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9pPr>
          </a:lstStyle>
          <a:p>
            <a:pPr marL="0" lvl="0" indent="0" algn="ctr" rtl="0">
              <a:spcBef>
                <a:spcPts val="600"/>
              </a:spcBef>
              <a:spcAft>
                <a:spcPts val="0"/>
              </a:spcAft>
              <a:buNone/>
            </a:pPr>
            <a:r>
              <a:rPr lang="en-GB" sz="1000">
                <a:solidFill>
                  <a:srgbClr val="002060"/>
                </a:solidFill>
                <a:latin typeface="Bahnschrift SemiLight" panose="020B0502040204020203" charset="0"/>
                <a:cs typeface="Bahnschrift SemiLight" panose="020B0502040204020203" charset="0"/>
              </a:rPr>
              <a:t>Empowering Women Through Employment.</a:t>
            </a:r>
            <a:endParaRPr lang="en-GB" sz="1000">
              <a:solidFill>
                <a:srgbClr val="002060"/>
              </a:solidFill>
              <a:latin typeface="Bahnschrift SemiLight" panose="020B0502040204020203" charset="0"/>
              <a:cs typeface="Bahnschrift SemiLight" panose="020B0502040204020203" charset="0"/>
            </a:endParaRPr>
          </a:p>
        </p:txBody>
      </p:sp>
      <p:grpSp>
        <p:nvGrpSpPr>
          <p:cNvPr id="775" name="Google Shape;775;p46"/>
          <p:cNvGrpSpPr/>
          <p:nvPr/>
        </p:nvGrpSpPr>
        <p:grpSpPr>
          <a:xfrm>
            <a:off x="6072505" y="1864360"/>
            <a:ext cx="735965" cy="737235"/>
            <a:chOff x="6617400" y="931125"/>
            <a:chExt cx="483600" cy="484825"/>
          </a:xfrm>
          <a:gradFill>
            <a:gsLst>
              <a:gs pos="0">
                <a:srgbClr val="012D86"/>
              </a:gs>
              <a:gs pos="100000">
                <a:srgbClr val="0E2557"/>
              </a:gs>
            </a:gsLst>
            <a:lin ang="5400000" scaled="0"/>
          </a:gradFill>
        </p:grpSpPr>
        <p:sp>
          <p:nvSpPr>
            <p:cNvPr id="776" name="Google Shape;776;p46"/>
            <p:cNvSpPr/>
            <p:nvPr>
              <p:custDataLst>
                <p:tags r:id="rId30"/>
              </p:custDataLst>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7" name="Google Shape;777;p46"/>
            <p:cNvSpPr/>
            <p:nvPr>
              <p:custDataLst>
                <p:tags r:id="rId31"/>
              </p:custDataLst>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grp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8" name="Google Shape;273;p26"/>
          <p:cNvSpPr txBox="1"/>
          <p:nvPr>
            <p:custDataLst>
              <p:tags r:id="rId32"/>
            </p:custDataLst>
          </p:nvPr>
        </p:nvSpPr>
        <p:spPr>
          <a:xfrm>
            <a:off x="6660515" y="1995805"/>
            <a:ext cx="1657350" cy="689610"/>
          </a:xfrm>
          <a:prstGeom prst="rect">
            <a:avLst/>
          </a:prstGeom>
          <a:noFill/>
          <a:ln>
            <a:noFill/>
          </a:ln>
          <a:effectLst>
            <a:outerShdw blurRad="28575" dist="9525" dir="5400000" algn="bl" rotWithShape="0">
              <a:schemeClr val="dk1">
                <a:alpha val="15000"/>
              </a:schemeClr>
            </a:outerShdw>
          </a:effectLst>
        </p:spPr>
        <p:txBody>
          <a:bodyPr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1pPr>
            <a:lvl2pPr marR="0" lvl="1"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2pPr>
            <a:lvl3pPr marR="0" lvl="2"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3pPr>
            <a:lvl4pPr marR="0" lvl="3"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4pPr>
            <a:lvl5pPr marR="0" lvl="4"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5pPr>
            <a:lvl6pPr marR="0" lvl="5"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6pPr>
            <a:lvl7pPr marR="0" lvl="6"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7pPr>
            <a:lvl8pPr marR="0" lvl="7"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8pPr>
            <a:lvl9pPr marR="0" lvl="8"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9pPr>
          </a:lstStyle>
          <a:p>
            <a:pPr marL="0" lvl="0" indent="0" algn="ctr" rtl="0">
              <a:lnSpc>
                <a:spcPct val="70000"/>
              </a:lnSpc>
              <a:spcBef>
                <a:spcPts val="0"/>
              </a:spcBef>
              <a:spcAft>
                <a:spcPts val="0"/>
              </a:spcAft>
              <a:buNone/>
            </a:pPr>
            <a:r>
              <a:rPr lang="en-GB" sz="2800" b="1">
                <a:solidFill>
                  <a:schemeClr val="accent1"/>
                </a:solidFill>
                <a:latin typeface="Bahnschrift SemiLight" panose="020B0502040204020203" charset="0"/>
                <a:cs typeface="Bahnschrift SemiLight" panose="020B0502040204020203" charset="0"/>
              </a:rPr>
              <a:t>36%</a:t>
            </a:r>
            <a:br>
              <a:rPr lang="en-GB" sz="1800" b="1">
                <a:solidFill>
                  <a:schemeClr val="accent1"/>
                </a:solidFill>
                <a:latin typeface="Bahnschrift SemiLight" panose="020B0502040204020203" charset="0"/>
                <a:cs typeface="Bahnschrift SemiLight" panose="020B0502040204020203" charset="0"/>
              </a:rPr>
            </a:br>
            <a:r>
              <a:rPr lang="en-GB" sz="1400" b="1">
                <a:solidFill>
                  <a:schemeClr val="accent1"/>
                </a:solidFill>
                <a:latin typeface="Bahnschrift SemiLight" panose="020B0502040204020203" charset="0"/>
                <a:cs typeface="Bahnschrift SemiLight" panose="020B0502040204020203" charset="0"/>
              </a:rPr>
              <a:t>SC/ST Workers (Combined)</a:t>
            </a:r>
            <a:endParaRPr lang="en-GB" sz="1400" b="1">
              <a:solidFill>
                <a:schemeClr val="accent1"/>
              </a:solidFill>
              <a:latin typeface="Bahnschrift SemiLight" panose="020B0502040204020203" charset="0"/>
              <a:cs typeface="Bahnschrift SemiLight" panose="020B0502040204020203" charset="0"/>
            </a:endParaRPr>
          </a:p>
        </p:txBody>
      </p:sp>
      <p:sp>
        <p:nvSpPr>
          <p:cNvPr id="9" name="Google Shape;274;p26"/>
          <p:cNvSpPr txBox="1"/>
          <p:nvPr>
            <p:custDataLst>
              <p:tags r:id="rId33"/>
            </p:custDataLst>
          </p:nvPr>
        </p:nvSpPr>
        <p:spPr>
          <a:xfrm>
            <a:off x="5986780" y="2618740"/>
            <a:ext cx="2745105" cy="200025"/>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1pPr>
            <a:lvl2pPr marL="914400" marR="0" lvl="1"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2pPr>
            <a:lvl3pPr marL="1371600" marR="0" lvl="2"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3pPr>
            <a:lvl4pPr marL="1828800" marR="0" lvl="3"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4pPr>
            <a:lvl5pPr marL="2286000" marR="0" lvl="4"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5pPr>
            <a:lvl6pPr marL="2743200" marR="0" lvl="5"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6pPr>
            <a:lvl7pPr marL="3200400" marR="0" lvl="6"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7pPr>
            <a:lvl8pPr marL="3657600" marR="0" lvl="7"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8pPr>
            <a:lvl9pPr marL="4114800" marR="0" lvl="8"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9pPr>
          </a:lstStyle>
          <a:p>
            <a:pPr marL="0" lvl="0" indent="0" algn="ctr" rtl="0">
              <a:spcBef>
                <a:spcPts val="600"/>
              </a:spcBef>
              <a:spcAft>
                <a:spcPts val="0"/>
              </a:spcAft>
              <a:buNone/>
            </a:pPr>
            <a:r>
              <a:rPr lang="en-GB" sz="1000">
                <a:solidFill>
                  <a:srgbClr val="002060"/>
                </a:solidFill>
                <a:latin typeface="Bahnschrift SemiLight" panose="020B0502040204020203" charset="0"/>
                <a:cs typeface="Bahnschrift SemiLight" panose="020B0502040204020203" charset="0"/>
              </a:rPr>
              <a:t>Supporting Marginalized Communities.</a:t>
            </a:r>
            <a:endParaRPr lang="en-GB" sz="1000">
              <a:solidFill>
                <a:srgbClr val="002060"/>
              </a:solidFill>
              <a:latin typeface="Bahnschrift SemiLight" panose="020B0502040204020203" charset="0"/>
              <a:cs typeface="Bahnschrift SemiLight" panose="020B0502040204020203" charset="0"/>
            </a:endParaRPr>
          </a:p>
        </p:txBody>
      </p:sp>
      <p:sp>
        <p:nvSpPr>
          <p:cNvPr id="727" name="Google Shape;727;p46"/>
          <p:cNvSpPr/>
          <p:nvPr>
            <p:custDataLst>
              <p:tags r:id="rId34"/>
            </p:custDataLst>
          </p:nvPr>
        </p:nvSpPr>
        <p:spPr>
          <a:xfrm>
            <a:off x="3203575" y="3039745"/>
            <a:ext cx="732155" cy="638810"/>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gradFill>
            <a:gsLst>
              <a:gs pos="0">
                <a:srgbClr val="012D86"/>
              </a:gs>
              <a:gs pos="100000">
                <a:srgbClr val="0E2557"/>
              </a:gs>
            </a:gsLst>
            <a:lin ang="5400000" scaled="0"/>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273;p26"/>
          <p:cNvSpPr txBox="1"/>
          <p:nvPr>
            <p:custDataLst>
              <p:tags r:id="rId35"/>
            </p:custDataLst>
          </p:nvPr>
        </p:nvSpPr>
        <p:spPr>
          <a:xfrm>
            <a:off x="3707765" y="3115945"/>
            <a:ext cx="2952115" cy="689610"/>
          </a:xfrm>
          <a:prstGeom prst="rect">
            <a:avLst/>
          </a:prstGeom>
          <a:noFill/>
          <a:ln>
            <a:noFill/>
          </a:ln>
          <a:effectLst>
            <a:outerShdw blurRad="28575" dist="9525" dir="5400000" algn="bl" rotWithShape="0">
              <a:schemeClr val="dk1">
                <a:alpha val="15000"/>
              </a:schemeClr>
            </a:outerShdw>
          </a:effectLst>
        </p:spPr>
        <p:txBody>
          <a:bodyPr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1pPr>
            <a:lvl2pPr marR="0" lvl="1"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2pPr>
            <a:lvl3pPr marR="0" lvl="2"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3pPr>
            <a:lvl4pPr marR="0" lvl="3"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4pPr>
            <a:lvl5pPr marR="0" lvl="4"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5pPr>
            <a:lvl6pPr marR="0" lvl="5"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6pPr>
            <a:lvl7pPr marR="0" lvl="6"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7pPr>
            <a:lvl8pPr marR="0" lvl="7"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8pPr>
            <a:lvl9pPr marR="0" lvl="8" algn="l" rtl="0">
              <a:lnSpc>
                <a:spcPct val="90000"/>
              </a:lnSpc>
              <a:spcBef>
                <a:spcPts val="0"/>
              </a:spcBef>
              <a:spcAft>
                <a:spcPts val="0"/>
              </a:spcAft>
              <a:buClr>
                <a:schemeClr val="lt1"/>
              </a:buClr>
              <a:buSzPts val="3200"/>
              <a:buFont typeface="Encode Sans Semi Condensed SemiBold" panose="00000706000000000000"/>
              <a:buNone/>
              <a:defRPr sz="3200" b="0" i="0" u="none" strike="noStrike" cap="none">
                <a:solidFill>
                  <a:schemeClr val="lt1"/>
                </a:solidFill>
                <a:latin typeface="Encode Sans Semi Condensed SemiBold" panose="00000706000000000000"/>
                <a:ea typeface="Encode Sans Semi Condensed SemiBold" panose="00000706000000000000"/>
                <a:cs typeface="Encode Sans Semi Condensed SemiBold" panose="00000706000000000000"/>
                <a:sym typeface="Encode Sans Semi Condensed SemiBold" panose="00000706000000000000"/>
              </a:defRPr>
            </a:lvl9pPr>
          </a:lstStyle>
          <a:p>
            <a:pPr marL="0" lvl="0" indent="0" algn="ctr" rtl="0">
              <a:lnSpc>
                <a:spcPct val="70000"/>
              </a:lnSpc>
              <a:spcBef>
                <a:spcPts val="0"/>
              </a:spcBef>
              <a:spcAft>
                <a:spcPts val="0"/>
              </a:spcAft>
              <a:buNone/>
            </a:pPr>
            <a:r>
              <a:rPr lang="en-GB" sz="2800" b="1">
                <a:solidFill>
                  <a:schemeClr val="accent1"/>
                </a:solidFill>
                <a:latin typeface="Bahnschrift SemiLight" panose="020B0502040204020203" charset="0"/>
                <a:cs typeface="Bahnschrift SemiLight" panose="020B0502040204020203" charset="0"/>
              </a:rPr>
              <a:t>31</a:t>
            </a:r>
            <a:br>
              <a:rPr lang="en-GB" sz="1800" b="1">
                <a:solidFill>
                  <a:schemeClr val="accent1"/>
                </a:solidFill>
                <a:latin typeface="Bahnschrift SemiLight" panose="020B0502040204020203" charset="0"/>
                <a:cs typeface="Bahnschrift SemiLight" panose="020B0502040204020203" charset="0"/>
              </a:rPr>
            </a:br>
            <a:r>
              <a:rPr lang="en-GB" sz="1400" b="1">
                <a:solidFill>
                  <a:schemeClr val="accent1"/>
                </a:solidFill>
                <a:latin typeface="Bahnschrift SemiLight" panose="020B0502040204020203" charset="0"/>
                <a:cs typeface="Bahnschrift SemiLight" panose="020B0502040204020203" charset="0"/>
              </a:rPr>
              <a:t>Average days of Employment provided per Household</a:t>
            </a:r>
            <a:endParaRPr lang="en-GB" sz="1400" b="1">
              <a:solidFill>
                <a:schemeClr val="accent1"/>
              </a:solidFill>
              <a:latin typeface="Bahnschrift SemiLight" panose="020B0502040204020203" charset="0"/>
              <a:cs typeface="Bahnschrift SemiLight" panose="020B0502040204020203" charset="0"/>
            </a:endParaRPr>
          </a:p>
        </p:txBody>
      </p:sp>
      <p:sp>
        <p:nvSpPr>
          <p:cNvPr id="11" name="Google Shape;274;p26"/>
          <p:cNvSpPr txBox="1"/>
          <p:nvPr>
            <p:custDataLst>
              <p:tags r:id="rId36"/>
            </p:custDataLst>
          </p:nvPr>
        </p:nvSpPr>
        <p:spPr>
          <a:xfrm>
            <a:off x="3341370" y="3724275"/>
            <a:ext cx="2745105" cy="200025"/>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1pPr>
            <a:lvl2pPr marL="914400" marR="0" lvl="1"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2pPr>
            <a:lvl3pPr marL="1371600" marR="0" lvl="2"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3pPr>
            <a:lvl4pPr marL="1828800" marR="0" lvl="3"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4pPr>
            <a:lvl5pPr marL="2286000" marR="0" lvl="4"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5pPr>
            <a:lvl6pPr marL="2743200" marR="0" lvl="5"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6pPr>
            <a:lvl7pPr marL="3200400" marR="0" lvl="6"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7pPr>
            <a:lvl8pPr marL="3657600" marR="0" lvl="7"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8pPr>
            <a:lvl9pPr marL="4114800" marR="0" lvl="8"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9pPr>
          </a:lstStyle>
          <a:p>
            <a:pPr marL="0" lvl="0" indent="0" algn="ctr" rtl="0">
              <a:spcBef>
                <a:spcPts val="600"/>
              </a:spcBef>
              <a:spcAft>
                <a:spcPts val="0"/>
              </a:spcAft>
              <a:buNone/>
            </a:pPr>
            <a:r>
              <a:rPr lang="en-GB" sz="1000">
                <a:solidFill>
                  <a:srgbClr val="002060"/>
                </a:solidFill>
                <a:latin typeface="Bahnschrift SemiLight" panose="020B0502040204020203" charset="0"/>
                <a:cs typeface="Bahnschrift SemiLight" panose="020B0502040204020203" charset="0"/>
              </a:rPr>
              <a:t>Enhancing Household Income Security.</a:t>
            </a:r>
            <a:endParaRPr lang="en-GB" sz="1000">
              <a:solidFill>
                <a:srgbClr val="002060"/>
              </a:solidFill>
              <a:latin typeface="Bahnschrift SemiLight" panose="020B0502040204020203" charset="0"/>
              <a:cs typeface="Bahnschrift SemiLight" panose="020B0502040204020203"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66" name="Shape 166"/>
        <p:cNvGrpSpPr/>
        <p:nvPr/>
      </p:nvGrpSpPr>
      <p:grpSpPr>
        <a:xfrm>
          <a:off x="0" y="0"/>
          <a:ext cx="0" cy="0"/>
          <a:chOff x="0" y="0"/>
          <a:chExt cx="0" cy="0"/>
        </a:xfrm>
      </p:grpSpPr>
      <p:sp>
        <p:nvSpPr>
          <p:cNvPr id="167" name="Google Shape;167;p16"/>
          <p:cNvSpPr txBox="1"/>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2400" b="1">
                <a:latin typeface="Bahnschrift SemiBold" panose="020B0502040204020203" charset="0"/>
                <a:cs typeface="Bahnschrift SemiBold" panose="020B0502040204020203" charset="0"/>
              </a:rPr>
              <a:t>Worker Engagement with NREGA</a:t>
            </a:r>
            <a:endParaRPr lang="en-GB" sz="2400" b="1">
              <a:latin typeface="Bahnschrift SemiBold" panose="020B0502040204020203" charset="0"/>
              <a:cs typeface="Bahnschrift SemiBold" panose="020B0502040204020203" charset="0"/>
            </a:endParaRPr>
          </a:p>
        </p:txBody>
      </p:sp>
      <p:sp>
        <p:nvSpPr>
          <p:cNvPr id="169" name="Google Shape;169;p16"/>
          <p:cNvSpPr txBox="1"/>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4" name="Google Shape;330;p29"/>
          <p:cNvSpPr txBox="1"/>
          <p:nvPr>
            <p:custDataLst>
              <p:tags r:id="rId1"/>
            </p:custDataLst>
          </p:nvPr>
        </p:nvSpPr>
        <p:spPr>
          <a:xfrm>
            <a:off x="467360" y="4036060"/>
            <a:ext cx="8268335" cy="374650"/>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0"/>
              </a:spcAft>
              <a:buClr>
                <a:schemeClr val="accent1"/>
              </a:buClr>
              <a:buSzPts val="1600"/>
              <a:buFont typeface="Encode Sans Semi Condensed Light" panose="00000406000000000000"/>
              <a:buNone/>
              <a:defRPr sz="16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1pPr>
            <a:lvl2pPr marL="914400" marR="0" lvl="1"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2pPr>
            <a:lvl3pPr marL="1371600" marR="0" lvl="2"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3pPr>
            <a:lvl4pPr marL="1828800" marR="0" lvl="3"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4pPr>
            <a:lvl5pPr marL="2286000" marR="0" lvl="4"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5pPr>
            <a:lvl6pPr marL="2743200" marR="0" lvl="5"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6pPr>
            <a:lvl7pPr marL="3200400" marR="0" lvl="6"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7pPr>
            <a:lvl8pPr marL="3657600" marR="0" lvl="7"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8pPr>
            <a:lvl9pPr marL="4114800" marR="0" lvl="8"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9pPr>
          </a:lstStyle>
          <a:p>
            <a:pPr marL="0" lvl="0" indent="0" algn="ctr" rtl="0">
              <a:spcBef>
                <a:spcPts val="0"/>
              </a:spcBef>
              <a:spcAft>
                <a:spcPts val="0"/>
              </a:spcAft>
              <a:buNone/>
            </a:pPr>
            <a:r>
              <a:rPr lang="en-GB" sz="800" b="1">
                <a:gradFill>
                  <a:gsLst>
                    <a:gs pos="0">
                      <a:srgbClr val="012D86"/>
                    </a:gs>
                    <a:gs pos="100000">
                      <a:srgbClr val="0E2557"/>
                    </a:gs>
                  </a:gsLst>
                  <a:lin scaled="0"/>
                </a:gradFill>
                <a:sym typeface="+mn-ea"/>
              </a:rPr>
              <a:t>* Worker Participation Rate = Percentage of Total Workers that are Active</a:t>
            </a:r>
            <a:endParaRPr lang="en-GB" sz="800" b="1">
              <a:gradFill>
                <a:gsLst>
                  <a:gs pos="0">
                    <a:srgbClr val="012D86"/>
                  </a:gs>
                  <a:gs pos="100000">
                    <a:srgbClr val="0E2557"/>
                  </a:gs>
                </a:gsLst>
                <a:lin scaled="0"/>
              </a:gradFill>
              <a:sym typeface="+mn-ea"/>
            </a:endParaRPr>
          </a:p>
        </p:txBody>
      </p:sp>
      <p:pic>
        <p:nvPicPr>
          <p:cNvPr id="6" name="Picture 5" descr="WP Rate cropped"/>
          <p:cNvPicPr>
            <a:picLocks noChangeAspect="1"/>
          </p:cNvPicPr>
          <p:nvPr/>
        </p:nvPicPr>
        <p:blipFill>
          <a:blip r:embed="rId2"/>
          <a:stretch>
            <a:fillRect/>
          </a:stretch>
        </p:blipFill>
        <p:spPr>
          <a:xfrm>
            <a:off x="542925" y="1708150"/>
            <a:ext cx="8058150" cy="2295525"/>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6"/>
          <p:cNvSpPr txBox="1"/>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2400" b="1">
                <a:latin typeface="Bahnschrift SemiBold" panose="020B0502040204020203" charset="0"/>
                <a:cs typeface="Bahnschrift SemiBold" panose="020B0502040204020203" charset="0"/>
              </a:rPr>
              <a:t>Worker Engagement with NREGA</a:t>
            </a:r>
            <a:endParaRPr lang="en-GB" sz="2400" b="1">
              <a:latin typeface="Bahnschrift SemiBold" panose="020B0502040204020203" charset="0"/>
              <a:cs typeface="Bahnschrift SemiBold" panose="020B0502040204020203" charset="0"/>
            </a:endParaRPr>
          </a:p>
        </p:txBody>
      </p:sp>
      <p:sp>
        <p:nvSpPr>
          <p:cNvPr id="169" name="Google Shape;169;p16"/>
          <p:cNvSpPr txBox="1"/>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4" name="Google Shape;330;p29"/>
          <p:cNvSpPr txBox="1"/>
          <p:nvPr>
            <p:custDataLst>
              <p:tags r:id="rId1"/>
            </p:custDataLst>
          </p:nvPr>
        </p:nvSpPr>
        <p:spPr>
          <a:xfrm>
            <a:off x="467360" y="4036060"/>
            <a:ext cx="8268335" cy="374650"/>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0"/>
              </a:spcAft>
              <a:buClr>
                <a:schemeClr val="accent1"/>
              </a:buClr>
              <a:buSzPts val="1600"/>
              <a:buFont typeface="Encode Sans Semi Condensed Light" panose="00000406000000000000"/>
              <a:buNone/>
              <a:defRPr sz="16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1pPr>
            <a:lvl2pPr marL="914400" marR="0" lvl="1"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2pPr>
            <a:lvl3pPr marL="1371600" marR="0" lvl="2"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3pPr>
            <a:lvl4pPr marL="1828800" marR="0" lvl="3"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4pPr>
            <a:lvl5pPr marL="2286000" marR="0" lvl="4"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5pPr>
            <a:lvl6pPr marL="2743200" marR="0" lvl="5"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6pPr>
            <a:lvl7pPr marL="3200400" marR="0" lvl="6"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7pPr>
            <a:lvl8pPr marL="3657600" marR="0" lvl="7"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8pPr>
            <a:lvl9pPr marL="4114800" marR="0" lvl="8"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9pPr>
          </a:lstStyle>
          <a:p>
            <a:pPr marL="0" lvl="0" indent="0" algn="ctr" rtl="0">
              <a:spcBef>
                <a:spcPts val="0"/>
              </a:spcBef>
              <a:spcAft>
                <a:spcPts val="0"/>
              </a:spcAft>
              <a:buNone/>
            </a:pPr>
            <a:r>
              <a:rPr lang="en-GB" sz="800" b="1">
                <a:gradFill>
                  <a:gsLst>
                    <a:gs pos="0">
                      <a:srgbClr val="012D86"/>
                    </a:gs>
                    <a:gs pos="100000">
                      <a:srgbClr val="0E2557"/>
                    </a:gs>
                  </a:gsLst>
                  <a:lin scaled="0"/>
                </a:gradFill>
                <a:sym typeface="+mn-ea"/>
              </a:rPr>
              <a:t>* Job Card Activation Rate = Percentage of Total Issued Job Cards that are Active</a:t>
            </a:r>
            <a:endParaRPr lang="en-GB" sz="800" b="1">
              <a:gradFill>
                <a:gsLst>
                  <a:gs pos="0">
                    <a:srgbClr val="012D86"/>
                  </a:gs>
                  <a:gs pos="100000">
                    <a:srgbClr val="0E2557"/>
                  </a:gs>
                </a:gsLst>
                <a:lin scaled="0"/>
              </a:gradFill>
              <a:sym typeface="+mn-ea"/>
            </a:endParaRPr>
          </a:p>
        </p:txBody>
      </p:sp>
      <p:pic>
        <p:nvPicPr>
          <p:cNvPr id="3" name="Picture 2" descr="JC Rate"/>
          <p:cNvPicPr>
            <a:picLocks noChangeAspect="1"/>
          </p:cNvPicPr>
          <p:nvPr/>
        </p:nvPicPr>
        <p:blipFill>
          <a:blip r:embed="rId2"/>
          <a:stretch>
            <a:fillRect/>
          </a:stretch>
        </p:blipFill>
        <p:spPr>
          <a:xfrm>
            <a:off x="542925" y="1779905"/>
            <a:ext cx="8058150" cy="2286000"/>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29" name="Shape 329"/>
        <p:cNvGrpSpPr/>
        <p:nvPr/>
      </p:nvGrpSpPr>
      <p:grpSpPr>
        <a:xfrm>
          <a:off x="0" y="0"/>
          <a:ext cx="0" cy="0"/>
          <a:chOff x="0" y="0"/>
          <a:chExt cx="0" cy="0"/>
        </a:xfrm>
      </p:grpSpPr>
      <p:sp>
        <p:nvSpPr>
          <p:cNvPr id="330" name="Google Shape;330;p29"/>
          <p:cNvSpPr txBox="1"/>
          <p:nvPr>
            <p:ph type="body" idx="1"/>
          </p:nvPr>
        </p:nvSpPr>
        <p:spPr>
          <a:xfrm>
            <a:off x="282000" y="4232425"/>
            <a:ext cx="8580000" cy="565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2400" b="1">
                <a:solidFill>
                  <a:schemeClr val="bg1"/>
                </a:solidFill>
                <a:latin typeface="Bahnschrift SemiBold" panose="020B0502040204020203" charset="0"/>
                <a:cs typeface="Bahnschrift SemiBold" panose="020B0502040204020203" charset="0"/>
                <a:sym typeface="+mn-ea"/>
              </a:rPr>
              <a:t>Regional Disparities in NREGA Implementation</a:t>
            </a:r>
            <a:endParaRPr lang="en-GB" sz="2400" b="1">
              <a:solidFill>
                <a:schemeClr val="bg1"/>
              </a:solidFill>
              <a:latin typeface="Bahnschrift SemiBold" panose="020B0502040204020203" charset="0"/>
              <a:cs typeface="Bahnschrift SemiBold" panose="020B0502040204020203" charset="0"/>
              <a:sym typeface="+mn-ea"/>
            </a:endParaRPr>
          </a:p>
        </p:txBody>
      </p:sp>
      <p:sp>
        <p:nvSpPr>
          <p:cNvPr id="331" name="Google Shape;331;p29"/>
          <p:cNvSpPr txBox="1"/>
          <p:nvPr>
            <p:ph type="sldNum" idx="12"/>
          </p:nvPr>
        </p:nvSpPr>
        <p:spPr>
          <a:xfrm>
            <a:off x="4327150" y="4797925"/>
            <a:ext cx="485400" cy="34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 name="Google Shape;330;p29"/>
          <p:cNvSpPr txBox="1"/>
          <p:nvPr>
            <p:custDataLst>
              <p:tags r:id="rId1"/>
            </p:custDataLst>
          </p:nvPr>
        </p:nvSpPr>
        <p:spPr>
          <a:xfrm rot="16200000">
            <a:off x="-1511935" y="2030095"/>
            <a:ext cx="3612515" cy="374650"/>
          </a:xfrm>
          <a:prstGeom prst="rect">
            <a:avLst/>
          </a:prstGeom>
          <a:noFill/>
          <a:ln>
            <a:noFill/>
          </a:ln>
        </p:spPr>
        <p:txBody>
          <a:bodyPr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0"/>
              </a:spcAft>
              <a:buClr>
                <a:schemeClr val="accent1"/>
              </a:buClr>
              <a:buSzPts val="1600"/>
              <a:buFont typeface="Encode Sans Semi Condensed Light" panose="00000406000000000000"/>
              <a:buNone/>
              <a:defRPr sz="16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1pPr>
            <a:lvl2pPr marL="914400" marR="0" lvl="1"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2pPr>
            <a:lvl3pPr marL="1371600" marR="0" lvl="2"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3pPr>
            <a:lvl4pPr marL="1828800" marR="0" lvl="3" indent="-317500" algn="l" rtl="0">
              <a:lnSpc>
                <a:spcPct val="115000"/>
              </a:lnSpc>
              <a:spcBef>
                <a:spcPts val="0"/>
              </a:spcBef>
              <a:spcAft>
                <a:spcPts val="0"/>
              </a:spcAft>
              <a:buClr>
                <a:schemeClr val="accent1"/>
              </a:buClr>
              <a:buSzPts val="1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4pPr>
            <a:lvl5pPr marL="2286000" marR="0" lvl="4"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5pPr>
            <a:lvl6pPr marL="2743200" marR="0" lvl="5"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6pPr>
            <a:lvl7pPr marL="3200400" marR="0" lvl="6"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7pPr>
            <a:lvl8pPr marL="3657600" marR="0" lvl="7"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8pPr>
            <a:lvl9pPr marL="4114800" marR="0" lvl="8" indent="-381000" algn="l" rtl="0">
              <a:lnSpc>
                <a:spcPct val="115000"/>
              </a:lnSpc>
              <a:spcBef>
                <a:spcPts val="0"/>
              </a:spcBef>
              <a:spcAft>
                <a:spcPts val="0"/>
              </a:spcAft>
              <a:buClr>
                <a:schemeClr val="dk1"/>
              </a:buClr>
              <a:buSzPts val="2400"/>
              <a:buFont typeface="Encode Sans Semi Condensed Light" panose="00000406000000000000"/>
              <a:buChar char="▸"/>
              <a:defRPr sz="2400" b="0" i="0" u="none" strike="noStrike" cap="none">
                <a:solidFill>
                  <a:schemeClr val="dk1"/>
                </a:solidFill>
                <a:latin typeface="Encode Sans Semi Condensed Light" panose="00000406000000000000"/>
                <a:ea typeface="Encode Sans Semi Condensed Light" panose="00000406000000000000"/>
                <a:cs typeface="Encode Sans Semi Condensed Light" panose="00000406000000000000"/>
                <a:sym typeface="Encode Sans Semi Condensed Light" panose="00000406000000000000"/>
              </a:defRPr>
            </a:lvl9pPr>
          </a:lstStyle>
          <a:p>
            <a:pPr marL="0" lvl="0" indent="0" algn="ctr" rtl="0">
              <a:spcBef>
                <a:spcPts val="0"/>
              </a:spcBef>
              <a:spcAft>
                <a:spcPts val="0"/>
              </a:spcAft>
              <a:buNone/>
            </a:pPr>
            <a:r>
              <a:rPr lang="en-GB" sz="800" b="1">
                <a:gradFill>
                  <a:gsLst>
                    <a:gs pos="0">
                      <a:srgbClr val="012D86"/>
                    </a:gs>
                    <a:gs pos="100000">
                      <a:srgbClr val="0E2557"/>
                    </a:gs>
                  </a:gsLst>
                  <a:lin scaled="0"/>
                </a:gradFill>
                <a:latin typeface="Bahnschrift SemiLight" panose="020B0502040204020203" charset="0"/>
                <a:cs typeface="Bahnschrift SemiLight" panose="020B0502040204020203" charset="0"/>
                <a:sym typeface="+mn-ea"/>
              </a:rPr>
              <a:t>* Lighter colours indicate lower values; darker colours indicate higher values</a:t>
            </a:r>
            <a:endParaRPr lang="en-GB" sz="800" b="1">
              <a:gradFill>
                <a:gsLst>
                  <a:gs pos="0">
                    <a:srgbClr val="012D86"/>
                  </a:gs>
                  <a:gs pos="100000">
                    <a:srgbClr val="0E2557"/>
                  </a:gs>
                </a:gsLst>
                <a:lin scaled="0"/>
              </a:gradFill>
              <a:latin typeface="Bahnschrift SemiLight" panose="020B0502040204020203" charset="0"/>
              <a:cs typeface="Bahnschrift SemiLight" panose="020B0502040204020203" charset="0"/>
              <a:sym typeface="+mn-ea"/>
            </a:endParaRPr>
          </a:p>
        </p:txBody>
      </p:sp>
      <p:pic>
        <p:nvPicPr>
          <p:cNvPr id="5" name="Picture 4" descr="Regional disparity"/>
          <p:cNvPicPr>
            <a:picLocks noChangeAspect="1"/>
          </p:cNvPicPr>
          <p:nvPr/>
        </p:nvPicPr>
        <p:blipFill>
          <a:blip r:embed="rId2"/>
          <a:stretch>
            <a:fillRect/>
          </a:stretch>
        </p:blipFill>
        <p:spPr>
          <a:xfrm>
            <a:off x="395605" y="411480"/>
            <a:ext cx="8220075" cy="3714750"/>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6"/>
          <p:cNvSpPr txBox="1"/>
          <p:nvPr>
            <p:ph type="title"/>
          </p:nvPr>
        </p:nvSpPr>
        <p:spPr>
          <a:xfrm>
            <a:off x="533400" y="277650"/>
            <a:ext cx="6840600" cy="89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2400" b="1">
                <a:latin typeface="Bahnschrift SemiBold" panose="020B0502040204020203" charset="0"/>
                <a:cs typeface="Bahnschrift SemiBold" panose="020B0502040204020203" charset="0"/>
              </a:rPr>
              <a:t>Budget Utilization and Employment Generation</a:t>
            </a:r>
            <a:endParaRPr lang="en-GB" sz="2400" b="1">
              <a:latin typeface="Bahnschrift SemiBold" panose="020B0502040204020203" charset="0"/>
              <a:cs typeface="Bahnschrift SemiBold" panose="020B0502040204020203" charset="0"/>
            </a:endParaRPr>
          </a:p>
        </p:txBody>
      </p:sp>
      <p:sp>
        <p:nvSpPr>
          <p:cNvPr id="169" name="Google Shape;169;p16"/>
          <p:cNvSpPr txBox="1"/>
          <p:nvPr>
            <p:ph type="sldNum" idx="12"/>
          </p:nvPr>
        </p:nvSpPr>
        <p:spPr>
          <a:xfrm>
            <a:off x="8543950" y="4612325"/>
            <a:ext cx="485400" cy="531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2" name="Picture 1" descr="Budget to Persondays"/>
          <p:cNvPicPr>
            <a:picLocks noChangeAspect="1"/>
          </p:cNvPicPr>
          <p:nvPr/>
        </p:nvPicPr>
        <p:blipFill>
          <a:blip r:embed="rId1"/>
          <a:stretch>
            <a:fillRect/>
          </a:stretch>
        </p:blipFill>
        <p:spPr>
          <a:xfrm>
            <a:off x="755650" y="1564005"/>
            <a:ext cx="7553325" cy="3228340"/>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29" name="Shape 329"/>
        <p:cNvGrpSpPr/>
        <p:nvPr/>
      </p:nvGrpSpPr>
      <p:grpSpPr>
        <a:xfrm>
          <a:off x="0" y="0"/>
          <a:ext cx="0" cy="0"/>
          <a:chOff x="0" y="0"/>
          <a:chExt cx="0" cy="0"/>
        </a:xfrm>
      </p:grpSpPr>
      <p:sp>
        <p:nvSpPr>
          <p:cNvPr id="330" name="Google Shape;330;p29"/>
          <p:cNvSpPr txBox="1"/>
          <p:nvPr>
            <p:ph type="body" idx="1"/>
          </p:nvPr>
        </p:nvSpPr>
        <p:spPr>
          <a:xfrm>
            <a:off x="282000" y="4232425"/>
            <a:ext cx="8580000" cy="565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sz="2400" b="1">
                <a:solidFill>
                  <a:schemeClr val="bg1"/>
                </a:solidFill>
                <a:latin typeface="Bahnschrift SemiBold" panose="020B0502040204020203" charset="0"/>
                <a:cs typeface="Bahnschrift SemiBold" panose="020B0502040204020203" charset="0"/>
                <a:sym typeface="+mn-ea"/>
              </a:rPr>
              <a:t>NREGA Project Completion: Factors &amp; Roadblocks</a:t>
            </a:r>
            <a:endParaRPr lang="en-GB" sz="2400" b="1">
              <a:solidFill>
                <a:schemeClr val="bg1"/>
              </a:solidFill>
              <a:latin typeface="Bahnschrift SemiBold" panose="020B0502040204020203" charset="0"/>
              <a:cs typeface="Bahnschrift SemiBold" panose="020B0502040204020203" charset="0"/>
              <a:sym typeface="+mn-ea"/>
            </a:endParaRPr>
          </a:p>
        </p:txBody>
      </p:sp>
      <p:sp>
        <p:nvSpPr>
          <p:cNvPr id="331" name="Google Shape;331;p29"/>
          <p:cNvSpPr txBox="1"/>
          <p:nvPr>
            <p:ph type="sldNum" idx="12"/>
          </p:nvPr>
        </p:nvSpPr>
        <p:spPr>
          <a:xfrm>
            <a:off x="4327150" y="4797925"/>
            <a:ext cx="485400" cy="34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2" name="Picture 1" descr="Screenshot (20)"/>
          <p:cNvPicPr>
            <a:picLocks noChangeAspect="1"/>
          </p:cNvPicPr>
          <p:nvPr/>
        </p:nvPicPr>
        <p:blipFill>
          <a:blip r:embed="rId1"/>
          <a:stretch>
            <a:fillRect/>
          </a:stretch>
        </p:blipFill>
        <p:spPr>
          <a:xfrm>
            <a:off x="935355" y="52070"/>
            <a:ext cx="7268845" cy="4166870"/>
          </a:xfrm>
          <a:prstGeom prst="rect">
            <a:avLst/>
          </a:prstGeom>
        </p:spPr>
      </p:pic>
    </p:spTree>
  </p:cSld>
  <p:clrMapOvr>
    <a:masterClrMapping/>
  </p:clrMapOvr>
  <p:transition>
    <p:fade thruBlk="1"/>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Ferdinand template">
  <a:themeElements>
    <a:clrScheme name="Custom 347">
      <a:dk1>
        <a:srgbClr val="343A4E"/>
      </a:dk1>
      <a:lt1>
        <a:srgbClr val="FFFFFF"/>
      </a:lt1>
      <a:dk2>
        <a:srgbClr val="707A96"/>
      </a:dk2>
      <a:lt2>
        <a:srgbClr val="EEEFF3"/>
      </a:lt2>
      <a:accent1>
        <a:srgbClr val="ACD701"/>
      </a:accent1>
      <a:accent2>
        <a:srgbClr val="69B636"/>
      </a:accent2>
      <a:accent3>
        <a:srgbClr val="32A318"/>
      </a:accent3>
      <a:accent4>
        <a:srgbClr val="9EACD1"/>
      </a:accent4>
      <a:accent5>
        <a:srgbClr val="707A96"/>
      </a:accent5>
      <a:accent6>
        <a:srgbClr val="394057"/>
      </a:accent6>
      <a:hlink>
        <a:srgbClr val="0E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3613</Words>
  <Application>WPS Presentation</Application>
  <PresentationFormat/>
  <Paragraphs>106</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Arial</vt:lpstr>
      <vt:lpstr>Encode Sans Semi Condensed SemiBold</vt:lpstr>
      <vt:lpstr>Courier 10 Pitch</vt:lpstr>
      <vt:lpstr>Encode Sans Semi Condensed Light</vt:lpstr>
      <vt:lpstr>Encode Sans Semi Condensed</vt:lpstr>
      <vt:lpstr>Bahnschrift SemiBold</vt:lpstr>
      <vt:lpstr>Bahnschrift SemiLight</vt:lpstr>
      <vt:lpstr>Calibri</vt:lpstr>
      <vt:lpstr>Wingdings</vt:lpstr>
      <vt:lpstr>Microsoft YaHei</vt:lpstr>
      <vt:lpstr>Arial Unicode MS</vt:lpstr>
      <vt:lpstr>Ferdinand template</vt:lpstr>
      <vt:lpstr>National Rural Employment Guarantee Act (NREGA) Review: Insights and Recommendations</vt:lpstr>
      <vt:lpstr>The Goals of NREGA in Rural India</vt:lpstr>
      <vt:lpstr>Unveiling NREGA's Impact: A Snapshot of Key Data</vt:lpstr>
      <vt:lpstr>269M Hired Workers</vt:lpstr>
      <vt:lpstr>Worker Engagement with NREGA</vt:lpstr>
      <vt:lpstr>Worker Engagement with NREGA</vt:lpstr>
      <vt:lpstr>PowerPoint 演示文稿</vt:lpstr>
      <vt:lpstr>Budget Utilization and Employment Generation</vt:lpstr>
      <vt:lpstr>PowerPoint 演示文稿</vt:lpstr>
      <vt:lpstr>Empowering Rural Development:</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Rural Employment Guarantee Act (NREGA) Review: Insights and Recommendations</dc:title>
  <dc:creator/>
  <cp:lastModifiedBy>Admin</cp:lastModifiedBy>
  <cp:revision>61</cp:revision>
  <dcterms:created xsi:type="dcterms:W3CDTF">2024-06-18T13:13:00Z</dcterms:created>
  <dcterms:modified xsi:type="dcterms:W3CDTF">2024-06-20T06:19:48Z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773B13D3391E4B8E9E3CC4ADE10165D2_12</vt:lpwstr>
  </property>
  <property fmtid="{D5CDD505-2E9C-101B-9397-08002B2CF9AE}" pid="3" name="KSOProductBuildVer">
    <vt:lpwstr>2057-12.2.0.17119</vt:lpwstr>
  </property>
</Properties>
</file>