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9E8506-0C17-4D85-9FA3-44560809D72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4346DB2E-DA8F-42A7-8011-AE39445B48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Encrypted Data therefore we can’t fully understand it.</a:t>
          </a:r>
        </a:p>
      </dgm:t>
    </dgm:pt>
    <dgm:pt modelId="{74C41792-B835-4006-AD21-8B4133232EC5}" type="parTrans" cxnId="{F056D3C0-871A-472E-8B7E-E985663687C2}">
      <dgm:prSet/>
      <dgm:spPr/>
      <dgm:t>
        <a:bodyPr/>
        <a:lstStyle/>
        <a:p>
          <a:endParaRPr lang="en-US"/>
        </a:p>
      </dgm:t>
    </dgm:pt>
    <dgm:pt modelId="{F2244215-EE89-4A41-8B0F-E670ADBDAD85}" type="sibTrans" cxnId="{F056D3C0-871A-472E-8B7E-E985663687C2}">
      <dgm:prSet/>
      <dgm:spPr/>
      <dgm:t>
        <a:bodyPr/>
        <a:lstStyle/>
        <a:p>
          <a:endParaRPr lang="en-US"/>
        </a:p>
      </dgm:t>
    </dgm:pt>
    <dgm:pt modelId="{2B0EB338-DB99-424C-B26C-2D2FA6C6FE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Absurd disparity on the Class characteristic.</a:t>
          </a:r>
        </a:p>
      </dgm:t>
    </dgm:pt>
    <dgm:pt modelId="{D30A1585-26A5-41C3-9BE7-D851CB989B2E}" type="parTrans" cxnId="{67FBEDCE-FA22-43B7-8542-4C0C5B8C213E}">
      <dgm:prSet/>
      <dgm:spPr/>
      <dgm:t>
        <a:bodyPr/>
        <a:lstStyle/>
        <a:p>
          <a:endParaRPr lang="en-US"/>
        </a:p>
      </dgm:t>
    </dgm:pt>
    <dgm:pt modelId="{560B72CA-07CA-43D3-B403-6B32F1B8F09C}" type="sibTrans" cxnId="{67FBEDCE-FA22-43B7-8542-4C0C5B8C213E}">
      <dgm:prSet/>
      <dgm:spPr/>
      <dgm:t>
        <a:bodyPr/>
        <a:lstStyle/>
        <a:p>
          <a:endParaRPr lang="en-US"/>
        </a:p>
      </dgm:t>
    </dgm:pt>
    <dgm:pt modelId="{A89E9407-E5C4-447E-8F42-849FABA476ED}" type="pres">
      <dgm:prSet presAssocID="{C29E8506-0C17-4D85-9FA3-44560809D720}" presName="root" presStyleCnt="0">
        <dgm:presLayoutVars>
          <dgm:dir/>
          <dgm:resizeHandles val="exact"/>
        </dgm:presLayoutVars>
      </dgm:prSet>
      <dgm:spPr/>
    </dgm:pt>
    <dgm:pt modelId="{C68CE225-410D-43BC-AFDB-65DDE2524652}" type="pres">
      <dgm:prSet presAssocID="{4346DB2E-DA8F-42A7-8011-AE39445B48A5}" presName="compNode" presStyleCnt="0"/>
      <dgm:spPr/>
    </dgm:pt>
    <dgm:pt modelId="{036F79C2-6A57-4A1D-946F-E9DBDC8A26C6}" type="pres">
      <dgm:prSet presAssocID="{4346DB2E-DA8F-42A7-8011-AE39445B48A5}" presName="bgRect" presStyleLbl="bgShp" presStyleIdx="0" presStyleCnt="2"/>
      <dgm:spPr/>
    </dgm:pt>
    <dgm:pt modelId="{FE3ACA6A-3946-4E5C-B5EC-A99DB8D9A5A5}" type="pres">
      <dgm:prSet presAssocID="{4346DB2E-DA8F-42A7-8011-AE39445B48A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A143D67E-27C1-45EA-961C-68AB73FC31E2}" type="pres">
      <dgm:prSet presAssocID="{4346DB2E-DA8F-42A7-8011-AE39445B48A5}" presName="spaceRect" presStyleCnt="0"/>
      <dgm:spPr/>
    </dgm:pt>
    <dgm:pt modelId="{2A20A3AE-A698-4021-A003-F1A4E0E81044}" type="pres">
      <dgm:prSet presAssocID="{4346DB2E-DA8F-42A7-8011-AE39445B48A5}" presName="parTx" presStyleLbl="revTx" presStyleIdx="0" presStyleCnt="2">
        <dgm:presLayoutVars>
          <dgm:chMax val="0"/>
          <dgm:chPref val="0"/>
        </dgm:presLayoutVars>
      </dgm:prSet>
      <dgm:spPr/>
    </dgm:pt>
    <dgm:pt modelId="{D6699C5A-A764-4619-9628-F19C1A92431C}" type="pres">
      <dgm:prSet presAssocID="{F2244215-EE89-4A41-8B0F-E670ADBDAD85}" presName="sibTrans" presStyleCnt="0"/>
      <dgm:spPr/>
    </dgm:pt>
    <dgm:pt modelId="{A0AE7E78-D8F4-4D4A-B253-FC1A005F3927}" type="pres">
      <dgm:prSet presAssocID="{2B0EB338-DB99-424C-B26C-2D2FA6C6FE5E}" presName="compNode" presStyleCnt="0"/>
      <dgm:spPr/>
    </dgm:pt>
    <dgm:pt modelId="{E0AF7A18-7821-45CD-B6E2-6AE3E132E0AC}" type="pres">
      <dgm:prSet presAssocID="{2B0EB338-DB99-424C-B26C-2D2FA6C6FE5E}" presName="bgRect" presStyleLbl="bgShp" presStyleIdx="1" presStyleCnt="2"/>
      <dgm:spPr/>
    </dgm:pt>
    <dgm:pt modelId="{54D5BDAD-A3CB-413B-965C-872EC95E112D}" type="pres">
      <dgm:prSet presAssocID="{2B0EB338-DB99-424C-B26C-2D2FA6C6FE5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oker Hat"/>
        </a:ext>
      </dgm:extLst>
    </dgm:pt>
    <dgm:pt modelId="{AEF54F68-5005-49AF-9ECD-FDCAC00D65F1}" type="pres">
      <dgm:prSet presAssocID="{2B0EB338-DB99-424C-B26C-2D2FA6C6FE5E}" presName="spaceRect" presStyleCnt="0"/>
      <dgm:spPr/>
    </dgm:pt>
    <dgm:pt modelId="{1898D60D-C98D-4AFA-9F87-5EDFF3FA1DCD}" type="pres">
      <dgm:prSet presAssocID="{2B0EB338-DB99-424C-B26C-2D2FA6C6FE5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E3FAF13-AB70-4AA6-8D7C-F88F98A49258}" type="presOf" srcId="{2B0EB338-DB99-424C-B26C-2D2FA6C6FE5E}" destId="{1898D60D-C98D-4AFA-9F87-5EDFF3FA1DCD}" srcOrd="0" destOrd="0" presId="urn:microsoft.com/office/officeart/2018/2/layout/IconVerticalSolidList"/>
    <dgm:cxn modelId="{B797E024-C138-469C-A667-67BBD6182C80}" type="presOf" srcId="{4346DB2E-DA8F-42A7-8011-AE39445B48A5}" destId="{2A20A3AE-A698-4021-A003-F1A4E0E81044}" srcOrd="0" destOrd="0" presId="urn:microsoft.com/office/officeart/2018/2/layout/IconVerticalSolidList"/>
    <dgm:cxn modelId="{7795F2B9-C04B-4B00-9D35-B4287F122529}" type="presOf" srcId="{C29E8506-0C17-4D85-9FA3-44560809D720}" destId="{A89E9407-E5C4-447E-8F42-849FABA476ED}" srcOrd="0" destOrd="0" presId="urn:microsoft.com/office/officeart/2018/2/layout/IconVerticalSolidList"/>
    <dgm:cxn modelId="{F056D3C0-871A-472E-8B7E-E985663687C2}" srcId="{C29E8506-0C17-4D85-9FA3-44560809D720}" destId="{4346DB2E-DA8F-42A7-8011-AE39445B48A5}" srcOrd="0" destOrd="0" parTransId="{74C41792-B835-4006-AD21-8B4133232EC5}" sibTransId="{F2244215-EE89-4A41-8B0F-E670ADBDAD85}"/>
    <dgm:cxn modelId="{67FBEDCE-FA22-43B7-8542-4C0C5B8C213E}" srcId="{C29E8506-0C17-4D85-9FA3-44560809D720}" destId="{2B0EB338-DB99-424C-B26C-2D2FA6C6FE5E}" srcOrd="1" destOrd="0" parTransId="{D30A1585-26A5-41C3-9BE7-D851CB989B2E}" sibTransId="{560B72CA-07CA-43D3-B403-6B32F1B8F09C}"/>
    <dgm:cxn modelId="{6C74BC6E-8079-461B-A7A1-DEB1467D1B5A}" type="presParOf" srcId="{A89E9407-E5C4-447E-8F42-849FABA476ED}" destId="{C68CE225-410D-43BC-AFDB-65DDE2524652}" srcOrd="0" destOrd="0" presId="urn:microsoft.com/office/officeart/2018/2/layout/IconVerticalSolidList"/>
    <dgm:cxn modelId="{6EDCE033-38AD-40CD-8BA4-5C196C3CE90D}" type="presParOf" srcId="{C68CE225-410D-43BC-AFDB-65DDE2524652}" destId="{036F79C2-6A57-4A1D-946F-E9DBDC8A26C6}" srcOrd="0" destOrd="0" presId="urn:microsoft.com/office/officeart/2018/2/layout/IconVerticalSolidList"/>
    <dgm:cxn modelId="{BEF67AF0-3DB4-40AF-9126-B02A1B4A1F7B}" type="presParOf" srcId="{C68CE225-410D-43BC-AFDB-65DDE2524652}" destId="{FE3ACA6A-3946-4E5C-B5EC-A99DB8D9A5A5}" srcOrd="1" destOrd="0" presId="urn:microsoft.com/office/officeart/2018/2/layout/IconVerticalSolidList"/>
    <dgm:cxn modelId="{F2065596-2F9A-4330-8F34-BF6B751C6A8A}" type="presParOf" srcId="{C68CE225-410D-43BC-AFDB-65DDE2524652}" destId="{A143D67E-27C1-45EA-961C-68AB73FC31E2}" srcOrd="2" destOrd="0" presId="urn:microsoft.com/office/officeart/2018/2/layout/IconVerticalSolidList"/>
    <dgm:cxn modelId="{2510C2EA-41A2-4009-8193-C8E7A63C7CFB}" type="presParOf" srcId="{C68CE225-410D-43BC-AFDB-65DDE2524652}" destId="{2A20A3AE-A698-4021-A003-F1A4E0E81044}" srcOrd="3" destOrd="0" presId="urn:microsoft.com/office/officeart/2018/2/layout/IconVerticalSolidList"/>
    <dgm:cxn modelId="{29806E15-ADD9-45A3-B600-93F4455D4365}" type="presParOf" srcId="{A89E9407-E5C4-447E-8F42-849FABA476ED}" destId="{D6699C5A-A764-4619-9628-F19C1A92431C}" srcOrd="1" destOrd="0" presId="urn:microsoft.com/office/officeart/2018/2/layout/IconVerticalSolidList"/>
    <dgm:cxn modelId="{BEBF1381-550B-46A1-A146-424C73C2422E}" type="presParOf" srcId="{A89E9407-E5C4-447E-8F42-849FABA476ED}" destId="{A0AE7E78-D8F4-4D4A-B253-FC1A005F3927}" srcOrd="2" destOrd="0" presId="urn:microsoft.com/office/officeart/2018/2/layout/IconVerticalSolidList"/>
    <dgm:cxn modelId="{96404AEA-69AE-4277-9032-F3843BE0F13A}" type="presParOf" srcId="{A0AE7E78-D8F4-4D4A-B253-FC1A005F3927}" destId="{E0AF7A18-7821-45CD-B6E2-6AE3E132E0AC}" srcOrd="0" destOrd="0" presId="urn:microsoft.com/office/officeart/2018/2/layout/IconVerticalSolidList"/>
    <dgm:cxn modelId="{70531430-EAA0-4640-888A-43148EA35E2E}" type="presParOf" srcId="{A0AE7E78-D8F4-4D4A-B253-FC1A005F3927}" destId="{54D5BDAD-A3CB-413B-965C-872EC95E112D}" srcOrd="1" destOrd="0" presId="urn:microsoft.com/office/officeart/2018/2/layout/IconVerticalSolidList"/>
    <dgm:cxn modelId="{B838F670-C617-4C7C-A2C1-C5A18BDC6A1E}" type="presParOf" srcId="{A0AE7E78-D8F4-4D4A-B253-FC1A005F3927}" destId="{AEF54F68-5005-49AF-9ECD-FDCAC00D65F1}" srcOrd="2" destOrd="0" presId="urn:microsoft.com/office/officeart/2018/2/layout/IconVerticalSolidList"/>
    <dgm:cxn modelId="{0617CD5B-A4B7-481E-A2F1-AED643C9EC41}" type="presParOf" srcId="{A0AE7E78-D8F4-4D4A-B253-FC1A005F3927}" destId="{1898D60D-C98D-4AFA-9F87-5EDFF3FA1DC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6F79C2-6A57-4A1D-946F-E9DBDC8A26C6}">
      <dsp:nvSpPr>
        <dsp:cNvPr id="0" name=""/>
        <dsp:cNvSpPr/>
      </dsp:nvSpPr>
      <dsp:spPr>
        <a:xfrm>
          <a:off x="0" y="533126"/>
          <a:ext cx="4745505" cy="98423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3ACA6A-3946-4E5C-B5EC-A99DB8D9A5A5}">
      <dsp:nvSpPr>
        <dsp:cNvPr id="0" name=""/>
        <dsp:cNvSpPr/>
      </dsp:nvSpPr>
      <dsp:spPr>
        <a:xfrm>
          <a:off x="297730" y="754578"/>
          <a:ext cx="541328" cy="5413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20A3AE-A698-4021-A003-F1A4E0E81044}">
      <dsp:nvSpPr>
        <dsp:cNvPr id="0" name=""/>
        <dsp:cNvSpPr/>
      </dsp:nvSpPr>
      <dsp:spPr>
        <a:xfrm>
          <a:off x="1136789" y="533126"/>
          <a:ext cx="3608715" cy="9842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165" tIns="104165" rIns="104165" bIns="104165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Encrypted Data therefore we can’t fully understand it.</a:t>
          </a:r>
        </a:p>
      </dsp:txBody>
      <dsp:txXfrm>
        <a:off x="1136789" y="533126"/>
        <a:ext cx="3608715" cy="984233"/>
      </dsp:txXfrm>
    </dsp:sp>
    <dsp:sp modelId="{E0AF7A18-7821-45CD-B6E2-6AE3E132E0AC}">
      <dsp:nvSpPr>
        <dsp:cNvPr id="0" name=""/>
        <dsp:cNvSpPr/>
      </dsp:nvSpPr>
      <dsp:spPr>
        <a:xfrm>
          <a:off x="0" y="1763417"/>
          <a:ext cx="4745505" cy="984233"/>
        </a:xfrm>
        <a:prstGeom prst="roundRect">
          <a:avLst>
            <a:gd name="adj" fmla="val 10000"/>
          </a:avLst>
        </a:prstGeom>
        <a:solidFill>
          <a:schemeClr val="accent5">
            <a:hueOff val="-1496988"/>
            <a:satOff val="674"/>
            <a:lumOff val="-705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D5BDAD-A3CB-413B-965C-872EC95E112D}">
      <dsp:nvSpPr>
        <dsp:cNvPr id="0" name=""/>
        <dsp:cNvSpPr/>
      </dsp:nvSpPr>
      <dsp:spPr>
        <a:xfrm>
          <a:off x="297730" y="1984870"/>
          <a:ext cx="541328" cy="5413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98D60D-C98D-4AFA-9F87-5EDFF3FA1DCD}">
      <dsp:nvSpPr>
        <dsp:cNvPr id="0" name=""/>
        <dsp:cNvSpPr/>
      </dsp:nvSpPr>
      <dsp:spPr>
        <a:xfrm>
          <a:off x="1136789" y="1763417"/>
          <a:ext cx="3608715" cy="9842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165" tIns="104165" rIns="104165" bIns="104165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Absurd disparity on the Class characteristic.</a:t>
          </a:r>
        </a:p>
      </dsp:txBody>
      <dsp:txXfrm>
        <a:off x="1136789" y="1763417"/>
        <a:ext cx="3608715" cy="9842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741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07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98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5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4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2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6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98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1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95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2/1/2023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074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689" r:id="rId5"/>
    <p:sldLayoutId id="2147483690" r:id="rId6"/>
    <p:sldLayoutId id="2147483695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-up of several files&#10;&#10;Description automatically generated with low confidence">
            <a:extLst>
              <a:ext uri="{FF2B5EF4-FFF2-40B4-BE49-F238E27FC236}">
                <a16:creationId xmlns:a16="http://schemas.microsoft.com/office/drawing/2014/main" id="{6E285869-34AA-CAD9-7E9A-3A77DCD7D8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t="8158" b="16935"/>
          <a:stretch/>
        </p:blipFill>
        <p:spPr>
          <a:xfrm>
            <a:off x="-524" y="7484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CF23668-142E-46D3-B3D5-EBD9F2264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484"/>
            <a:ext cx="5334000" cy="2424998"/>
          </a:xfrm>
        </p:spPr>
        <p:txBody>
          <a:bodyPr>
            <a:normAutofit/>
          </a:bodyPr>
          <a:lstStyle/>
          <a:p>
            <a:pPr algn="l"/>
            <a:r>
              <a:rPr lang="en-US" sz="80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Projeto</a:t>
            </a:r>
            <a:r>
              <a:rPr lang="en-US" sz="8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Big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3B813B-9A42-40E2-8C62-BF156D8A9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8382000" cy="1338471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948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F74719-2081-4509-9B8E-9A90D72A1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9" y="954741"/>
            <a:ext cx="4572000" cy="3074334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6800"/>
              <a:t>Machine Learning Models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07343F-9D74-46A1-AC52-451168137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95368" y="0"/>
            <a:ext cx="874718" cy="6857455"/>
            <a:chOff x="5395368" y="0"/>
            <a:chExt cx="874718" cy="685745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1C95307-A0F9-4527-8C28-5D3F2001F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4000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1427FB5-5ABE-4017-8473-FFBC0FBB7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399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B4A39AF0-E765-A271-5E08-424F22E61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5024" y="1617237"/>
            <a:ext cx="4203701" cy="420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87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F9A97-54BB-4539-9B63-ADF42C74B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Train/Test Split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8DF530-C82D-4C53-8725-03A13AE929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910" y="4970610"/>
            <a:ext cx="5988041" cy="726780"/>
          </a:xfrm>
        </p:spPr>
      </p:pic>
      <p:pic>
        <p:nvPicPr>
          <p:cNvPr id="9" name="Picture 8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DFD0D4E6-D221-4A4A-B5C9-85E0284B2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575" y="1335572"/>
            <a:ext cx="5203274" cy="290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032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9CC9A-B91C-419B-89FC-B382D03E2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Model: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C4BF9-AF88-4A48-A84B-D44C37715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4386BA-D7F5-4225-B436-3B093D4FA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70" y="2787649"/>
            <a:ext cx="9004472" cy="3529069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0CB7A11E-5756-472A-9DA8-4493697D5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888" y="762000"/>
            <a:ext cx="25717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579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32AEB-7283-4E35-AE66-6C9374DFB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Model: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23957-F399-41E1-A60C-1CC63BED9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7" name="Picture 6" descr="A dirt path through a forest&#10;&#10;Description automatically generated with medium confidence">
            <a:extLst>
              <a:ext uri="{FF2B5EF4-FFF2-40B4-BE49-F238E27FC236}">
                <a16:creationId xmlns:a16="http://schemas.microsoft.com/office/drawing/2014/main" id="{F79A62ED-EA54-4E55-8877-3FB1904E1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512" y="193058"/>
            <a:ext cx="3898976" cy="25945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25FA74-47F9-4347-856F-D99223EB9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54" y="2509935"/>
            <a:ext cx="7842118" cy="397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38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2DA848-B17F-4AD8-BEA4-52F832307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099672"/>
            <a:ext cx="4571999" cy="1687978"/>
          </a:xfrm>
        </p:spPr>
        <p:txBody>
          <a:bodyPr anchor="b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3E23B-1AA3-451C-B45D-DA5AC365A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3047999"/>
            <a:ext cx="4571999" cy="3048001"/>
          </a:xfrm>
        </p:spPr>
        <p:txBody>
          <a:bodyPr>
            <a:normAutofit/>
          </a:bodyPr>
          <a:lstStyle/>
          <a:p>
            <a:r>
              <a:rPr lang="en-US" dirty="0"/>
              <a:t>Machine Learning using Spark</a:t>
            </a:r>
          </a:p>
          <a:p>
            <a:r>
              <a:rPr lang="en-US" dirty="0"/>
              <a:t>Big Data Environment</a:t>
            </a: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76F1E49-AAC4-4211-BB7C-3580C9EADE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" r="2550" b="1"/>
          <a:stretch/>
        </p:blipFill>
        <p:spPr>
          <a:xfrm>
            <a:off x="5975896" y="-1"/>
            <a:ext cx="6216104" cy="3333750"/>
          </a:xfrm>
          <a:custGeom>
            <a:avLst/>
            <a:gdLst/>
            <a:ahLst/>
            <a:cxnLst/>
            <a:rect l="l" t="t" r="r" b="b"/>
            <a:pathLst>
              <a:path w="6216104" h="3333750">
                <a:moveTo>
                  <a:pt x="485126" y="0"/>
                </a:moveTo>
                <a:lnTo>
                  <a:pt x="6216104" y="0"/>
                </a:lnTo>
                <a:lnTo>
                  <a:pt x="6216104" y="3333750"/>
                </a:lnTo>
                <a:lnTo>
                  <a:pt x="110704" y="3333750"/>
                </a:lnTo>
                <a:lnTo>
                  <a:pt x="109716" y="3326101"/>
                </a:lnTo>
                <a:cubicBezTo>
                  <a:pt x="100334" y="3271963"/>
                  <a:pt x="86998" y="3218512"/>
                  <a:pt x="74044" y="3165061"/>
                </a:cubicBezTo>
                <a:cubicBezTo>
                  <a:pt x="58041" y="3099154"/>
                  <a:pt x="57089" y="3034817"/>
                  <a:pt x="73282" y="2968910"/>
                </a:cubicBezTo>
                <a:cubicBezTo>
                  <a:pt x="85094" y="2921245"/>
                  <a:pt x="65661" y="2876129"/>
                  <a:pt x="52327" y="2831604"/>
                </a:cubicBezTo>
                <a:cubicBezTo>
                  <a:pt x="49661" y="2822385"/>
                  <a:pt x="39183" y="2813754"/>
                  <a:pt x="30228" y="2808850"/>
                </a:cubicBezTo>
                <a:cubicBezTo>
                  <a:pt x="-1397" y="2791196"/>
                  <a:pt x="-6349" y="2761970"/>
                  <a:pt x="6795" y="2725094"/>
                </a:cubicBezTo>
                <a:cubicBezTo>
                  <a:pt x="17084" y="2695868"/>
                  <a:pt x="30800" y="2669191"/>
                  <a:pt x="55185" y="2645455"/>
                </a:cubicBezTo>
                <a:cubicBezTo>
                  <a:pt x="83760" y="2617603"/>
                  <a:pt x="116337" y="2588768"/>
                  <a:pt x="128339" y="2545615"/>
                </a:cubicBezTo>
                <a:cubicBezTo>
                  <a:pt x="133482" y="2526980"/>
                  <a:pt x="134244" y="2510897"/>
                  <a:pt x="128909" y="2491281"/>
                </a:cubicBezTo>
                <a:cubicBezTo>
                  <a:pt x="118623" y="2453227"/>
                  <a:pt x="111383" y="2414980"/>
                  <a:pt x="143198" y="2379279"/>
                </a:cubicBezTo>
                <a:cubicBezTo>
                  <a:pt x="160725" y="2359664"/>
                  <a:pt x="171965" y="2333183"/>
                  <a:pt x="167583" y="2301603"/>
                </a:cubicBezTo>
                <a:cubicBezTo>
                  <a:pt x="162059" y="2262177"/>
                  <a:pt x="175965" y="2226281"/>
                  <a:pt x="196540" y="2192740"/>
                </a:cubicBezTo>
                <a:cubicBezTo>
                  <a:pt x="203970" y="2180774"/>
                  <a:pt x="208160" y="2166063"/>
                  <a:pt x="211780" y="2152137"/>
                </a:cubicBezTo>
                <a:cubicBezTo>
                  <a:pt x="220163" y="2119968"/>
                  <a:pt x="227593" y="2087602"/>
                  <a:pt x="234451" y="2055042"/>
                </a:cubicBezTo>
                <a:cubicBezTo>
                  <a:pt x="240165" y="2028365"/>
                  <a:pt x="244357" y="2001493"/>
                  <a:pt x="249310" y="1974618"/>
                </a:cubicBezTo>
                <a:cubicBezTo>
                  <a:pt x="254644" y="1945197"/>
                  <a:pt x="267028" y="1921855"/>
                  <a:pt x="295793" y="1909694"/>
                </a:cubicBezTo>
                <a:cubicBezTo>
                  <a:pt x="304937" y="1905771"/>
                  <a:pt x="312178" y="1896356"/>
                  <a:pt x="319798" y="1888901"/>
                </a:cubicBezTo>
                <a:cubicBezTo>
                  <a:pt x="325322" y="1883606"/>
                  <a:pt x="329514" y="1876543"/>
                  <a:pt x="335228" y="1871640"/>
                </a:cubicBezTo>
                <a:cubicBezTo>
                  <a:pt x="365329" y="1845943"/>
                  <a:pt x="395618" y="1820640"/>
                  <a:pt x="425719" y="1795142"/>
                </a:cubicBezTo>
                <a:cubicBezTo>
                  <a:pt x="428577" y="1792590"/>
                  <a:pt x="432006" y="1789845"/>
                  <a:pt x="433340" y="1786511"/>
                </a:cubicBezTo>
                <a:cubicBezTo>
                  <a:pt x="447246" y="1751988"/>
                  <a:pt x="460390" y="1717073"/>
                  <a:pt x="475061" y="1682944"/>
                </a:cubicBezTo>
                <a:cubicBezTo>
                  <a:pt x="480775" y="1669800"/>
                  <a:pt x="487823" y="1656267"/>
                  <a:pt x="497730" y="1646459"/>
                </a:cubicBezTo>
                <a:cubicBezTo>
                  <a:pt x="520210" y="1624098"/>
                  <a:pt x="544595" y="1603698"/>
                  <a:pt x="554311" y="1571529"/>
                </a:cubicBezTo>
                <a:cubicBezTo>
                  <a:pt x="557168" y="1562114"/>
                  <a:pt x="558692" y="1550935"/>
                  <a:pt x="556216" y="1541910"/>
                </a:cubicBezTo>
                <a:cubicBezTo>
                  <a:pt x="545929" y="1505229"/>
                  <a:pt x="533165" y="1469335"/>
                  <a:pt x="522307" y="1432851"/>
                </a:cubicBezTo>
                <a:cubicBezTo>
                  <a:pt x="515638" y="1409705"/>
                  <a:pt x="507636" y="1388716"/>
                  <a:pt x="484013" y="1377535"/>
                </a:cubicBezTo>
                <a:cubicBezTo>
                  <a:pt x="477347" y="1374398"/>
                  <a:pt x="470107" y="1365570"/>
                  <a:pt x="468773" y="1358313"/>
                </a:cubicBezTo>
                <a:cubicBezTo>
                  <a:pt x="460200" y="1311630"/>
                  <a:pt x="456010" y="1265534"/>
                  <a:pt x="485157" y="1222576"/>
                </a:cubicBezTo>
                <a:cubicBezTo>
                  <a:pt x="491443" y="1213555"/>
                  <a:pt x="491443" y="1196684"/>
                  <a:pt x="488777" y="1184720"/>
                </a:cubicBezTo>
                <a:cubicBezTo>
                  <a:pt x="478871" y="1138623"/>
                  <a:pt x="475441" y="1094882"/>
                  <a:pt x="507066" y="1054866"/>
                </a:cubicBezTo>
                <a:cubicBezTo>
                  <a:pt x="510876" y="1050159"/>
                  <a:pt x="507446" y="1035056"/>
                  <a:pt x="502684" y="1027995"/>
                </a:cubicBezTo>
                <a:cubicBezTo>
                  <a:pt x="456200" y="959929"/>
                  <a:pt x="455056" y="922662"/>
                  <a:pt x="499064" y="853028"/>
                </a:cubicBezTo>
                <a:cubicBezTo>
                  <a:pt x="501922" y="848516"/>
                  <a:pt x="505160" y="842633"/>
                  <a:pt x="509542" y="840866"/>
                </a:cubicBezTo>
                <a:cubicBezTo>
                  <a:pt x="537547" y="828900"/>
                  <a:pt x="538309" y="803401"/>
                  <a:pt x="540595" y="778095"/>
                </a:cubicBezTo>
                <a:cubicBezTo>
                  <a:pt x="543071" y="750244"/>
                  <a:pt x="546309" y="722389"/>
                  <a:pt x="548595" y="694341"/>
                </a:cubicBezTo>
                <a:cubicBezTo>
                  <a:pt x="548977" y="689436"/>
                  <a:pt x="547453" y="683943"/>
                  <a:pt x="545737" y="679040"/>
                </a:cubicBezTo>
                <a:cubicBezTo>
                  <a:pt x="539451" y="660210"/>
                  <a:pt x="530307" y="641968"/>
                  <a:pt x="526497" y="622548"/>
                </a:cubicBezTo>
                <a:cubicBezTo>
                  <a:pt x="518304" y="580573"/>
                  <a:pt x="501922" y="539970"/>
                  <a:pt x="508590" y="495638"/>
                </a:cubicBezTo>
                <a:cubicBezTo>
                  <a:pt x="509732" y="487990"/>
                  <a:pt x="504208" y="479162"/>
                  <a:pt x="502112" y="470924"/>
                </a:cubicBezTo>
                <a:cubicBezTo>
                  <a:pt x="498492" y="456017"/>
                  <a:pt x="493349" y="441500"/>
                  <a:pt x="492015" y="426397"/>
                </a:cubicBezTo>
                <a:cubicBezTo>
                  <a:pt x="488585" y="386383"/>
                  <a:pt x="485537" y="345976"/>
                  <a:pt x="485347" y="305764"/>
                </a:cubicBezTo>
                <a:cubicBezTo>
                  <a:pt x="485157" y="286346"/>
                  <a:pt x="492395" y="266927"/>
                  <a:pt x="495254" y="247312"/>
                </a:cubicBezTo>
                <a:cubicBezTo>
                  <a:pt x="496588" y="238486"/>
                  <a:pt x="498874" y="224165"/>
                  <a:pt x="494682" y="221224"/>
                </a:cubicBezTo>
                <a:cubicBezTo>
                  <a:pt x="462869" y="198471"/>
                  <a:pt x="468965" y="166498"/>
                  <a:pt x="469345" y="134133"/>
                </a:cubicBezTo>
                <a:cubicBezTo>
                  <a:pt x="469726" y="98433"/>
                  <a:pt x="476632" y="63322"/>
                  <a:pt x="482013" y="27991"/>
                </a:cubicBezTo>
                <a:close/>
              </a:path>
            </a:pathLst>
          </a:cu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C8E8D9CD-CE64-4BE8-BA96-C25B72A3BC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6" r="1175" b="-1"/>
          <a:stretch/>
        </p:blipFill>
        <p:spPr>
          <a:xfrm>
            <a:off x="5840060" y="3524252"/>
            <a:ext cx="6351941" cy="3333749"/>
          </a:xfrm>
          <a:custGeom>
            <a:avLst/>
            <a:gdLst/>
            <a:ahLst/>
            <a:cxnLst/>
            <a:rect l="l" t="t" r="r" b="b"/>
            <a:pathLst>
              <a:path w="6351941" h="3333749">
                <a:moveTo>
                  <a:pt x="265966" y="0"/>
                </a:moveTo>
                <a:lnTo>
                  <a:pt x="6351941" y="0"/>
                </a:lnTo>
                <a:lnTo>
                  <a:pt x="6351941" y="3333749"/>
                </a:lnTo>
                <a:lnTo>
                  <a:pt x="137148" y="3333749"/>
                </a:lnTo>
                <a:lnTo>
                  <a:pt x="144347" y="3316486"/>
                </a:lnTo>
                <a:cubicBezTo>
                  <a:pt x="160922" y="3289026"/>
                  <a:pt x="164922" y="3262741"/>
                  <a:pt x="143585" y="3234104"/>
                </a:cubicBezTo>
                <a:cubicBezTo>
                  <a:pt x="128917" y="3214682"/>
                  <a:pt x="136157" y="3176434"/>
                  <a:pt x="153112" y="3157998"/>
                </a:cubicBezTo>
                <a:cubicBezTo>
                  <a:pt x="159208" y="3151327"/>
                  <a:pt x="165304" y="3144461"/>
                  <a:pt x="175591" y="3133281"/>
                </a:cubicBezTo>
                <a:cubicBezTo>
                  <a:pt x="128917" y="3113077"/>
                  <a:pt x="124727" y="3070513"/>
                  <a:pt x="115201" y="3029515"/>
                </a:cubicBezTo>
                <a:cubicBezTo>
                  <a:pt x="109296" y="3004411"/>
                  <a:pt x="85292" y="2998329"/>
                  <a:pt x="63193" y="2993621"/>
                </a:cubicBezTo>
                <a:cubicBezTo>
                  <a:pt x="23377" y="2985382"/>
                  <a:pt x="5851" y="2965571"/>
                  <a:pt x="9089" y="2924183"/>
                </a:cubicBezTo>
                <a:cubicBezTo>
                  <a:pt x="12709" y="2878480"/>
                  <a:pt x="18995" y="2832778"/>
                  <a:pt x="26426" y="2787466"/>
                </a:cubicBezTo>
                <a:cubicBezTo>
                  <a:pt x="31188" y="2758830"/>
                  <a:pt x="42808" y="2732938"/>
                  <a:pt x="65097" y="2712144"/>
                </a:cubicBezTo>
                <a:cubicBezTo>
                  <a:pt x="86816" y="2691942"/>
                  <a:pt x="84339" y="2687234"/>
                  <a:pt x="67003" y="2663892"/>
                </a:cubicBezTo>
                <a:cubicBezTo>
                  <a:pt x="46808" y="2636627"/>
                  <a:pt x="28140" y="2608381"/>
                  <a:pt x="10803" y="2579155"/>
                </a:cubicBezTo>
                <a:cubicBezTo>
                  <a:pt x="5279" y="2569935"/>
                  <a:pt x="5469" y="2556597"/>
                  <a:pt x="4327" y="2545024"/>
                </a:cubicBezTo>
                <a:cubicBezTo>
                  <a:pt x="2231" y="2525408"/>
                  <a:pt x="-1579" y="2505204"/>
                  <a:pt x="707" y="2485983"/>
                </a:cubicBezTo>
                <a:cubicBezTo>
                  <a:pt x="2993" y="2467545"/>
                  <a:pt x="10803" y="2449301"/>
                  <a:pt x="18613" y="2432238"/>
                </a:cubicBezTo>
                <a:cubicBezTo>
                  <a:pt x="40522" y="2384573"/>
                  <a:pt x="67765" y="2340831"/>
                  <a:pt x="107008" y="2305719"/>
                </a:cubicBezTo>
                <a:cubicBezTo>
                  <a:pt x="112152" y="2301210"/>
                  <a:pt x="114058" y="2292185"/>
                  <a:pt x="115773" y="2284730"/>
                </a:cubicBezTo>
                <a:cubicBezTo>
                  <a:pt x="118631" y="2272570"/>
                  <a:pt x="121297" y="2260016"/>
                  <a:pt x="121679" y="2247659"/>
                </a:cubicBezTo>
                <a:cubicBezTo>
                  <a:pt x="123583" y="2187637"/>
                  <a:pt x="150254" y="2140561"/>
                  <a:pt x="192927" y="2101722"/>
                </a:cubicBezTo>
                <a:cubicBezTo>
                  <a:pt x="205120" y="2090542"/>
                  <a:pt x="206454" y="2081912"/>
                  <a:pt x="192355" y="2069749"/>
                </a:cubicBezTo>
                <a:cubicBezTo>
                  <a:pt x="175973" y="2055628"/>
                  <a:pt x="182449" y="2035424"/>
                  <a:pt x="186259" y="2017180"/>
                </a:cubicBezTo>
                <a:cubicBezTo>
                  <a:pt x="190069" y="1998352"/>
                  <a:pt x="194071" y="1979324"/>
                  <a:pt x="197881" y="1960494"/>
                </a:cubicBezTo>
                <a:cubicBezTo>
                  <a:pt x="200547" y="1946568"/>
                  <a:pt x="202833" y="1932837"/>
                  <a:pt x="206072" y="1919105"/>
                </a:cubicBezTo>
                <a:cubicBezTo>
                  <a:pt x="216170" y="1876345"/>
                  <a:pt x="213122" y="1837900"/>
                  <a:pt x="182069" y="1803181"/>
                </a:cubicBezTo>
                <a:cubicBezTo>
                  <a:pt x="158256" y="1776701"/>
                  <a:pt x="151206" y="1742767"/>
                  <a:pt x="158446" y="1706674"/>
                </a:cubicBezTo>
                <a:cubicBezTo>
                  <a:pt x="159398" y="1702163"/>
                  <a:pt x="163208" y="1696475"/>
                  <a:pt x="161684" y="1693337"/>
                </a:cubicBezTo>
                <a:cubicBezTo>
                  <a:pt x="139395" y="1646064"/>
                  <a:pt x="178641" y="1608599"/>
                  <a:pt x="181117" y="1565053"/>
                </a:cubicBezTo>
                <a:cubicBezTo>
                  <a:pt x="182259" y="1545831"/>
                  <a:pt x="196357" y="1526215"/>
                  <a:pt x="207596" y="1508955"/>
                </a:cubicBezTo>
                <a:cubicBezTo>
                  <a:pt x="223028" y="1485218"/>
                  <a:pt x="237887" y="1464034"/>
                  <a:pt x="231028" y="1431867"/>
                </a:cubicBezTo>
                <a:cubicBezTo>
                  <a:pt x="223980" y="1399698"/>
                  <a:pt x="236935" y="1370275"/>
                  <a:pt x="259033" y="1346148"/>
                </a:cubicBezTo>
                <a:cubicBezTo>
                  <a:pt x="275798" y="1327711"/>
                  <a:pt x="277322" y="1307506"/>
                  <a:pt x="272560" y="1283184"/>
                </a:cubicBezTo>
                <a:cubicBezTo>
                  <a:pt x="266654" y="1252781"/>
                  <a:pt x="266272" y="1221201"/>
                  <a:pt x="262653" y="1190406"/>
                </a:cubicBezTo>
                <a:cubicBezTo>
                  <a:pt x="261891" y="1183735"/>
                  <a:pt x="259223" y="1175302"/>
                  <a:pt x="254651" y="1171377"/>
                </a:cubicBezTo>
                <a:cubicBezTo>
                  <a:pt x="197881" y="1123320"/>
                  <a:pt x="197309" y="1055649"/>
                  <a:pt x="194641" y="988957"/>
                </a:cubicBezTo>
                <a:cubicBezTo>
                  <a:pt x="192927" y="948552"/>
                  <a:pt x="192927" y="907947"/>
                  <a:pt x="193879" y="867344"/>
                </a:cubicBezTo>
                <a:cubicBezTo>
                  <a:pt x="194071" y="853613"/>
                  <a:pt x="197119" y="839098"/>
                  <a:pt x="202833" y="826936"/>
                </a:cubicBezTo>
                <a:cubicBezTo>
                  <a:pt x="214836" y="801633"/>
                  <a:pt x="230456" y="778292"/>
                  <a:pt x="242649" y="753182"/>
                </a:cubicBezTo>
                <a:cubicBezTo>
                  <a:pt x="247413" y="743770"/>
                  <a:pt x="247603" y="731608"/>
                  <a:pt x="248365" y="720622"/>
                </a:cubicBezTo>
                <a:cubicBezTo>
                  <a:pt x="249889" y="701204"/>
                  <a:pt x="245317" y="679628"/>
                  <a:pt x="252175" y="662955"/>
                </a:cubicBezTo>
                <a:cubicBezTo>
                  <a:pt x="269892" y="619604"/>
                  <a:pt x="265892" y="579001"/>
                  <a:pt x="248365" y="537809"/>
                </a:cubicBezTo>
                <a:cubicBezTo>
                  <a:pt x="223790" y="480140"/>
                  <a:pt x="225694" y="425612"/>
                  <a:pt x="264557" y="374612"/>
                </a:cubicBezTo>
                <a:cubicBezTo>
                  <a:pt x="282084" y="351663"/>
                  <a:pt x="273702" y="329301"/>
                  <a:pt x="259605" y="309883"/>
                </a:cubicBezTo>
                <a:cubicBezTo>
                  <a:pt x="243221" y="287521"/>
                  <a:pt x="239031" y="265748"/>
                  <a:pt x="251031" y="240054"/>
                </a:cubicBezTo>
                <a:cubicBezTo>
                  <a:pt x="253699" y="234363"/>
                  <a:pt x="252365" y="226322"/>
                  <a:pt x="251413" y="219652"/>
                </a:cubicBezTo>
                <a:lnTo>
                  <a:pt x="250057" y="200798"/>
                </a:lnTo>
                <a:lnTo>
                  <a:pt x="237709" y="199121"/>
                </a:lnTo>
                <a:cubicBezTo>
                  <a:pt x="208187" y="194887"/>
                  <a:pt x="178620" y="190893"/>
                  <a:pt x="148511" y="188488"/>
                </a:cubicBezTo>
                <a:lnTo>
                  <a:pt x="148495" y="188488"/>
                </a:lnTo>
                <a:lnTo>
                  <a:pt x="148510" y="188487"/>
                </a:lnTo>
                <a:cubicBezTo>
                  <a:pt x="178619" y="190892"/>
                  <a:pt x="208186" y="194886"/>
                  <a:pt x="237708" y="199120"/>
                </a:cubicBezTo>
                <a:lnTo>
                  <a:pt x="250056" y="200797"/>
                </a:lnTo>
                <a:lnTo>
                  <a:pt x="247364" y="163357"/>
                </a:lnTo>
                <a:cubicBezTo>
                  <a:pt x="248888" y="145164"/>
                  <a:pt x="255126" y="127854"/>
                  <a:pt x="271605" y="112358"/>
                </a:cubicBezTo>
                <a:cubicBezTo>
                  <a:pt x="278083" y="106276"/>
                  <a:pt x="280749" y="96076"/>
                  <a:pt x="285131" y="87837"/>
                </a:cubicBezTo>
                <a:cubicBezTo>
                  <a:pt x="303040" y="53315"/>
                  <a:pt x="301324" y="54688"/>
                  <a:pt x="279607" y="23893"/>
                </a:cubicBezTo>
                <a:close/>
              </a:path>
            </a:pathLst>
          </a:cu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58642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58642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4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08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3F31D-EA45-4983-80E8-FB06CDDE2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57686-F8C1-4532-970F-0BF65EC7A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creditcard.csv</a:t>
            </a:r>
          </a:p>
        </p:txBody>
      </p:sp>
      <p:pic>
        <p:nvPicPr>
          <p:cNvPr id="5" name="Picture 4" descr="Logo, icon&#10;&#10;Description automatically generated">
            <a:extLst>
              <a:ext uri="{FF2B5EF4-FFF2-40B4-BE49-F238E27FC236}">
                <a16:creationId xmlns:a16="http://schemas.microsoft.com/office/drawing/2014/main" id="{ADAD1430-5FDA-4168-866D-300E7C6CE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852" y="862012"/>
            <a:ext cx="3448050" cy="1323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BC1989-B9F1-4BA0-810D-EA89EB6F0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184" y="3449637"/>
            <a:ext cx="8261916" cy="304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31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3F31D-EA45-4983-80E8-FB06CDDE2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57686-F8C1-4532-970F-0BF65EC7A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Dimension: 284807 entities</a:t>
            </a:r>
          </a:p>
          <a:p>
            <a:pPr marL="0" indent="0">
              <a:buNone/>
            </a:pPr>
            <a:r>
              <a:rPr lang="en-US" dirty="0"/>
              <a:t>31 characteristics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 descr="Logo, icon&#10;&#10;Description automatically generated">
            <a:extLst>
              <a:ext uri="{FF2B5EF4-FFF2-40B4-BE49-F238E27FC236}">
                <a16:creationId xmlns:a16="http://schemas.microsoft.com/office/drawing/2014/main" id="{ADAD1430-5FDA-4168-866D-300E7C6CE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852" y="862012"/>
            <a:ext cx="3448050" cy="1323975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D110BC7D-4DE7-4C31-9097-2DDD9AA17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ui-monospace"/>
              </a:rPr>
              <a:t>284807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CB8C4F9-7B0C-46B9-B2FB-14667B51C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ui-monospace"/>
              </a:rPr>
              <a:t>31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AF4AFC-4422-45E5-9740-7EBE2FD14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489" y="2479828"/>
            <a:ext cx="6707963" cy="412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338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2AE2C-207D-4342-A6C9-2CD63FBA3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D0DD3-C096-4410-977B-9DFF4318B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 Fraudulent transactions using machine leaning models.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254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9FC666-A579-483F-AB08-054FC4C55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4" y="841377"/>
            <a:ext cx="4745505" cy="1666499"/>
          </a:xfrm>
        </p:spPr>
        <p:txBody>
          <a:bodyPr anchor="b">
            <a:normAutofit/>
          </a:bodyPr>
          <a:lstStyle/>
          <a:p>
            <a:r>
              <a:rPr lang="en-US" dirty="0"/>
              <a:t>Problems with the dataset</a:t>
            </a:r>
          </a:p>
        </p:txBody>
      </p:sp>
      <p:grpSp>
        <p:nvGrpSpPr>
          <p:cNvPr id="23" name="Group 13">
            <a:extLst>
              <a:ext uri="{FF2B5EF4-FFF2-40B4-BE49-F238E27FC236}">
                <a16:creationId xmlns:a16="http://schemas.microsoft.com/office/drawing/2014/main" id="{6A15AA18-4B71-46A7-A76C-9CF96DE14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4DE4BFB-2B70-4E62-89FD-1D466CCFE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24" name="Freeform: Shape 18">
                <a:extLst>
                  <a:ext uri="{FF2B5EF4-FFF2-40B4-BE49-F238E27FC236}">
                    <a16:creationId xmlns:a16="http://schemas.microsoft.com/office/drawing/2014/main" id="{464E5BEB-6761-4106-B1D6-D9A6908B4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19">
                <a:extLst>
                  <a:ext uri="{FF2B5EF4-FFF2-40B4-BE49-F238E27FC236}">
                    <a16:creationId xmlns:a16="http://schemas.microsoft.com/office/drawing/2014/main" id="{A11FAE02-7EEB-4450-9123-148CC979D3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62FB0BB-9179-4751-A08F-1DBBC8B87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26" name="Freeform: Shape 16">
                <a:extLst>
                  <a:ext uri="{FF2B5EF4-FFF2-40B4-BE49-F238E27FC236}">
                    <a16:creationId xmlns:a16="http://schemas.microsoft.com/office/drawing/2014/main" id="{33819F96-CF55-40C3-A784-AC461852C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17">
                <a:extLst>
                  <a:ext uri="{FF2B5EF4-FFF2-40B4-BE49-F238E27FC236}">
                    <a16:creationId xmlns:a16="http://schemas.microsoft.com/office/drawing/2014/main" id="{0578D5C7-AD30-4D50-98FC-F0E0C28CD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682CA69-1446-4BC7-844C-471B7C9DF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654" y="1350833"/>
            <a:ext cx="3995668" cy="3063347"/>
          </a:xfrm>
          <a:prstGeom prst="rect">
            <a:avLst/>
          </a:prstGeom>
        </p:spPr>
      </p:pic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8F90592-7131-77D5-5471-A5E3A2ABA3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760270"/>
              </p:ext>
            </p:extLst>
          </p:nvPr>
        </p:nvGraphicFramePr>
        <p:xfrm>
          <a:off x="835022" y="2796988"/>
          <a:ext cx="4745505" cy="3280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1AA07A4E-1F21-471B-9EA3-A00279D6AF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06180" y="4414180"/>
            <a:ext cx="2840613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623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92203-643E-4209-9BEB-80DCB46EC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Data</a:t>
            </a:r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EAA05A1-FA60-489F-BEE1-DBE4FBD07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21760"/>
            <a:ext cx="12192000" cy="1557777"/>
          </a:xfrm>
        </p:spPr>
      </p:pic>
    </p:spTree>
    <p:extLst>
      <p:ext uri="{BB962C8B-B14F-4D97-AF65-F5344CB8AC3E}">
        <p14:creationId xmlns:p14="http://schemas.microsoft.com/office/powerpoint/2010/main" val="2147990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892203-643E-4209-9BEB-80DCB46EC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3810001" cy="2025649"/>
          </a:xfrm>
        </p:spPr>
        <p:txBody>
          <a:bodyPr anchor="b">
            <a:normAutofit/>
          </a:bodyPr>
          <a:lstStyle/>
          <a:p>
            <a:r>
              <a:rPr lang="en-US" dirty="0"/>
              <a:t>Visualizing the Data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160B1716-32F0-459C-B7C5-DF273CBE1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75" y="0"/>
            <a:ext cx="7044006" cy="6858000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26D9A08-CF87-52A5-376E-0B49A75AD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3047999"/>
            <a:ext cx="3810000" cy="3048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452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0EA3-3CA3-44EE-AE73-AD72F34B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6A1DA-BFF5-4E1C-97A2-25F0C53FD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Checking on NULL values</a:t>
            </a:r>
          </a:p>
          <a:p>
            <a:r>
              <a:rPr lang="en-US" dirty="0"/>
              <a:t>Vectorizing characteristics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94E669-6827-4CAF-815D-5D8978E9D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22965"/>
            <a:ext cx="4367042" cy="357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191114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DarkSeedLeftStep">
      <a:dk1>
        <a:srgbClr val="000000"/>
      </a:dk1>
      <a:lt1>
        <a:srgbClr val="FFFFFF"/>
      </a:lt1>
      <a:dk2>
        <a:srgbClr val="383620"/>
      </a:dk2>
      <a:lt2>
        <a:srgbClr val="E8E2E7"/>
      </a:lt2>
      <a:accent1>
        <a:srgbClr val="21BB3A"/>
      </a:accent1>
      <a:accent2>
        <a:srgbClr val="3EBA14"/>
      </a:accent2>
      <a:accent3>
        <a:srgbClr val="80B01F"/>
      </a:accent3>
      <a:accent4>
        <a:srgbClr val="B0A213"/>
      </a:accent4>
      <a:accent5>
        <a:srgbClr val="E78729"/>
      </a:accent5>
      <a:accent6>
        <a:srgbClr val="D52617"/>
      </a:accent6>
      <a:hlink>
        <a:srgbClr val="A17C35"/>
      </a:hlink>
      <a:folHlink>
        <a:srgbClr val="7F7F7F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87</Words>
  <Application>Microsoft Office PowerPoint</Application>
  <PresentationFormat>Widescreen</PresentationFormat>
  <Paragraphs>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Nova Cond</vt:lpstr>
      <vt:lpstr>Impact</vt:lpstr>
      <vt:lpstr>ui-monospace</vt:lpstr>
      <vt:lpstr>TornVTI</vt:lpstr>
      <vt:lpstr>Projeto Big Data</vt:lpstr>
      <vt:lpstr>Introduction</vt:lpstr>
      <vt:lpstr>Dataset</vt:lpstr>
      <vt:lpstr>Dataset</vt:lpstr>
      <vt:lpstr>Objectives</vt:lpstr>
      <vt:lpstr>Problems with the dataset</vt:lpstr>
      <vt:lpstr>Visualizing the Data</vt:lpstr>
      <vt:lpstr>Visualizing the Data</vt:lpstr>
      <vt:lpstr>Pre-Processing the Data</vt:lpstr>
      <vt:lpstr>Machine Learning Models</vt:lpstr>
      <vt:lpstr>Train/Test Split</vt:lpstr>
      <vt:lpstr>Model: Logistic Regression</vt:lpstr>
      <vt:lpstr>Model: Random Forest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Big Data</dc:title>
  <dc:creator>Duarte Valente</dc:creator>
  <cp:lastModifiedBy>Duarte Valente</cp:lastModifiedBy>
  <cp:revision>1</cp:revision>
  <dcterms:created xsi:type="dcterms:W3CDTF">2023-02-01T18:06:38Z</dcterms:created>
  <dcterms:modified xsi:type="dcterms:W3CDTF">2023-02-01T18:47:38Z</dcterms:modified>
</cp:coreProperties>
</file>