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304" r:id="rId9"/>
    <p:sldId id="306" r:id="rId10"/>
    <p:sldId id="270" r:id="rId11"/>
    <p:sldId id="305" r:id="rId12"/>
    <p:sldId id="307" r:id="rId13"/>
    <p:sldId id="277" r:id="rId14"/>
    <p:sldId id="281" r:id="rId15"/>
    <p:sldId id="283" r:id="rId16"/>
    <p:sldId id="284" r:id="rId17"/>
    <p:sldId id="286" r:id="rId18"/>
    <p:sldId id="287" r:id="rId19"/>
    <p:sldId id="310" r:id="rId20"/>
    <p:sldId id="290" r:id="rId21"/>
    <p:sldId id="291" r:id="rId22"/>
    <p:sldId id="293" r:id="rId23"/>
    <p:sldId id="294" r:id="rId24"/>
    <p:sldId id="308" r:id="rId25"/>
    <p:sldId id="297" r:id="rId26"/>
    <p:sldId id="298" r:id="rId27"/>
    <p:sldId id="299" r:id="rId28"/>
    <p:sldId id="300" r:id="rId29"/>
    <p:sldId id="309" r:id="rId30"/>
    <p:sldId id="313" r:id="rId31"/>
    <p:sldId id="311" r:id="rId32"/>
    <p:sldId id="312" r:id="rId33"/>
    <p:sldId id="261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emf"/><Relationship Id="rId1" Type="http://schemas.openxmlformats.org/officeDocument/2006/relationships/image" Target="../media/image6.emf"/><Relationship Id="rId4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6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03B1-4A68-430E-9039-548B8CC385CB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040D-5227-4617-8F8A-D508E886BDE7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E564-1D1E-4A47-94CD-07D4C9B69343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9E40510-DEA0-44E0-8340-5A9A4C9749E5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en-US" altLang="zh-CN" dirty="0"/>
              <a:t>UNP</a:t>
            </a:r>
            <a:r>
              <a:rPr lang="zh-CN" altLang="en-US" dirty="0"/>
              <a:t>：第</a:t>
            </a:r>
            <a:r>
              <a:rPr lang="en-US" altLang="zh-CN" dirty="0"/>
              <a:t>1</a:t>
            </a:r>
            <a:r>
              <a:rPr lang="zh-CN" altLang="en-US" dirty="0"/>
              <a:t>章、第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  <a:r>
              <a:rPr lang="zh-CN" altLang="en-US" dirty="0" smtClean="0"/>
              <a:t>栈</a:t>
            </a:r>
            <a:r>
              <a:rPr lang="en-US" altLang="zh-CN" dirty="0" smtClean="0"/>
              <a:t>/01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分层</a:t>
            </a:r>
          </a:p>
          <a:p>
            <a:pPr lvl="2"/>
            <a:r>
              <a:rPr lang="zh-CN" altLang="en-US" sz="2000" dirty="0"/>
              <a:t>层次的划分是为了实现的方便，各层次集中关注自己的问题</a:t>
            </a:r>
          </a:p>
          <a:p>
            <a:pPr lvl="2"/>
            <a:r>
              <a:rPr lang="zh-CN" altLang="en-US" sz="2000" dirty="0"/>
              <a:t>层次与层次之间便于实现隔离，彼此之间透明，方便移植</a:t>
            </a:r>
          </a:p>
          <a:p>
            <a:pPr lvl="1"/>
            <a:r>
              <a:rPr lang="zh-CN" altLang="en-US" sz="2400" dirty="0"/>
              <a:t>对等通信</a:t>
            </a:r>
          </a:p>
          <a:p>
            <a:pPr lvl="2"/>
            <a:r>
              <a:rPr lang="zh-CN" altLang="en-US" sz="2000" dirty="0"/>
              <a:t>层次对等</a:t>
            </a:r>
          </a:p>
          <a:p>
            <a:pPr lvl="2"/>
            <a:r>
              <a:rPr lang="zh-CN" altLang="en-US" sz="2000" dirty="0"/>
              <a:t>同层次统一编址</a:t>
            </a:r>
          </a:p>
          <a:p>
            <a:pPr lvl="1"/>
            <a:r>
              <a:rPr lang="zh-CN" altLang="en-US" sz="2400" dirty="0"/>
              <a:t>逐层封装</a:t>
            </a:r>
          </a:p>
          <a:p>
            <a:pPr lvl="2"/>
            <a:r>
              <a:rPr lang="zh-CN" altLang="en-US" sz="2000" dirty="0"/>
              <a:t>数据流串行传输</a:t>
            </a:r>
          </a:p>
          <a:p>
            <a:pPr lvl="2"/>
            <a:r>
              <a:rPr lang="zh-CN" altLang="en-US" sz="2000" dirty="0"/>
              <a:t>高层协议逐层封装载荷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OSI</a:t>
            </a:r>
            <a:r>
              <a:rPr lang="zh-CN" altLang="en-US" sz="2400" dirty="0" smtClean="0"/>
              <a:t>参考模型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36" y="1927870"/>
            <a:ext cx="7495738" cy="39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Tcp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协议栈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08" y="1237670"/>
            <a:ext cx="8119123" cy="52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协议栈与协议族（</a:t>
            </a:r>
            <a:r>
              <a:rPr lang="en-US" altLang="zh-CN" sz="2400" dirty="0"/>
              <a:t>stack/suites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三层协议</a:t>
            </a:r>
          </a:p>
          <a:p>
            <a:pPr lvl="1"/>
            <a:r>
              <a:rPr lang="en-US" altLang="zh-CN" sz="2000" dirty="0"/>
              <a:t>IPv4</a:t>
            </a:r>
          </a:p>
          <a:p>
            <a:pPr lvl="1"/>
            <a:r>
              <a:rPr lang="en-US" altLang="zh-CN" sz="2000" dirty="0"/>
              <a:t>IPv6</a:t>
            </a:r>
          </a:p>
          <a:p>
            <a:pPr lvl="1"/>
            <a:r>
              <a:rPr lang="en-US" altLang="zh-CN" sz="2000" dirty="0"/>
              <a:t>ICMP</a:t>
            </a:r>
          </a:p>
          <a:p>
            <a:pPr lvl="1"/>
            <a:r>
              <a:rPr lang="en-US" altLang="zh-CN" sz="2000" dirty="0"/>
              <a:t>IGMP</a:t>
            </a:r>
          </a:p>
          <a:p>
            <a:r>
              <a:rPr lang="zh-CN" altLang="en-US" sz="2400" dirty="0"/>
              <a:t>四层协议</a:t>
            </a:r>
          </a:p>
          <a:p>
            <a:pPr lvl="1"/>
            <a:r>
              <a:rPr lang="en-US" altLang="zh-CN" sz="2000" dirty="0"/>
              <a:t>TCP</a:t>
            </a:r>
          </a:p>
          <a:p>
            <a:pPr lvl="1"/>
            <a:r>
              <a:rPr lang="en-US" altLang="zh-CN" sz="2000" dirty="0"/>
              <a:t>UDP</a:t>
            </a:r>
          </a:p>
          <a:p>
            <a:r>
              <a:rPr lang="zh-CN" altLang="en-US" sz="2400" dirty="0"/>
              <a:t>二层协议</a:t>
            </a:r>
          </a:p>
          <a:p>
            <a:pPr lvl="1"/>
            <a:r>
              <a:rPr lang="en-US" altLang="zh-CN" sz="2000" dirty="0"/>
              <a:t>ARP</a:t>
            </a:r>
          </a:p>
          <a:p>
            <a:pPr lvl="1"/>
            <a:r>
              <a:rPr lang="en-US" altLang="zh-CN" sz="2000" dirty="0"/>
              <a:t>RARP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报文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IPv4</a:t>
            </a:r>
            <a:endParaRPr lang="zh-CN" altLang="en-US" sz="24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98" y="1655905"/>
            <a:ext cx="6629977" cy="42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UDP</a:t>
            </a:r>
            <a:r>
              <a:rPr lang="zh-CN" altLang="en-US" smtClean="0"/>
              <a:t>协议：用户数据报协议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UDP</a:t>
            </a:r>
            <a:r>
              <a:rPr lang="zh-CN" altLang="en-US" sz="2400" dirty="0" smtClean="0"/>
              <a:t>提供简单的、不可靠的、数据报协议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UDP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A</a:t>
            </a:r>
            <a:r>
              <a:rPr lang="en-US" altLang="zh-CN" sz="2400" dirty="0" smtClean="0">
                <a:sym typeface="Wingdings" panose="05000000000000000000" pitchFamily="2" charset="2"/>
              </a:rPr>
              <a:t>B</a:t>
            </a:r>
          </a:p>
          <a:p>
            <a:pPr lvl="1" eaLnBrk="1" hangingPunct="1"/>
            <a:r>
              <a:rPr lang="zh-CN" altLang="en-US" sz="2400" dirty="0" smtClean="0">
                <a:sym typeface="Wingdings" panose="05000000000000000000" pitchFamily="2" charset="2"/>
              </a:rPr>
              <a:t>以</a:t>
            </a:r>
            <a:r>
              <a:rPr lang="en-US" altLang="zh-CN" sz="2400" dirty="0" smtClean="0">
                <a:sym typeface="Wingdings" panose="05000000000000000000" pitchFamily="2" charset="2"/>
              </a:rPr>
              <a:t>packet</a:t>
            </a:r>
            <a:r>
              <a:rPr lang="zh-CN" altLang="en-US" sz="2400" dirty="0" smtClean="0">
                <a:sym typeface="Wingdings" panose="05000000000000000000" pitchFamily="2" charset="2"/>
              </a:rPr>
              <a:t>为单位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dirty="0" smtClean="0"/>
              <a:t>不能保证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收到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packet</a:t>
            </a:r>
          </a:p>
          <a:p>
            <a:pPr lvl="1" eaLnBrk="1" hangingPunct="1"/>
            <a:r>
              <a:rPr lang="zh-CN" altLang="en-US" sz="2400" dirty="0" smtClean="0"/>
              <a:t>不能保证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按照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的发送顺序收到</a:t>
            </a:r>
            <a:r>
              <a:rPr lang="en-US" altLang="zh-CN" sz="2400" dirty="0" smtClean="0"/>
              <a:t>packet</a:t>
            </a:r>
          </a:p>
          <a:p>
            <a:pPr lvl="1" eaLnBrk="1" hangingPunct="1"/>
            <a:r>
              <a:rPr lang="zh-CN" altLang="en-US" sz="2400" dirty="0" smtClean="0"/>
              <a:t>没有拥塞控制，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可能被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发送的</a:t>
            </a:r>
            <a:r>
              <a:rPr lang="en-US" altLang="zh-CN" sz="2400" dirty="0" smtClean="0"/>
              <a:t>packet</a:t>
            </a:r>
            <a:r>
              <a:rPr lang="zh-CN" altLang="en-US" sz="2400" dirty="0" smtClean="0"/>
              <a:t>淹死</a:t>
            </a:r>
          </a:p>
          <a:p>
            <a:pPr lvl="1" eaLnBrk="1" hangingPunct="1"/>
            <a:r>
              <a:rPr lang="zh-CN" altLang="en-US" sz="2400" dirty="0" smtClean="0"/>
              <a:t>无连接</a:t>
            </a:r>
          </a:p>
          <a:p>
            <a:pPr lvl="2" eaLnBrk="1" hangingPunct="1"/>
            <a:r>
              <a:rPr lang="zh-CN" altLang="en-US" sz="2000" dirty="0" smtClean="0"/>
              <a:t>从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的角度更好理解</a:t>
            </a:r>
          </a:p>
          <a:p>
            <a:pPr lvl="2" eaLnBrk="1" hangingPunct="1"/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两端都不会保存对端的状态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UDP</a:t>
            </a:r>
            <a:r>
              <a:rPr lang="zh-CN" altLang="en-US" sz="2400" dirty="0"/>
              <a:t>协议格式</a:t>
            </a: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27651" name="Picture 2" descr="http://www.2cto.com/uploadfile/2012/0109/20120109051632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5" y="1928504"/>
            <a:ext cx="5950619" cy="214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TCP</a:t>
            </a:r>
            <a:r>
              <a:rPr lang="zh-CN" altLang="en-US" smtClean="0"/>
              <a:t>协议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UDP</a:t>
            </a:r>
            <a:r>
              <a:rPr lang="zh-CN" altLang="en-US" sz="2400" dirty="0" smtClean="0"/>
              <a:t>难以满足可靠通信的要求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发送丢失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发送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应答协议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应答丢失重传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接收顺序错乱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面向字节流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Packet</a:t>
            </a:r>
            <a:r>
              <a:rPr lang="zh-CN" altLang="en-US" sz="2000" dirty="0" smtClean="0"/>
              <a:t>打上序列号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流控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的解决方案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滑动窗口协议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滑动窗口原理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192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4288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0384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56480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2576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8672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74768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80864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86960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93056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9152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0524836" y="218598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3819236" y="2033586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3177886" y="2200274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63" name="Rectangle 18"/>
          <p:cNvSpPr>
            <a:spLocks noChangeArrowheads="1"/>
          </p:cNvSpPr>
          <p:nvPr/>
        </p:nvSpPr>
        <p:spPr bwMode="auto">
          <a:xfrm>
            <a:off x="3819236" y="5538786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4428836" y="5538786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5038436" y="5538786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4047836" y="2566986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4657436" y="2566986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24"/>
          <p:cNvSpPr>
            <a:spLocks noChangeShapeType="1"/>
          </p:cNvSpPr>
          <p:nvPr/>
        </p:nvSpPr>
        <p:spPr bwMode="auto">
          <a:xfrm>
            <a:off x="5267036" y="2566986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3819236" y="5386386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3177886" y="5538787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8162636" y="1728787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待发送数据</a:t>
            </a: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4200236" y="1652587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发送窗口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4200236" y="6094412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接收窗口</a:t>
            </a:r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>
            <a:off x="3362036" y="4014786"/>
            <a:ext cx="792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9534236" y="4029074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网络</a:t>
            </a:r>
          </a:p>
        </p:txBody>
      </p:sp>
      <p:sp>
        <p:nvSpPr>
          <p:cNvPr id="76" name="Rectangle 33"/>
          <p:cNvSpPr>
            <a:spLocks noChangeArrowheads="1"/>
          </p:cNvSpPr>
          <p:nvPr/>
        </p:nvSpPr>
        <p:spPr bwMode="auto">
          <a:xfrm>
            <a:off x="3819236" y="2185986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" name="Rectangle 34"/>
          <p:cNvSpPr>
            <a:spLocks noChangeArrowheads="1"/>
          </p:cNvSpPr>
          <p:nvPr/>
        </p:nvSpPr>
        <p:spPr bwMode="auto">
          <a:xfrm>
            <a:off x="4428836" y="2185986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5038436" y="2185986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3482686" y="3176587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发送</a:t>
            </a:r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4200236" y="2566986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4092286" y="4471987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应答</a:t>
            </a:r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>
            <a:off x="4276436" y="6529386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6257636" y="6148387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窗口滑动</a:t>
            </a: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4428836" y="5386386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5" name="Line 42"/>
          <p:cNvSpPr>
            <a:spLocks noChangeShapeType="1"/>
          </p:cNvSpPr>
          <p:nvPr/>
        </p:nvSpPr>
        <p:spPr bwMode="auto">
          <a:xfrm>
            <a:off x="4733636" y="1576386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6791036" y="1195387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窗口移动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4428836" y="2033586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" name="AutoShape 45"/>
          <p:cNvSpPr>
            <a:spLocks/>
          </p:cNvSpPr>
          <p:nvPr/>
        </p:nvSpPr>
        <p:spPr bwMode="auto">
          <a:xfrm>
            <a:off x="6410036" y="4243386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06250"/>
              <a:gd name="adj4" fmla="val -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此时不做应答</a:t>
            </a:r>
          </a:p>
        </p:txBody>
      </p:sp>
      <p:sp>
        <p:nvSpPr>
          <p:cNvPr id="89" name="Rectangle 46"/>
          <p:cNvSpPr>
            <a:spLocks noChangeArrowheads="1"/>
          </p:cNvSpPr>
          <p:nvPr/>
        </p:nvSpPr>
        <p:spPr bwMode="auto">
          <a:xfrm>
            <a:off x="5648036" y="5386386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" name="Line 47"/>
          <p:cNvSpPr>
            <a:spLocks noChangeShapeType="1"/>
          </p:cNvSpPr>
          <p:nvPr/>
        </p:nvSpPr>
        <p:spPr bwMode="auto">
          <a:xfrm>
            <a:off x="5419436" y="2566986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5311486" y="4471987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应答</a:t>
            </a:r>
          </a:p>
        </p:txBody>
      </p:sp>
      <p:sp>
        <p:nvSpPr>
          <p:cNvPr id="92" name="Rectangle 49"/>
          <p:cNvSpPr>
            <a:spLocks noChangeArrowheads="1"/>
          </p:cNvSpPr>
          <p:nvPr/>
        </p:nvSpPr>
        <p:spPr bwMode="auto">
          <a:xfrm>
            <a:off x="5648036" y="2033586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38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70" grpId="0"/>
      <p:bldP spid="71" grpId="0"/>
      <p:bldP spid="72" grpId="0"/>
      <p:bldP spid="73" grpId="0"/>
      <p:bldP spid="74" grpId="0" animBg="1"/>
      <p:bldP spid="75" grpId="0"/>
      <p:bldP spid="76" grpId="0" animBg="1"/>
      <p:bldP spid="77" grpId="0" animBg="1"/>
      <p:bldP spid="78" grpId="0" animBg="1"/>
      <p:bldP spid="79" grpId="0"/>
      <p:bldP spid="80" grpId="0" animBg="1"/>
      <p:bldP spid="81" grpId="0"/>
      <p:bldP spid="82" grpId="0" animBg="1"/>
      <p:bldP spid="83" grpId="0"/>
      <p:bldP spid="83" grpId="1"/>
      <p:bldP spid="84" grpId="0" animBg="1"/>
      <p:bldP spid="84" grpId="1" animBg="1"/>
      <p:bldP spid="85" grpId="0" animBg="1"/>
      <p:bldP spid="86" grpId="0"/>
      <p:bldP spid="86" grpId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1" grpId="0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滑动窗口中的应答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pPr lvl="1"/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应答丢失，重发</a:t>
            </a:r>
          </a:p>
          <a:p>
            <a:pPr lvl="1"/>
            <a:r>
              <a:rPr lang="zh-CN" altLang="en-US" sz="2000" dirty="0"/>
              <a:t>重发几个</a:t>
            </a:r>
            <a:r>
              <a:rPr lang="en-US" altLang="zh-CN" sz="2000" dirty="0"/>
              <a:t>packet</a:t>
            </a:r>
            <a:r>
              <a:rPr lang="zh-CN" altLang="en-US" sz="2000" dirty="0"/>
              <a:t>？</a:t>
            </a:r>
          </a:p>
          <a:p>
            <a:pPr lvl="1"/>
            <a:r>
              <a:rPr lang="zh-CN" altLang="en-US" sz="2000" dirty="0"/>
              <a:t>应答再丢失呢？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82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2578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674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770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866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962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3058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9154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1247775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038600" y="14001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648200" y="3990975"/>
            <a:ext cx="18288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022725" y="415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2578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67400" y="1400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648200" y="1400175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257800" y="1400175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867400" y="1400175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352800" y="3076575"/>
            <a:ext cx="792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9525000" y="30908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网络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8768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648200" y="41433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257800" y="41433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867400" y="41433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257800" y="41433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867400" y="41433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648200" y="4143375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257800" y="4143375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867400" y="4143375"/>
            <a:ext cx="609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54864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60960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191000" y="22383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发送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248400" y="307657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172200" y="33813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应答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48768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54864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0960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48768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4864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48768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54864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60960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8768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5486400" y="17811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AutoShape 47"/>
          <p:cNvSpPr>
            <a:spLocks/>
          </p:cNvSpPr>
          <p:nvPr/>
        </p:nvSpPr>
        <p:spPr bwMode="auto">
          <a:xfrm>
            <a:off x="7315200" y="2276475"/>
            <a:ext cx="1219200" cy="609600"/>
          </a:xfrm>
          <a:prstGeom prst="borderCallout1">
            <a:avLst>
              <a:gd name="adj1" fmla="val 18750"/>
              <a:gd name="adj2" fmla="val -6250"/>
              <a:gd name="adj3" fmla="val 106250"/>
              <a:gd name="adj4" fmla="val -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应答丢失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7162800" y="536257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7467600" y="4905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7162800" y="54387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发送</a:t>
            </a: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8077200" y="53625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9220200" y="53625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10820400" y="53625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AutoShape 54"/>
          <p:cNvSpPr>
            <a:spLocks/>
          </p:cNvSpPr>
          <p:nvPr/>
        </p:nvSpPr>
        <p:spPr bwMode="auto">
          <a:xfrm>
            <a:off x="8610600" y="4029075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18750"/>
              <a:gd name="adj4" fmla="val -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RTT</a:t>
            </a:r>
          </a:p>
        </p:txBody>
      </p:sp>
      <p:sp>
        <p:nvSpPr>
          <p:cNvPr id="59" name="AutoShape 55"/>
          <p:cNvSpPr>
            <a:spLocks/>
          </p:cNvSpPr>
          <p:nvPr/>
        </p:nvSpPr>
        <p:spPr bwMode="auto">
          <a:xfrm>
            <a:off x="10058400" y="4029075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18750"/>
              <a:gd name="adj4" fmla="val -1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指数退让</a:t>
            </a:r>
          </a:p>
        </p:txBody>
      </p:sp>
    </p:spTree>
    <p:extLst>
      <p:ext uri="{BB962C8B-B14F-4D97-AF65-F5344CB8AC3E}">
        <p14:creationId xmlns:p14="http://schemas.microsoft.com/office/powerpoint/2010/main" val="18404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 animBg="1"/>
      <p:bldP spid="40" grpId="0"/>
      <p:bldP spid="48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电路交换网与分组交换网</a:t>
            </a:r>
            <a:endParaRPr lang="en-US" altLang="zh-CN" sz="2400" dirty="0"/>
          </a:p>
          <a:p>
            <a:r>
              <a:rPr lang="zh-CN" altLang="en-US" sz="2400" dirty="0"/>
              <a:t>计算机网络模型</a:t>
            </a:r>
            <a:endParaRPr lang="en-US" altLang="zh-CN" sz="2400" dirty="0"/>
          </a:p>
          <a:p>
            <a:pPr lvl="1"/>
            <a:r>
              <a:rPr lang="en-US" altLang="zh-CN" sz="2000" dirty="0"/>
              <a:t>Client/Server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/>
            <a:r>
              <a:rPr lang="zh-CN" altLang="en-US" sz="2000" dirty="0"/>
              <a:t>分层协议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协议栈</a:t>
            </a:r>
            <a:endParaRPr lang="en-US" altLang="zh-CN" sz="2000" dirty="0"/>
          </a:p>
          <a:p>
            <a:pPr lvl="2"/>
            <a:r>
              <a:rPr lang="en-US" altLang="zh-CN" sz="1800" dirty="0"/>
              <a:t>OSI</a:t>
            </a:r>
            <a:r>
              <a:rPr lang="zh-CN" altLang="en-US" sz="1800" dirty="0"/>
              <a:t>参考模型</a:t>
            </a:r>
            <a:endParaRPr lang="en-US" altLang="zh-CN" sz="1800" dirty="0"/>
          </a:p>
          <a:p>
            <a:pPr lvl="2"/>
            <a:r>
              <a:rPr lang="en-US" altLang="zh-CN" sz="1800" dirty="0"/>
              <a:t>TCP/IP</a:t>
            </a:r>
            <a:r>
              <a:rPr lang="zh-CN" altLang="en-US" sz="1800" dirty="0"/>
              <a:t>协议栈</a:t>
            </a:r>
            <a:endParaRPr lang="en-US" altLang="zh-CN" sz="1800" dirty="0"/>
          </a:p>
          <a:p>
            <a:r>
              <a:rPr lang="en-US" altLang="zh-CN" sz="2400" dirty="0"/>
              <a:t>UDP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r>
              <a:rPr lang="en-US" altLang="zh-CN" sz="2400" dirty="0"/>
              <a:t>TCP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pPr lvl="1"/>
            <a:r>
              <a:rPr lang="zh-CN" altLang="en-US" sz="2000" dirty="0"/>
              <a:t>滑动窗口协议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三路握手协议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四次应答拆连</a:t>
            </a:r>
          </a:p>
          <a:p>
            <a:pPr lvl="1"/>
            <a:r>
              <a:rPr lang="en-US" altLang="zh-CN" sz="2000" dirty="0"/>
              <a:t>TCP</a:t>
            </a:r>
            <a:r>
              <a:rPr lang="zh-CN" altLang="en-US" sz="2000" dirty="0"/>
              <a:t>状态机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37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提供面向连接的服务</a:t>
            </a:r>
          </a:p>
          <a:p>
            <a:pPr lvl="1"/>
            <a:r>
              <a:rPr lang="zh-CN" altLang="en-US" sz="2000" dirty="0"/>
              <a:t>网络不会象虚电路一样，替我们保存通信两端的连接状态，这个连接状态必须自己保存。</a:t>
            </a:r>
          </a:p>
          <a:p>
            <a:pPr lvl="1"/>
            <a:r>
              <a:rPr lang="en-US" altLang="zh-CN" sz="2000" dirty="0"/>
              <a:t>TCP</a:t>
            </a:r>
            <a:r>
              <a:rPr lang="zh-CN" altLang="en-US" sz="2000" dirty="0"/>
              <a:t>建连过程</a:t>
            </a:r>
            <a:r>
              <a:rPr lang="en-US" altLang="zh-CN" sz="2000" dirty="0"/>
              <a:t>——</a:t>
            </a:r>
            <a:r>
              <a:rPr lang="zh-CN" altLang="en-US" sz="2000" dirty="0"/>
              <a:t>三路握手协议</a:t>
            </a:r>
          </a:p>
          <a:p>
            <a:pPr lvl="2"/>
            <a:r>
              <a:rPr lang="zh-CN" altLang="en-US" sz="1800" dirty="0" smtClean="0"/>
              <a:t>三</a:t>
            </a:r>
            <a:r>
              <a:rPr lang="zh-CN" altLang="en-US" sz="1800" dirty="0"/>
              <a:t>路握手协议基本上是两个双向应答过程的合并</a:t>
            </a:r>
          </a:p>
          <a:p>
            <a:pPr lvl="2"/>
            <a:r>
              <a:rPr lang="en-US" altLang="zh-CN" sz="1800" dirty="0"/>
              <a:t>RTT</a:t>
            </a: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7059612" y="403398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76937" y="3918095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client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0701337" y="3918095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server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0412412" y="4033982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7059612" y="4186382"/>
            <a:ext cx="3352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110537" y="4070495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/>
              <a:t>Syn</a:t>
            </a:r>
            <a:r>
              <a:rPr lang="en-US" altLang="zh-CN" sz="1800" dirty="0"/>
              <a:t> J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7059612" y="4719782"/>
            <a:ext cx="3352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440612" y="4643583"/>
            <a:ext cx="184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/>
              <a:t>Syn</a:t>
            </a:r>
            <a:r>
              <a:rPr lang="en-US" altLang="zh-CN" sz="1800" dirty="0"/>
              <a:t> K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Ack</a:t>
            </a:r>
            <a:r>
              <a:rPr lang="en-US" altLang="zh-CN" sz="1800" dirty="0"/>
              <a:t> J+1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7059612" y="5176982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355012" y="5176983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/>
              <a:t>Ack</a:t>
            </a:r>
            <a:r>
              <a:rPr lang="en-US" altLang="zh-CN" sz="1800" dirty="0"/>
              <a:t> K+1</a:t>
            </a:r>
          </a:p>
        </p:txBody>
      </p:sp>
      <p:sp>
        <p:nvSpPr>
          <p:cNvPr id="27" name="AutoShape 16"/>
          <p:cNvSpPr>
            <a:spLocks/>
          </p:cNvSpPr>
          <p:nvPr/>
        </p:nvSpPr>
        <p:spPr bwMode="auto">
          <a:xfrm>
            <a:off x="6831012" y="4186382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" name="AutoShape 17"/>
          <p:cNvSpPr>
            <a:spLocks/>
          </p:cNvSpPr>
          <p:nvPr/>
        </p:nvSpPr>
        <p:spPr bwMode="auto">
          <a:xfrm>
            <a:off x="10488612" y="4719782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948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三路握手过程</a:t>
            </a:r>
          </a:p>
          <a:p>
            <a:pPr lvl="1"/>
            <a:r>
              <a:rPr lang="zh-CN" altLang="en-US" sz="2000" dirty="0"/>
              <a:t>服务器端准备接收客户端的请求，处于被动打开的状态</a:t>
            </a:r>
          </a:p>
          <a:p>
            <a:pPr lvl="1"/>
            <a:r>
              <a:rPr lang="zh-CN" altLang="en-US" sz="2000" dirty="0"/>
              <a:t>客户端调用</a:t>
            </a:r>
            <a:r>
              <a:rPr lang="en-US" altLang="zh-CN" sz="2000" dirty="0"/>
              <a:t>connect</a:t>
            </a:r>
            <a:r>
              <a:rPr lang="zh-CN" altLang="en-US" sz="2000" dirty="0"/>
              <a:t>函数，发起主动打开的过程，此时会发送一个</a:t>
            </a:r>
            <a:r>
              <a:rPr lang="en-US" altLang="zh-CN" sz="2000" dirty="0" err="1"/>
              <a:t>syn</a:t>
            </a:r>
            <a:r>
              <a:rPr lang="zh-CN" altLang="en-US" sz="2000" dirty="0"/>
              <a:t>类型的</a:t>
            </a:r>
            <a:r>
              <a:rPr lang="en-US" altLang="zh-CN" sz="2000" dirty="0" err="1"/>
              <a:t>Tcp</a:t>
            </a:r>
            <a:r>
              <a:rPr lang="zh-CN" altLang="en-US" sz="2000" dirty="0"/>
              <a:t>报文</a:t>
            </a:r>
          </a:p>
          <a:p>
            <a:pPr lvl="1"/>
            <a:r>
              <a:rPr lang="zh-CN" altLang="en-US" sz="2000" dirty="0"/>
              <a:t>服务器收到客户端的</a:t>
            </a:r>
            <a:r>
              <a:rPr lang="en-US" altLang="zh-CN" sz="2000" dirty="0" err="1"/>
              <a:t>syn</a:t>
            </a:r>
            <a:r>
              <a:rPr lang="zh-CN" altLang="en-US" sz="2000" dirty="0"/>
              <a:t>报文后，对这个</a:t>
            </a:r>
            <a:r>
              <a:rPr lang="en-US" altLang="zh-CN" sz="2000" dirty="0" err="1"/>
              <a:t>syn</a:t>
            </a:r>
            <a:r>
              <a:rPr lang="zh-CN" altLang="en-US" sz="2000" dirty="0"/>
              <a:t>报文进行响应：应答一个</a:t>
            </a:r>
            <a:r>
              <a:rPr lang="en-US" altLang="zh-CN" sz="2000" dirty="0" err="1"/>
              <a:t>Tcp</a:t>
            </a:r>
            <a:r>
              <a:rPr lang="zh-CN" altLang="en-US" sz="2000" dirty="0"/>
              <a:t>报文，这个报文是</a:t>
            </a:r>
            <a:r>
              <a:rPr lang="en-US" altLang="zh-CN" sz="2000" dirty="0" err="1"/>
              <a:t>Syn+Ack</a:t>
            </a:r>
            <a:r>
              <a:rPr lang="zh-CN" altLang="en-US" sz="2000" dirty="0"/>
              <a:t>的格式</a:t>
            </a:r>
          </a:p>
          <a:p>
            <a:pPr lvl="1"/>
            <a:r>
              <a:rPr lang="zh-CN" altLang="en-US" sz="2000" dirty="0"/>
              <a:t>客户端收到</a:t>
            </a:r>
            <a:r>
              <a:rPr lang="en-US" altLang="zh-CN" sz="2000" dirty="0" err="1"/>
              <a:t>Ack+Syn</a:t>
            </a:r>
            <a:r>
              <a:rPr lang="zh-CN" altLang="en-US" sz="2000" dirty="0"/>
              <a:t>报文后，对服务器的</a:t>
            </a:r>
            <a:r>
              <a:rPr lang="en-US" altLang="zh-CN" sz="2000" dirty="0" err="1"/>
              <a:t>Syn</a:t>
            </a:r>
            <a:r>
              <a:rPr lang="zh-CN" altLang="en-US" sz="2000" dirty="0"/>
              <a:t>进行应答。</a:t>
            </a:r>
          </a:p>
          <a:p>
            <a:r>
              <a:rPr lang="en-US" altLang="zh-CN" sz="2400" dirty="0"/>
              <a:t>ISN</a:t>
            </a:r>
          </a:p>
          <a:p>
            <a:pPr lvl="1"/>
            <a:r>
              <a:rPr lang="en-US" altLang="zh-CN" sz="2000" dirty="0" err="1"/>
              <a:t>Syn</a:t>
            </a:r>
            <a:r>
              <a:rPr lang="zh-CN" altLang="en-US" sz="2000" dirty="0"/>
              <a:t>报文中的序号称为</a:t>
            </a:r>
            <a:r>
              <a:rPr lang="en-US" altLang="zh-CN" sz="2000" dirty="0"/>
              <a:t>ISN</a:t>
            </a:r>
          </a:p>
          <a:p>
            <a:pPr lvl="1"/>
            <a:r>
              <a:rPr lang="en-US" altLang="zh-CN" sz="2000" dirty="0"/>
              <a:t>RFC793</a:t>
            </a:r>
            <a:r>
              <a:rPr lang="zh-CN" altLang="en-US" sz="2000" dirty="0"/>
              <a:t>中规定</a:t>
            </a:r>
            <a:r>
              <a:rPr lang="en-US" altLang="zh-CN" sz="2000" dirty="0"/>
              <a:t>ISN</a:t>
            </a:r>
            <a:r>
              <a:rPr lang="zh-CN" altLang="en-US" sz="2000" dirty="0"/>
              <a:t>为</a:t>
            </a:r>
            <a:r>
              <a:rPr lang="en-US" altLang="zh-CN" sz="2000" dirty="0"/>
              <a:t>32bit</a:t>
            </a:r>
            <a:r>
              <a:rPr lang="zh-CN" altLang="en-US" sz="2000" dirty="0"/>
              <a:t>数，每</a:t>
            </a:r>
            <a:r>
              <a:rPr lang="en-US" altLang="zh-CN" sz="2000" dirty="0"/>
              <a:t>4ms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，大约</a:t>
            </a:r>
            <a:r>
              <a:rPr lang="en-US" altLang="zh-CN" sz="2000" dirty="0"/>
              <a:t>9.5</a:t>
            </a:r>
            <a:r>
              <a:rPr lang="zh-CN" altLang="en-US" sz="2000" dirty="0"/>
              <a:t>小时翻转。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拆连</a:t>
            </a:r>
          </a:p>
          <a:p>
            <a:pPr lvl="1"/>
            <a:r>
              <a:rPr lang="zh-CN" altLang="en-US" sz="2000" dirty="0"/>
              <a:t>应用程序调用</a:t>
            </a:r>
            <a:r>
              <a:rPr lang="en-US" altLang="zh-CN" sz="2000" dirty="0"/>
              <a:t>close</a:t>
            </a:r>
            <a:r>
              <a:rPr lang="zh-CN" altLang="en-US" sz="2000" dirty="0"/>
              <a:t>函数关闭连接，发送</a:t>
            </a:r>
            <a:r>
              <a:rPr lang="en-US" altLang="zh-CN" sz="2000" dirty="0"/>
              <a:t>FIN</a:t>
            </a:r>
            <a:r>
              <a:rPr lang="zh-CN" altLang="en-US" sz="2000" dirty="0"/>
              <a:t>类型的</a:t>
            </a:r>
            <a:r>
              <a:rPr lang="en-US" altLang="zh-CN" sz="2000" dirty="0"/>
              <a:t>TCP</a:t>
            </a:r>
            <a:r>
              <a:rPr lang="zh-CN" altLang="en-US" sz="2000" dirty="0"/>
              <a:t>报文给对端</a:t>
            </a:r>
          </a:p>
          <a:p>
            <a:pPr lvl="1"/>
            <a:r>
              <a:rPr lang="zh-CN" altLang="en-US" sz="2000" dirty="0"/>
              <a:t>另一端收到</a:t>
            </a:r>
            <a:r>
              <a:rPr lang="en-US" altLang="zh-CN" sz="2000" dirty="0"/>
              <a:t>FIN</a:t>
            </a:r>
            <a:r>
              <a:rPr lang="zh-CN" altLang="en-US" sz="2000" dirty="0"/>
              <a:t>之后，发送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予以应答</a:t>
            </a:r>
          </a:p>
          <a:p>
            <a:pPr lvl="1"/>
            <a:r>
              <a:rPr lang="zh-CN" altLang="en-US" sz="2000" dirty="0"/>
              <a:t>当另一端程序处理完毕数据后，再发送</a:t>
            </a:r>
            <a:r>
              <a:rPr lang="en-US" altLang="zh-CN" sz="2000" dirty="0"/>
              <a:t>FIN</a:t>
            </a:r>
            <a:r>
              <a:rPr lang="zh-CN" altLang="en-US" sz="2000" dirty="0"/>
              <a:t>给这一端</a:t>
            </a:r>
          </a:p>
          <a:p>
            <a:pPr lvl="1"/>
            <a:r>
              <a:rPr lang="zh-CN" altLang="en-US" sz="2000" dirty="0"/>
              <a:t>这一端收到</a:t>
            </a:r>
            <a:r>
              <a:rPr lang="en-US" altLang="zh-CN" sz="2000" dirty="0"/>
              <a:t>FIN</a:t>
            </a:r>
            <a:r>
              <a:rPr lang="zh-CN" altLang="en-US" sz="2000" dirty="0"/>
              <a:t>后，再回应以</a:t>
            </a:r>
            <a:r>
              <a:rPr lang="en-US" altLang="zh-CN" sz="2000" dirty="0" err="1"/>
              <a:t>Ack</a:t>
            </a:r>
            <a:endParaRPr lang="en-US" altLang="zh-CN" sz="20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0918824" y="3091873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8785224" y="3091873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0887074" y="3106161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435974" y="316807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8785224" y="339667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9378949" y="3204586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Fin J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>
            <a:off x="8785224" y="3701473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9242424" y="3625274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Ack J+1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8785224" y="4234873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394824" y="4158674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Fin K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8785224" y="461587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9547224" y="4539674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Ack K+1</a:t>
            </a:r>
          </a:p>
        </p:txBody>
      </p:sp>
    </p:spTree>
    <p:extLst>
      <p:ext uri="{BB962C8B-B14F-4D97-AF65-F5344CB8AC3E}">
        <p14:creationId xmlns:p14="http://schemas.microsoft.com/office/powerpoint/2010/main" val="7598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/>
      <p:bldP spid="47111" grpId="0"/>
      <p:bldP spid="47112" grpId="0" animBg="1"/>
      <p:bldP spid="47113" grpId="0"/>
      <p:bldP spid="47114" grpId="0" animBg="1"/>
      <p:bldP spid="47115" grpId="0"/>
      <p:bldP spid="47119" grpId="0" animBg="1"/>
      <p:bldP spid="47122" grpId="0"/>
      <p:bldP spid="47123" grpId="0" animBg="1"/>
      <p:bldP spid="47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拆连说明</a:t>
            </a:r>
          </a:p>
          <a:p>
            <a:pPr lvl="1"/>
            <a:r>
              <a:rPr lang="zh-CN" altLang="en-US" sz="2000" dirty="0"/>
              <a:t>收到</a:t>
            </a:r>
            <a:r>
              <a:rPr lang="en-US" altLang="zh-CN" sz="2000" dirty="0"/>
              <a:t>Fin</a:t>
            </a:r>
            <a:r>
              <a:rPr lang="zh-CN" altLang="en-US" sz="2000" dirty="0"/>
              <a:t>后，继续发送数据</a:t>
            </a:r>
          </a:p>
          <a:p>
            <a:pPr lvl="2"/>
            <a:r>
              <a:rPr lang="en-US" altLang="zh-CN" sz="1800" dirty="0"/>
              <a:t>Fin</a:t>
            </a:r>
            <a:r>
              <a:rPr lang="zh-CN" altLang="en-US" sz="1800" dirty="0"/>
              <a:t>报文意味着：对端不会再发送数据。但并没有说，这端不能发送数据。</a:t>
            </a:r>
          </a:p>
          <a:p>
            <a:pPr lvl="1"/>
            <a:r>
              <a:rPr lang="zh-CN" altLang="en-US" sz="2000" dirty="0"/>
              <a:t>主动拆连</a:t>
            </a:r>
            <a:r>
              <a:rPr lang="en-US" altLang="zh-CN" sz="2000" dirty="0"/>
              <a:t>/</a:t>
            </a:r>
            <a:r>
              <a:rPr lang="zh-CN" altLang="en-US" sz="2000" dirty="0"/>
              <a:t>被动拆连</a:t>
            </a:r>
          </a:p>
          <a:p>
            <a:pPr lvl="2"/>
            <a:r>
              <a:rPr lang="zh-CN" altLang="en-US" sz="1800" dirty="0"/>
              <a:t>服务器可以主动拆连</a:t>
            </a:r>
            <a:r>
              <a:rPr lang="en-US" altLang="zh-CN" sz="1800" dirty="0"/>
              <a:t>——HTTP</a:t>
            </a:r>
            <a:r>
              <a:rPr lang="zh-CN" altLang="en-US" sz="1800" dirty="0"/>
              <a:t>服务器</a:t>
            </a:r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拆连的异常情况在后面讨论</a:t>
            </a:r>
          </a:p>
          <a:p>
            <a:pPr lvl="1"/>
            <a:endParaRPr lang="en-US" altLang="zh-CN" sz="1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0831945" y="3098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8698345" y="3098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0800195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349095" y="3175001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8698345" y="3403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9292070" y="321151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Fin J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8698345" y="37084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9155545" y="3632201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Ack J+1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8698345" y="40132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9460345" y="4013201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数据报文</a:t>
            </a: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8698345" y="43180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8698345" y="47752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8698345" y="43942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8774545" y="46990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9307945" y="4699001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Fin K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8698345" y="51562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9460345" y="5080001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Ack K+1</a:t>
            </a:r>
          </a:p>
        </p:txBody>
      </p:sp>
    </p:spTree>
    <p:extLst>
      <p:ext uri="{BB962C8B-B14F-4D97-AF65-F5344CB8AC3E}">
        <p14:creationId xmlns:p14="http://schemas.microsoft.com/office/powerpoint/2010/main" val="15983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/>
      <p:bldP spid="48135" grpId="0"/>
      <p:bldP spid="48136" grpId="0" animBg="1"/>
      <p:bldP spid="48137" grpId="0"/>
      <p:bldP spid="48138" grpId="0" animBg="1"/>
      <p:bldP spid="48139" grpId="0"/>
      <p:bldP spid="48140" grpId="0" animBg="1"/>
      <p:bldP spid="48141" grpId="0"/>
      <p:bldP spid="48142" grpId="0" animBg="1"/>
      <p:bldP spid="48143" grpId="0" animBg="1"/>
      <p:bldP spid="48144" grpId="0" animBg="1"/>
      <p:bldP spid="48145" grpId="0" animBg="1"/>
      <p:bldP spid="48146" grpId="0"/>
      <p:bldP spid="48147" grpId="0" animBg="1"/>
      <p:bldP spid="481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TCP</a:t>
            </a:r>
            <a:r>
              <a:rPr lang="zh-CN" altLang="en-US" sz="2400" dirty="0" smtClean="0"/>
              <a:t>连接状态机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3" y="34235"/>
            <a:ext cx="5364595" cy="68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0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三路握手的边界情况</a:t>
            </a:r>
          </a:p>
          <a:p>
            <a:pPr lvl="1"/>
            <a:r>
              <a:rPr lang="zh-CN" altLang="en-US" sz="2000" dirty="0"/>
              <a:t>服务器应答丢失</a:t>
            </a:r>
          </a:p>
          <a:p>
            <a:pPr lvl="2"/>
            <a:r>
              <a:rPr lang="zh-CN" altLang="en-US" sz="1800" dirty="0"/>
              <a:t>服务器根本没收到客户端的</a:t>
            </a:r>
            <a:r>
              <a:rPr lang="en-US" altLang="zh-CN" sz="1800" dirty="0" err="1"/>
              <a:t>Syn</a:t>
            </a:r>
            <a:r>
              <a:rPr lang="en-US" altLang="zh-CN" sz="1800" dirty="0"/>
              <a:t> J</a:t>
            </a:r>
            <a:r>
              <a:rPr lang="zh-CN" altLang="en-US" sz="1800" dirty="0"/>
              <a:t>报文</a:t>
            </a:r>
          </a:p>
          <a:p>
            <a:pPr lvl="2"/>
            <a:r>
              <a:rPr lang="zh-CN" altLang="en-US" sz="1800" dirty="0"/>
              <a:t>服务器的</a:t>
            </a:r>
            <a:r>
              <a:rPr lang="en-US" altLang="zh-CN" sz="1800" dirty="0" err="1"/>
              <a:t>Ack+Syn</a:t>
            </a:r>
            <a:r>
              <a:rPr lang="zh-CN" altLang="en-US" sz="1800" dirty="0"/>
              <a:t>报文丢失</a:t>
            </a:r>
          </a:p>
          <a:p>
            <a:pPr lvl="2"/>
            <a:r>
              <a:rPr lang="zh-CN" altLang="en-US" sz="1800" dirty="0"/>
              <a:t>重发</a:t>
            </a:r>
            <a:r>
              <a:rPr lang="en-US" altLang="zh-CN" sz="1800" dirty="0"/>
              <a:t>2</a:t>
            </a:r>
            <a:r>
              <a:rPr lang="zh-CN" altLang="en-US" sz="1800" dirty="0"/>
              <a:t>次</a:t>
            </a:r>
            <a:r>
              <a:rPr lang="en-US" altLang="zh-CN" sz="1800" dirty="0" err="1"/>
              <a:t>Syn</a:t>
            </a:r>
            <a:r>
              <a:rPr lang="zh-CN" altLang="en-US" sz="1800" dirty="0"/>
              <a:t>报文</a:t>
            </a:r>
          </a:p>
          <a:p>
            <a:pPr lvl="2"/>
            <a:r>
              <a:rPr lang="zh-CN" altLang="en-US" sz="1800" dirty="0"/>
              <a:t>当第</a:t>
            </a:r>
            <a:r>
              <a:rPr lang="en-US" altLang="zh-CN" sz="1800" dirty="0"/>
              <a:t>3</a:t>
            </a:r>
            <a:r>
              <a:rPr lang="zh-CN" altLang="en-US" sz="1800" dirty="0"/>
              <a:t>次</a:t>
            </a:r>
            <a:r>
              <a:rPr lang="en-US" altLang="zh-CN" sz="1800" dirty="0" err="1"/>
              <a:t>Syn</a:t>
            </a:r>
            <a:r>
              <a:rPr lang="zh-CN" altLang="en-US" sz="1800" dirty="0"/>
              <a:t>报文没有收到应答，则报告建连失败</a:t>
            </a:r>
          </a:p>
          <a:p>
            <a:pPr lvl="1"/>
            <a:r>
              <a:rPr lang="zh-CN" altLang="en-US" sz="2000" dirty="0"/>
              <a:t>客户端应答丢失</a:t>
            </a:r>
          </a:p>
          <a:p>
            <a:pPr lvl="2"/>
            <a:r>
              <a:rPr lang="zh-CN" altLang="en-US" sz="1800" dirty="0"/>
              <a:t>服务器发送的</a:t>
            </a:r>
            <a:r>
              <a:rPr lang="en-US" altLang="zh-CN" sz="1800" dirty="0" err="1"/>
              <a:t>Ack+Syn</a:t>
            </a:r>
            <a:r>
              <a:rPr lang="zh-CN" altLang="en-US" sz="1800" dirty="0"/>
              <a:t>报文丢失</a:t>
            </a:r>
          </a:p>
          <a:p>
            <a:pPr lvl="2"/>
            <a:r>
              <a:rPr lang="zh-CN" altLang="en-US" sz="1800" dirty="0"/>
              <a:t>客户端应答的</a:t>
            </a:r>
            <a:r>
              <a:rPr lang="en-US" altLang="zh-CN" sz="1800" dirty="0" err="1"/>
              <a:t>Ack</a:t>
            </a:r>
            <a:r>
              <a:rPr lang="en-US" altLang="zh-CN" sz="1800" dirty="0"/>
              <a:t> K+1</a:t>
            </a:r>
            <a:r>
              <a:rPr lang="zh-CN" altLang="en-US" sz="1800" dirty="0"/>
              <a:t>报文丢失</a:t>
            </a:r>
          </a:p>
          <a:p>
            <a:pPr lvl="2"/>
            <a:r>
              <a:rPr lang="zh-CN" altLang="en-US" sz="1800" dirty="0"/>
              <a:t>重发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0584007" y="1419622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7840807" y="1495822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520132" y="137993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0507807" y="135771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7840807" y="1648222"/>
            <a:ext cx="274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8831407" y="141962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9212407" y="1953022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7840807" y="2410222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7840807" y="2943622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8907607" y="225782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8913957" y="279122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0688782" y="416956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0764982" y="4169569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7869382" y="416956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7488382" y="4169569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7869382" y="4321968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7869382" y="4550568"/>
            <a:ext cx="2819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8691707" y="4107656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8250382" y="4550569"/>
            <a:ext cx="184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K</a:t>
            </a:r>
            <a:r>
              <a:rPr lang="zh-CN" altLang="en-US" sz="1800"/>
              <a:t>，</a:t>
            </a:r>
            <a:r>
              <a:rPr lang="en-US" altLang="zh-CN" sz="1800"/>
              <a:t>Ack J+1</a:t>
            </a:r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7869382" y="4855368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8936182" y="5083968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flipH="1">
            <a:off x="8936182" y="5464968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/>
      <p:bldP spid="45064" grpId="0"/>
      <p:bldP spid="45065" grpId="0" animBg="1"/>
      <p:bldP spid="45066" grpId="0"/>
      <p:bldP spid="45067" grpId="0" animBg="1"/>
      <p:bldP spid="45068" grpId="0" animBg="1"/>
      <p:bldP spid="45069" grpId="0" animBg="1"/>
      <p:bldP spid="45070" grpId="0"/>
      <p:bldP spid="45071" grpId="0"/>
      <p:bldP spid="45072" grpId="0" animBg="1"/>
      <p:bldP spid="45073" grpId="0"/>
      <p:bldP spid="45074" grpId="0" animBg="1"/>
      <p:bldP spid="45075" grpId="0"/>
      <p:bldP spid="45076" grpId="0" animBg="1"/>
      <p:bldP spid="45077" grpId="0" animBg="1"/>
      <p:bldP spid="45078" grpId="0"/>
      <p:bldP spid="45079" grpId="0"/>
      <p:bldP spid="45080" grpId="0" animBg="1"/>
      <p:bldP spid="45081" grpId="0" animBg="1"/>
      <p:bldP spid="450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服务器端收到多份</a:t>
            </a:r>
            <a:r>
              <a:rPr lang="en-US" altLang="zh-CN" dirty="0" err="1"/>
              <a:t>Syn</a:t>
            </a:r>
            <a:r>
              <a:rPr lang="en-US" altLang="zh-CN" dirty="0"/>
              <a:t> J</a:t>
            </a:r>
            <a:r>
              <a:rPr lang="zh-CN" altLang="en-US" dirty="0"/>
              <a:t>报文</a:t>
            </a:r>
          </a:p>
          <a:p>
            <a:pPr lvl="1">
              <a:defRPr/>
            </a:pPr>
            <a:r>
              <a:rPr lang="zh-CN" altLang="en-US" dirty="0"/>
              <a:t>网络是尽力而为转发的，服务器有可能会收到多份</a:t>
            </a:r>
            <a:r>
              <a:rPr lang="en-US" altLang="zh-CN" dirty="0" err="1"/>
              <a:t>Syn</a:t>
            </a:r>
            <a:r>
              <a:rPr lang="en-US" altLang="zh-CN" dirty="0"/>
              <a:t> J</a:t>
            </a:r>
          </a:p>
          <a:p>
            <a:pPr lvl="1">
              <a:defRPr/>
            </a:pPr>
            <a:r>
              <a:rPr lang="zh-CN" altLang="en-US" dirty="0"/>
              <a:t>如果此时连接已经建立，则丢弃后来的</a:t>
            </a:r>
            <a:r>
              <a:rPr lang="en-US" altLang="zh-CN" dirty="0" err="1"/>
              <a:t>Syn</a:t>
            </a:r>
            <a:r>
              <a:rPr lang="en-US" altLang="zh-CN" dirty="0"/>
              <a:t> J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问题，客户端可能会发送两个</a:t>
            </a:r>
            <a:r>
              <a:rPr lang="en-US" altLang="zh-CN" dirty="0" err="1"/>
              <a:t>Syn</a:t>
            </a:r>
            <a:r>
              <a:rPr lang="en-US" altLang="zh-CN" dirty="0"/>
              <a:t> J</a:t>
            </a:r>
            <a:r>
              <a:rPr lang="zh-CN" altLang="en-US" dirty="0"/>
              <a:t>到服务器吗？</a:t>
            </a:r>
          </a:p>
          <a:p>
            <a:pPr>
              <a:defRPr/>
            </a:pPr>
            <a:r>
              <a:rPr lang="zh-CN" altLang="en-US" dirty="0"/>
              <a:t>收到</a:t>
            </a:r>
            <a:r>
              <a:rPr lang="en-US" altLang="zh-CN" dirty="0"/>
              <a:t>RST</a:t>
            </a:r>
            <a:r>
              <a:rPr lang="zh-CN" altLang="en-US" dirty="0"/>
              <a:t>应答</a:t>
            </a:r>
          </a:p>
          <a:p>
            <a:pPr lvl="1">
              <a:defRPr/>
            </a:pPr>
            <a:r>
              <a:rPr lang="en-US" altLang="zh-CN" dirty="0"/>
              <a:t>RST</a:t>
            </a:r>
            <a:r>
              <a:rPr lang="zh-CN" altLang="en-US" dirty="0"/>
              <a:t>类型的</a:t>
            </a:r>
            <a:r>
              <a:rPr lang="en-US" altLang="zh-CN" dirty="0"/>
              <a:t>TCP</a:t>
            </a:r>
            <a:r>
              <a:rPr lang="zh-CN" altLang="en-US" dirty="0"/>
              <a:t>报文指示复位连接</a:t>
            </a:r>
          </a:p>
          <a:p>
            <a:pPr lvl="1">
              <a:defRPr/>
            </a:pPr>
            <a:r>
              <a:rPr lang="zh-CN" altLang="en-US" dirty="0"/>
              <a:t>放弃连接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收到路由错误应答</a:t>
            </a:r>
            <a:endParaRPr lang="en-US" altLang="zh-CN" dirty="0"/>
          </a:p>
          <a:p>
            <a:pPr marL="47" indent="0">
              <a:buNone/>
              <a:defRPr/>
            </a:pPr>
            <a:endParaRPr lang="zh-CN" altLang="en-US" sz="1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10521950" y="16383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0598150" y="16383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8235950" y="16383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854950" y="1638301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8235950" y="17907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769350" y="1562101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8235950" y="20193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8997950" y="24003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9302750" y="2095501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0521950" y="4000499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0598150" y="4000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8235950" y="4000499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7854950" y="40005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8235950" y="4152899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8845550" y="39243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V="1">
            <a:off x="8235950" y="4610099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8601075" y="4418012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30203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/>
      <p:bldP spid="46086" grpId="0" animBg="1"/>
      <p:bldP spid="46087" grpId="0"/>
      <p:bldP spid="46088" grpId="0" animBg="1"/>
      <p:bldP spid="46089" grpId="0"/>
      <p:bldP spid="46090" grpId="0" animBg="1"/>
      <p:bldP spid="46091" grpId="0" animBg="1"/>
      <p:bldP spid="46092" grpId="0"/>
      <p:bldP spid="46093" grpId="0" animBg="1"/>
      <p:bldP spid="46094" grpId="0"/>
      <p:bldP spid="46095" grpId="0" animBg="1"/>
      <p:bldP spid="46096" grpId="0"/>
      <p:bldP spid="46097" grpId="0" animBg="1"/>
      <p:bldP spid="46098" grpId="0"/>
      <p:bldP spid="46099" grpId="0" animBg="1"/>
      <p:bldP spid="46100" grpId="0"/>
      <p:bldP spid="4610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拆连异常</a:t>
            </a:r>
          </a:p>
          <a:p>
            <a:pPr lvl="1"/>
            <a:r>
              <a:rPr lang="zh-CN" altLang="en-US" sz="2000" dirty="0"/>
              <a:t>没有收到</a:t>
            </a:r>
            <a:r>
              <a:rPr lang="en-US" altLang="zh-CN" sz="2000" dirty="0"/>
              <a:t>Fin</a:t>
            </a:r>
            <a:r>
              <a:rPr lang="zh-CN" altLang="en-US" sz="2000" dirty="0"/>
              <a:t>的应答</a:t>
            </a:r>
          </a:p>
          <a:p>
            <a:pPr lvl="2"/>
            <a:r>
              <a:rPr lang="zh-CN" altLang="en-US" sz="1800" dirty="0"/>
              <a:t>超时重发</a:t>
            </a:r>
          </a:p>
          <a:p>
            <a:pPr lvl="2"/>
            <a:endParaRPr lang="zh-CN" altLang="en-US" sz="1800" dirty="0"/>
          </a:p>
          <a:p>
            <a:pPr lvl="1"/>
            <a:r>
              <a:rPr lang="zh-CN" altLang="en-US" sz="2000" dirty="0"/>
              <a:t>连接还未终止，收到多份</a:t>
            </a:r>
            <a:r>
              <a:rPr lang="en-US" altLang="zh-CN" sz="2000" dirty="0"/>
              <a:t>Fin</a:t>
            </a:r>
          </a:p>
          <a:p>
            <a:pPr lvl="2"/>
            <a:r>
              <a:rPr lang="zh-CN" altLang="en-US" sz="1800" dirty="0"/>
              <a:t>对每个</a:t>
            </a:r>
            <a:r>
              <a:rPr lang="en-US" altLang="zh-CN" sz="1800" dirty="0"/>
              <a:t>Fin</a:t>
            </a:r>
            <a:r>
              <a:rPr lang="zh-CN" altLang="en-US" sz="1800" dirty="0"/>
              <a:t>都</a:t>
            </a:r>
            <a:r>
              <a:rPr lang="en-US" altLang="zh-CN" sz="1800" dirty="0" err="1"/>
              <a:t>Ack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1"/>
            <a:r>
              <a:rPr lang="zh-CN" altLang="en-US" sz="2000" dirty="0"/>
              <a:t>连接已经断开</a:t>
            </a:r>
          </a:p>
          <a:p>
            <a:pPr lvl="2"/>
            <a:r>
              <a:rPr lang="zh-CN" altLang="en-US" sz="1800" dirty="0"/>
              <a:t>主动关闭端处于</a:t>
            </a:r>
            <a:r>
              <a:rPr lang="en-US" altLang="zh-CN" sz="1800" dirty="0"/>
              <a:t>TIME_WAIT</a:t>
            </a:r>
            <a:r>
              <a:rPr lang="zh-CN" altLang="en-US" sz="1800" dirty="0"/>
              <a:t>状态</a:t>
            </a:r>
          </a:p>
          <a:p>
            <a:pPr lvl="3"/>
            <a:r>
              <a:rPr lang="zh-CN" altLang="en-US" sz="1800" dirty="0"/>
              <a:t>收到</a:t>
            </a:r>
            <a:r>
              <a:rPr lang="en-US" altLang="zh-CN" sz="1800" dirty="0"/>
              <a:t>Fin</a:t>
            </a:r>
            <a:r>
              <a:rPr lang="zh-CN" altLang="en-US" sz="1800" dirty="0"/>
              <a:t>，回复</a:t>
            </a:r>
            <a:r>
              <a:rPr lang="en-US" altLang="zh-CN" sz="1800" dirty="0" err="1"/>
              <a:t>Ack</a:t>
            </a:r>
            <a:endParaRPr lang="en-US" altLang="zh-CN" sz="1800" dirty="0"/>
          </a:p>
          <a:p>
            <a:pPr lvl="3"/>
            <a:r>
              <a:rPr lang="zh-CN" altLang="en-US" sz="1800" dirty="0"/>
              <a:t>被动关闭端如果已经断连，回复</a:t>
            </a:r>
            <a:r>
              <a:rPr lang="en-US" altLang="zh-CN" sz="1800" dirty="0"/>
              <a:t>RST</a:t>
            </a:r>
          </a:p>
          <a:p>
            <a:pPr lvl="2"/>
            <a:r>
              <a:rPr lang="zh-CN" altLang="en-US" sz="1800" dirty="0"/>
              <a:t>主动关闭端处于</a:t>
            </a:r>
            <a:r>
              <a:rPr lang="en-US" altLang="zh-CN" sz="1800" dirty="0"/>
              <a:t>CLOSE</a:t>
            </a:r>
            <a:r>
              <a:rPr lang="zh-CN" altLang="en-US" sz="1800" dirty="0"/>
              <a:t>状态</a:t>
            </a:r>
          </a:p>
          <a:p>
            <a:pPr lvl="3"/>
            <a:r>
              <a:rPr lang="zh-CN" altLang="en-US" sz="1800" dirty="0"/>
              <a:t>收到</a:t>
            </a:r>
            <a:r>
              <a:rPr lang="en-US" altLang="zh-CN" sz="1800" dirty="0"/>
              <a:t>Fin</a:t>
            </a:r>
            <a:r>
              <a:rPr lang="zh-CN" altLang="en-US" sz="1800" dirty="0"/>
              <a:t>，回复</a:t>
            </a:r>
            <a:r>
              <a:rPr lang="en-US" altLang="zh-CN" sz="1800" dirty="0"/>
              <a:t>RST</a:t>
            </a:r>
          </a:p>
          <a:p>
            <a:pPr lvl="3"/>
            <a:endParaRPr lang="en-US" altLang="zh-CN" sz="1100" dirty="0"/>
          </a:p>
          <a:p>
            <a:pPr lvl="3"/>
            <a:endParaRPr lang="en-US" altLang="zh-CN" sz="11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状态机</a:t>
            </a:r>
          </a:p>
          <a:p>
            <a:pPr lvl="1"/>
            <a:r>
              <a:rPr lang="en-US" altLang="zh-CN" sz="2000" dirty="0"/>
              <a:t>TIME_WAIT</a:t>
            </a:r>
            <a:r>
              <a:rPr lang="zh-CN" altLang="en-US" sz="2000" dirty="0"/>
              <a:t>状态</a:t>
            </a:r>
          </a:p>
          <a:p>
            <a:pPr lvl="2"/>
            <a:r>
              <a:rPr lang="zh-CN" altLang="en-US" sz="1800" dirty="0"/>
              <a:t>主动关闭端必须在</a:t>
            </a:r>
            <a:r>
              <a:rPr lang="en-US" altLang="zh-CN" sz="1800" dirty="0"/>
              <a:t>TIME_WAIT </a:t>
            </a:r>
            <a:r>
              <a:rPr lang="zh-CN" altLang="en-US" sz="1800" dirty="0"/>
              <a:t>状态维持</a:t>
            </a:r>
            <a:r>
              <a:rPr lang="en-US" altLang="zh-CN" sz="1800" dirty="0"/>
              <a:t>2MSL</a:t>
            </a:r>
            <a:r>
              <a:rPr lang="zh-CN" altLang="en-US" sz="1800" dirty="0"/>
              <a:t>时间</a:t>
            </a:r>
          </a:p>
          <a:p>
            <a:pPr lvl="2"/>
            <a:r>
              <a:rPr lang="en-US" altLang="zh-CN" sz="1800" dirty="0"/>
              <a:t>2MSL</a:t>
            </a:r>
            <a:r>
              <a:rPr lang="zh-CN" altLang="en-US" sz="1800" dirty="0"/>
              <a:t>表示</a:t>
            </a:r>
            <a:r>
              <a:rPr lang="en-US" altLang="zh-CN" sz="1800" dirty="0"/>
              <a:t>2</a:t>
            </a:r>
            <a:r>
              <a:rPr lang="zh-CN" altLang="en-US" sz="1800" dirty="0"/>
              <a:t>倍网络最大生存期</a:t>
            </a:r>
          </a:p>
          <a:p>
            <a:pPr lvl="2"/>
            <a:r>
              <a:rPr lang="en-US" altLang="zh-CN" sz="1800" dirty="0"/>
              <a:t>TIME_WAIT</a:t>
            </a:r>
            <a:r>
              <a:rPr lang="zh-CN" altLang="en-US" sz="1800" dirty="0"/>
              <a:t>状态的设置有两个原因</a:t>
            </a:r>
          </a:p>
          <a:p>
            <a:pPr lvl="3"/>
            <a:r>
              <a:rPr lang="zh-CN" altLang="en-US" sz="1600" dirty="0"/>
              <a:t>为了可靠的终止</a:t>
            </a:r>
            <a:r>
              <a:rPr lang="en-US" altLang="zh-CN" sz="1600" dirty="0" err="1"/>
              <a:t>Tcp</a:t>
            </a:r>
            <a:r>
              <a:rPr lang="zh-CN" altLang="en-US" sz="1600" dirty="0" smtClean="0"/>
              <a:t>连接</a:t>
            </a:r>
            <a:endParaRPr lang="en-US" altLang="zh-CN" sz="1600" dirty="0"/>
          </a:p>
          <a:p>
            <a:pPr lvl="3"/>
            <a:endParaRPr lang="en-US" altLang="zh-CN" sz="1600" dirty="0"/>
          </a:p>
          <a:p>
            <a:pPr lvl="3"/>
            <a:endParaRPr lang="en-US" altLang="zh-CN" sz="1600" dirty="0"/>
          </a:p>
          <a:p>
            <a:pPr lvl="3"/>
            <a:endParaRPr lang="en-US" altLang="zh-CN" sz="1600" dirty="0"/>
          </a:p>
          <a:p>
            <a:pPr lvl="3"/>
            <a:endParaRPr lang="en-US" altLang="zh-CN" sz="1600" dirty="0"/>
          </a:p>
          <a:p>
            <a:pPr lvl="3"/>
            <a:endParaRPr lang="en-US" altLang="zh-CN" sz="1600" dirty="0"/>
          </a:p>
          <a:p>
            <a:pPr lvl="3"/>
            <a:endParaRPr lang="zh-CN" altLang="en-US" sz="1600" dirty="0"/>
          </a:p>
          <a:p>
            <a:pPr lvl="3"/>
            <a:endParaRPr lang="zh-CN" altLang="en-US" sz="1600" dirty="0"/>
          </a:p>
          <a:p>
            <a:pPr lvl="3"/>
            <a:endParaRPr lang="zh-CN" altLang="en-US" sz="1600" dirty="0"/>
          </a:p>
          <a:p>
            <a:pPr lvl="3"/>
            <a:endParaRPr lang="zh-CN" altLang="en-US" sz="1600" dirty="0"/>
          </a:p>
          <a:p>
            <a:pPr lvl="3">
              <a:buNone/>
            </a:pPr>
            <a:r>
              <a:rPr lang="zh-CN" altLang="en-US" sz="1600" dirty="0"/>
              <a:t>如果</a:t>
            </a:r>
            <a:r>
              <a:rPr lang="en-US" altLang="zh-CN" sz="1600" dirty="0"/>
              <a:t>A</a:t>
            </a:r>
            <a:r>
              <a:rPr lang="zh-CN" altLang="en-US" sz="1600" dirty="0"/>
              <a:t>不存在这个连接，收到</a:t>
            </a:r>
            <a:r>
              <a:rPr lang="en-US" altLang="zh-CN" sz="1600" dirty="0"/>
              <a:t>Fin</a:t>
            </a:r>
            <a:r>
              <a:rPr lang="zh-CN" altLang="en-US" sz="1600" dirty="0"/>
              <a:t>，则会返回一个</a:t>
            </a:r>
            <a:r>
              <a:rPr lang="en-US" altLang="zh-CN" sz="1600" dirty="0" err="1"/>
              <a:t>Rst</a:t>
            </a:r>
            <a:r>
              <a:rPr lang="zh-CN" altLang="en-US" sz="1600" dirty="0"/>
              <a:t>报文，</a:t>
            </a:r>
            <a:r>
              <a:rPr lang="en-US" altLang="zh-CN" sz="1600" dirty="0" err="1"/>
              <a:t>Rst</a:t>
            </a:r>
            <a:r>
              <a:rPr lang="zh-CN" altLang="en-US" sz="1600" dirty="0"/>
              <a:t>会复位</a:t>
            </a:r>
            <a:r>
              <a:rPr lang="en-US" altLang="zh-CN" sz="1600" dirty="0"/>
              <a:t>B</a:t>
            </a:r>
            <a:r>
              <a:rPr lang="zh-CN" altLang="en-US" sz="1600" dirty="0"/>
              <a:t>的连接。这使得</a:t>
            </a:r>
            <a:r>
              <a:rPr lang="en-US" altLang="zh-CN" sz="1600" dirty="0"/>
              <a:t>B</a:t>
            </a:r>
            <a:r>
              <a:rPr lang="zh-CN" altLang="en-US" sz="1600" dirty="0"/>
              <a:t>的连接没有正确的终止。</a:t>
            </a:r>
            <a:endParaRPr lang="zh-CN" altLang="en-US" sz="1600" dirty="0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14721"/>
              </p:ext>
            </p:extLst>
          </p:nvPr>
        </p:nvGraphicFramePr>
        <p:xfrm>
          <a:off x="4703618" y="3202709"/>
          <a:ext cx="4038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Visio" r:id="rId3" imgW="4528573" imgH="748489" progId="Visio.Drawing.11">
                  <p:embed/>
                </p:oleObj>
              </mc:Choice>
              <mc:Fallback>
                <p:oleObj name="Visio" r:id="rId3" imgW="4528573" imgH="748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618" y="3202709"/>
                        <a:ext cx="4038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981546"/>
              </p:ext>
            </p:extLst>
          </p:nvPr>
        </p:nvGraphicFramePr>
        <p:xfrm>
          <a:off x="2722419" y="4040909"/>
          <a:ext cx="10461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Visio" r:id="rId5" imgW="1045761" imgH="1232170" progId="Visio.Drawing.11">
                  <p:embed/>
                </p:oleObj>
              </mc:Choice>
              <mc:Fallback>
                <p:oleObj name="Visio" r:id="rId5" imgW="1045761" imgH="1232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419" y="4040909"/>
                        <a:ext cx="10461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39922"/>
              </p:ext>
            </p:extLst>
          </p:nvPr>
        </p:nvGraphicFramePr>
        <p:xfrm>
          <a:off x="9809019" y="2897909"/>
          <a:ext cx="10461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Visio" r:id="rId7" imgW="1045761" imgH="1232170" progId="Visio.Drawing.11">
                  <p:embed/>
                </p:oleObj>
              </mc:Choice>
              <mc:Fallback>
                <p:oleObj name="Visio" r:id="rId7" imgW="1045761" imgH="1232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19" y="2897909"/>
                        <a:ext cx="10461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5"/>
          <p:cNvSpPr>
            <a:spLocks noChangeShapeType="1"/>
          </p:cNvSpPr>
          <p:nvPr/>
        </p:nvSpPr>
        <p:spPr bwMode="auto">
          <a:xfrm flipV="1">
            <a:off x="3713018" y="4421909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V="1">
            <a:off x="8589818" y="3583709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103418" y="503151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10190018" y="404091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35272"/>
              </p:ext>
            </p:extLst>
          </p:nvPr>
        </p:nvGraphicFramePr>
        <p:xfrm>
          <a:off x="5618018" y="3126509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Visio" r:id="rId8" imgW="596113" imgH="1856091" progId="Visio.Drawing.11">
                  <p:embed/>
                </p:oleObj>
              </mc:Choice>
              <mc:Fallback>
                <p:oleObj name="Visio" r:id="rId8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018" y="3126509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20"/>
          <p:cNvSpPr>
            <a:spLocks noChangeShapeType="1"/>
          </p:cNvSpPr>
          <p:nvPr/>
        </p:nvSpPr>
        <p:spPr bwMode="auto">
          <a:xfrm flipV="1">
            <a:off x="5237018" y="3431309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541818" y="305031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Fin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2722418" y="350751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主动关闭</a:t>
            </a:r>
          </a:p>
        </p:txBody>
      </p:sp>
      <p:graphicFrame>
        <p:nvGraphicFramePr>
          <p:cNvPr id="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00344"/>
              </p:ext>
            </p:extLst>
          </p:nvPr>
        </p:nvGraphicFramePr>
        <p:xfrm>
          <a:off x="7294418" y="4193309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Visio" r:id="rId10" imgW="596113" imgH="1856091" progId="Visio.Drawing.11">
                  <p:embed/>
                </p:oleObj>
              </mc:Choice>
              <mc:Fallback>
                <p:oleObj name="Visio" r:id="rId10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418" y="4193309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732818" y="228831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被动关闭</a:t>
            </a: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 flipH="1">
            <a:off x="6989618" y="4726709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7218218" y="411711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Ack</a:t>
            </a:r>
          </a:p>
        </p:txBody>
      </p:sp>
      <p:graphicFrame>
        <p:nvGraphicFramePr>
          <p:cNvPr id="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29130"/>
              </p:ext>
            </p:extLst>
          </p:nvPr>
        </p:nvGraphicFramePr>
        <p:xfrm>
          <a:off x="7294418" y="2974109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Visio" r:id="rId11" imgW="596113" imgH="1856091" progId="Visio.Drawing.11">
                  <p:embed/>
                </p:oleObj>
              </mc:Choice>
              <mc:Fallback>
                <p:oleObj name="Visio" r:id="rId11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418" y="2974109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28"/>
          <p:cNvSpPr>
            <a:spLocks noChangeShapeType="1"/>
          </p:cNvSpPr>
          <p:nvPr/>
        </p:nvSpPr>
        <p:spPr bwMode="auto">
          <a:xfrm flipH="1">
            <a:off x="6913418" y="3278909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7294418" y="282171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Fin</a:t>
            </a:r>
          </a:p>
        </p:txBody>
      </p:sp>
      <p:graphicFrame>
        <p:nvGraphicFramePr>
          <p:cNvPr id="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19560"/>
              </p:ext>
            </p:extLst>
          </p:nvPr>
        </p:nvGraphicFramePr>
        <p:xfrm>
          <a:off x="5999018" y="3278909"/>
          <a:ext cx="966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Visio" r:id="rId12" imgW="966728" imgH="1232170" progId="Visio.Drawing.11">
                  <p:embed/>
                </p:oleObj>
              </mc:Choice>
              <mc:Fallback>
                <p:oleObj name="Visio" r:id="rId12" imgW="966728" imgH="1232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018" y="3278909"/>
                        <a:ext cx="9667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utoShape 31"/>
          <p:cNvSpPr>
            <a:spLocks/>
          </p:cNvSpPr>
          <p:nvPr/>
        </p:nvSpPr>
        <p:spPr bwMode="auto">
          <a:xfrm>
            <a:off x="7675418" y="2174009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68750"/>
              <a:gd name="adj4" fmla="val -1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Offline</a:t>
            </a:r>
          </a:p>
        </p:txBody>
      </p:sp>
      <p:graphicFrame>
        <p:nvGraphicFramePr>
          <p:cNvPr id="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1247"/>
              </p:ext>
            </p:extLst>
          </p:nvPr>
        </p:nvGraphicFramePr>
        <p:xfrm>
          <a:off x="7827818" y="3812309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14" imgW="596113" imgH="1856091" progId="Visio.Drawing.11">
                  <p:embed/>
                </p:oleObj>
              </mc:Choice>
              <mc:Fallback>
                <p:oleObj name="Visio" r:id="rId14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818" y="3812309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33"/>
          <p:cNvSpPr>
            <a:spLocks noChangeShapeType="1"/>
          </p:cNvSpPr>
          <p:nvPr/>
        </p:nvSpPr>
        <p:spPr bwMode="auto">
          <a:xfrm flipH="1">
            <a:off x="7446818" y="4193309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7735743" y="3544022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Fin</a:t>
            </a:r>
          </a:p>
        </p:txBody>
      </p:sp>
      <p:sp>
        <p:nvSpPr>
          <p:cNvPr id="55" name="AutoShape 35"/>
          <p:cNvSpPr>
            <a:spLocks/>
          </p:cNvSpPr>
          <p:nvPr/>
        </p:nvSpPr>
        <p:spPr bwMode="auto">
          <a:xfrm>
            <a:off x="7751618" y="2250209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56250"/>
              <a:gd name="adj4" fmla="val -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0650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0" grpId="1" animBg="1"/>
      <p:bldP spid="41" grpId="0"/>
      <p:bldP spid="41" grpId="1"/>
      <p:bldP spid="42" grpId="0"/>
      <p:bldP spid="44" grpId="0"/>
      <p:bldP spid="45" grpId="0" animBg="1"/>
      <p:bldP spid="45" grpId="1" animBg="1"/>
      <p:bldP spid="46" grpId="0"/>
      <p:bldP spid="46" grpId="1"/>
      <p:bldP spid="48" grpId="0" animBg="1"/>
      <p:bldP spid="49" grpId="0"/>
      <p:bldP spid="51" grpId="0" animBg="1"/>
      <p:bldP spid="51" grpId="1" animBg="1"/>
      <p:bldP spid="53" grpId="0" animBg="1"/>
      <p:bldP spid="54" grpId="0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老化掉该连接的报文</a:t>
            </a:r>
          </a:p>
          <a:p>
            <a:pPr lvl="1"/>
            <a:r>
              <a:rPr lang="zh-CN" altLang="en-US" sz="2000" dirty="0"/>
              <a:t>与</a:t>
            </a:r>
            <a:r>
              <a:rPr lang="en-US" altLang="zh-CN" sz="2000" dirty="0"/>
              <a:t>ISN</a:t>
            </a:r>
            <a:r>
              <a:rPr lang="zh-CN" altLang="en-US" sz="2000" dirty="0"/>
              <a:t>的作用有点类似</a:t>
            </a:r>
          </a:p>
          <a:p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807770"/>
              </p:ext>
            </p:extLst>
          </p:nvPr>
        </p:nvGraphicFramePr>
        <p:xfrm>
          <a:off x="3673620" y="2751137"/>
          <a:ext cx="4529137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Visio" r:id="rId3" imgW="4528573" imgH="748489" progId="Visio.Drawing.11">
                  <p:embed/>
                </p:oleObj>
              </mc:Choice>
              <mc:Fallback>
                <p:oleObj name="Visio" r:id="rId3" imgW="4528573" imgH="748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620" y="2751137"/>
                        <a:ext cx="4529137" cy="205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12773"/>
              </p:ext>
            </p:extLst>
          </p:nvPr>
        </p:nvGraphicFramePr>
        <p:xfrm>
          <a:off x="1900383" y="3911600"/>
          <a:ext cx="10461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Visio" r:id="rId5" imgW="1045761" imgH="1232170" progId="Visio.Drawing.11">
                  <p:embed/>
                </p:oleObj>
              </mc:Choice>
              <mc:Fallback>
                <p:oleObj name="Visio" r:id="rId5" imgW="1045761" imgH="1232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383" y="3911600"/>
                        <a:ext cx="10461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12471"/>
              </p:ext>
            </p:extLst>
          </p:nvPr>
        </p:nvGraphicFramePr>
        <p:xfrm>
          <a:off x="8834583" y="2463800"/>
          <a:ext cx="10461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Visio" r:id="rId7" imgW="1045761" imgH="1232170" progId="Visio.Drawing.11">
                  <p:embed/>
                </p:oleObj>
              </mc:Choice>
              <mc:Fallback>
                <p:oleObj name="Visio" r:id="rId7" imgW="1045761" imgH="1232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583" y="2463800"/>
                        <a:ext cx="10461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67182" y="4216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281382" y="49784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199707" y="3567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2967182" y="3302000"/>
            <a:ext cx="5791200" cy="129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7996382" y="3073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5"/>
          <p:cNvSpPr>
            <a:spLocks/>
          </p:cNvSpPr>
          <p:nvPr/>
        </p:nvSpPr>
        <p:spPr bwMode="auto">
          <a:xfrm>
            <a:off x="5253182" y="5168900"/>
            <a:ext cx="2667000" cy="609600"/>
          </a:xfrm>
          <a:prstGeom prst="borderCallout1">
            <a:avLst>
              <a:gd name="adj1" fmla="val 18750"/>
              <a:gd name="adj2" fmla="val -2856"/>
              <a:gd name="adj3" fmla="val -143750"/>
              <a:gd name="adj4" fmla="val -31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A/B</a:t>
            </a:r>
            <a:r>
              <a:rPr lang="zh-CN" altLang="en-US" sz="1800"/>
              <a:t>之间的连接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【A:portA, B:portB】</a:t>
            </a:r>
          </a:p>
        </p:txBody>
      </p:sp>
      <p:sp>
        <p:nvSpPr>
          <p:cNvPr id="15" name="AutoShape 16"/>
          <p:cNvSpPr>
            <a:spLocks/>
          </p:cNvSpPr>
          <p:nvPr/>
        </p:nvSpPr>
        <p:spPr bwMode="auto">
          <a:xfrm>
            <a:off x="7234382" y="17018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356250"/>
              <a:gd name="adj4" fmla="val -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连接断开</a:t>
            </a:r>
          </a:p>
        </p:txBody>
      </p:sp>
      <p:sp>
        <p:nvSpPr>
          <p:cNvPr id="16" name="AutoShape 17"/>
          <p:cNvSpPr>
            <a:spLocks/>
          </p:cNvSpPr>
          <p:nvPr/>
        </p:nvSpPr>
        <p:spPr bwMode="auto">
          <a:xfrm>
            <a:off x="5176982" y="1854200"/>
            <a:ext cx="2438400" cy="1028700"/>
          </a:xfrm>
          <a:prstGeom prst="borderCallout2">
            <a:avLst>
              <a:gd name="adj1" fmla="val 11111"/>
              <a:gd name="adj2" fmla="val -3125"/>
              <a:gd name="adj3" fmla="val 11111"/>
              <a:gd name="adj4" fmla="val -19986"/>
              <a:gd name="adj5" fmla="val 229630"/>
              <a:gd name="adj6" fmla="val -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仍然以端口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【A:portA, B:portB】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建立连接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32752"/>
              </p:ext>
            </p:extLst>
          </p:nvPr>
        </p:nvGraphicFramePr>
        <p:xfrm>
          <a:off x="7386782" y="3759200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Visio" r:id="rId8" imgW="596113" imgH="1856091" progId="Visio.Drawing.11">
                  <p:embed/>
                </p:oleObj>
              </mc:Choice>
              <mc:Fallback>
                <p:oleObj name="Visio" r:id="rId8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782" y="3759200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9"/>
          <p:cNvSpPr>
            <a:spLocks/>
          </p:cNvSpPr>
          <p:nvPr/>
        </p:nvSpPr>
        <p:spPr bwMode="auto">
          <a:xfrm>
            <a:off x="8453582" y="4635500"/>
            <a:ext cx="1752600" cy="609600"/>
          </a:xfrm>
          <a:prstGeom prst="borderCallout1">
            <a:avLst>
              <a:gd name="adj1" fmla="val 18750"/>
              <a:gd name="adj2" fmla="val -4347"/>
              <a:gd name="adj3" fmla="val -43750"/>
              <a:gd name="adj4" fmla="val -43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上一个连接的迷失报文</a:t>
            </a:r>
          </a:p>
        </p:txBody>
      </p:sp>
    </p:spTree>
    <p:extLst>
      <p:ext uri="{BB962C8B-B14F-4D97-AF65-F5344CB8AC3E}">
        <p14:creationId xmlns:p14="http://schemas.microsoft.com/office/powerpoint/2010/main" val="32244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2" grpId="1" animBg="1"/>
      <p:bldP spid="12" grpId="2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网络设备</a:t>
            </a:r>
            <a:endParaRPr lang="en-US" altLang="zh-CN" sz="2400" dirty="0"/>
          </a:p>
          <a:p>
            <a:r>
              <a:rPr lang="zh-CN" altLang="en-US" sz="2400" dirty="0"/>
              <a:t>编程工具介绍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netstat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tcpdump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gdb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1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Tcp</a:t>
            </a:r>
            <a:r>
              <a:rPr lang="zh-CN" altLang="en-US" sz="2400" dirty="0" smtClean="0"/>
              <a:t>的主要问题：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连接</a:t>
            </a:r>
            <a:r>
              <a:rPr lang="en-US" altLang="zh-CN" sz="2000" dirty="0" err="1" smtClean="0"/>
              <a:t>Ddos</a:t>
            </a:r>
            <a:r>
              <a:rPr lang="zh-CN" altLang="en-US" sz="2000" dirty="0" smtClean="0"/>
              <a:t>攻击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移动设备如何保持连接？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内核协议栈，文件描述符结构开销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连接复用，线头阻塞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RTT</a:t>
            </a:r>
          </a:p>
          <a:p>
            <a:r>
              <a:rPr lang="zh-CN" altLang="en-US" sz="2200" smtClean="0"/>
              <a:t>思考：</a:t>
            </a:r>
            <a:endParaRPr lang="en-US" altLang="zh-CN" sz="2200" dirty="0"/>
          </a:p>
          <a:p>
            <a:pPr lvl="1"/>
            <a:r>
              <a:rPr lang="zh-CN" altLang="en-US" sz="2000" dirty="0" smtClean="0"/>
              <a:t>连接到底是什么？</a:t>
            </a:r>
            <a:endParaRPr lang="en-US" altLang="zh-CN" sz="20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3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Buffer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Tcp</a:t>
            </a:r>
            <a:r>
              <a:rPr lang="zh-CN" altLang="en-US" sz="2400" dirty="0" smtClean="0"/>
              <a:t>每个连接都有</a:t>
            </a:r>
            <a:r>
              <a:rPr lang="en-US" altLang="zh-CN" sz="2400" dirty="0" smtClean="0"/>
              <a:t>send/</a:t>
            </a:r>
            <a:r>
              <a:rPr lang="en-US" altLang="zh-CN" sz="2400" dirty="0" err="1" smtClean="0"/>
              <a:t>recv</a:t>
            </a:r>
            <a:r>
              <a:rPr lang="zh-CN" altLang="en-US" sz="2400" dirty="0" smtClean="0"/>
              <a:t>缓冲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Write</a:t>
            </a:r>
            <a:r>
              <a:rPr lang="zh-CN" altLang="en-US" sz="2000" dirty="0" smtClean="0"/>
              <a:t>将用户数据拷贝发送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返回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Write</a:t>
            </a:r>
            <a:r>
              <a:rPr lang="zh-CN" altLang="en-US" sz="2000" dirty="0" smtClean="0"/>
              <a:t>返回并不意味着发送到对端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收发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上是滑动窗口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2047441"/>
            <a:ext cx="6011141" cy="39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9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Ucp</a:t>
            </a:r>
            <a:r>
              <a:rPr lang="zh-CN" altLang="en-US" sz="2400" dirty="0" smtClean="0"/>
              <a:t>套接字上没有专有的</a:t>
            </a:r>
            <a:r>
              <a:rPr lang="en-US" altLang="zh-CN" sz="2400" dirty="0" smtClean="0"/>
              <a:t>buffer</a:t>
            </a:r>
          </a:p>
          <a:p>
            <a:pPr lvl="1"/>
            <a:r>
              <a:rPr lang="zh-CN" altLang="en-US" sz="2000" dirty="0" smtClean="0"/>
              <a:t>使用操作系统的缓冲池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但有最大尺寸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Write</a:t>
            </a:r>
            <a:r>
              <a:rPr lang="zh-CN" altLang="en-US" sz="2000" dirty="0" smtClean="0"/>
              <a:t>返回仍然不意味着发送完毕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962" y="1948874"/>
            <a:ext cx="5265273" cy="40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电路交换网与分组交换网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电路交换网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lvl="1">
              <a:defRPr/>
            </a:pPr>
            <a:r>
              <a:rPr lang="zh-CN" altLang="en-US" sz="2000" dirty="0"/>
              <a:t>终端 </a:t>
            </a:r>
            <a:r>
              <a:rPr lang="en-US" altLang="zh-CN" sz="2000" dirty="0">
                <a:sym typeface="Wingdings" panose="05000000000000000000" pitchFamily="2" charset="2"/>
              </a:rPr>
              <a:t></a:t>
            </a:r>
            <a:r>
              <a:rPr lang="zh-CN" altLang="en-US" sz="2000" dirty="0"/>
              <a:t>局端</a:t>
            </a:r>
            <a:r>
              <a:rPr lang="en-US" altLang="zh-CN" sz="2000" dirty="0">
                <a:sym typeface="Wingdings" panose="05000000000000000000" pitchFamily="2" charset="2"/>
              </a:rPr>
              <a:t></a:t>
            </a:r>
            <a:r>
              <a:rPr lang="zh-CN" altLang="en-US" sz="2000" dirty="0"/>
              <a:t>局端</a:t>
            </a:r>
            <a:r>
              <a:rPr lang="en-US" altLang="zh-CN" sz="2000" dirty="0">
                <a:sym typeface="Wingdings" panose="05000000000000000000" pitchFamily="2" charset="2"/>
              </a:rPr>
              <a:t></a:t>
            </a:r>
            <a:r>
              <a:rPr lang="zh-CN" altLang="en-US" sz="2000" dirty="0"/>
              <a:t>终端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局端管理终端，同时负责转接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在通话过程中，局端负责维护一条物理的或者虚拟的电路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6" descr="201131410631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70" y="1804081"/>
            <a:ext cx="29527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0130000039701912791819661107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0" y="1792969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05195" y="1548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362195" y="20814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10195" y="13194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657595" y="29196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410195" y="2691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705595" y="17004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666995" y="1776609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4809995" y="1471809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714995" y="1471809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666995" y="2310009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4962395" y="2843409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6714995" y="2005209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8" descr="01300000181322121575032449041_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95" y="2538609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01300000181322121575032449041_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95" y="2691009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600195" y="2310009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8010395" y="1929009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886195" y="1624209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809995" y="1776609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2600195" y="2310009"/>
            <a:ext cx="762000" cy="5334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3666995" y="1776609"/>
            <a:ext cx="838200" cy="3810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809995" y="1776609"/>
            <a:ext cx="1676400" cy="9144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6714995" y="2005209"/>
            <a:ext cx="1066800" cy="7620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8010395" y="1929009"/>
            <a:ext cx="1066800" cy="9906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523995" y="3834009"/>
            <a:ext cx="6732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在通话的过程中，局端必须维护一条物理</a:t>
            </a:r>
            <a:r>
              <a:rPr lang="en-US" altLang="zh-CN" sz="2400" dirty="0"/>
              <a:t>/</a:t>
            </a:r>
            <a:r>
              <a:rPr lang="zh-CN" altLang="en-US" sz="2400" dirty="0"/>
              <a:t>虚电路</a:t>
            </a: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2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分组交换网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000" dirty="0"/>
              <a:t>载荷被切分成</a:t>
            </a:r>
            <a:r>
              <a:rPr lang="en-US" altLang="zh-CN" sz="2000" dirty="0"/>
              <a:t>packet</a:t>
            </a:r>
            <a:r>
              <a:rPr lang="zh-CN" altLang="en-US" sz="2000" dirty="0"/>
              <a:t>，每个</a:t>
            </a:r>
            <a:r>
              <a:rPr lang="en-US" altLang="zh-CN" sz="2000" dirty="0"/>
              <a:t>packet</a:t>
            </a:r>
            <a:r>
              <a:rPr lang="zh-CN" altLang="en-US" sz="2000" dirty="0"/>
              <a:t>独自被转发到目的地</a:t>
            </a:r>
            <a:endParaRPr lang="en-US" altLang="zh-CN" sz="2000" dirty="0"/>
          </a:p>
          <a:p>
            <a:pPr lvl="1"/>
            <a:r>
              <a:rPr lang="zh-CN" altLang="en-US" sz="2000" dirty="0"/>
              <a:t>中间路由设备根据当前的网络状况，对每个</a:t>
            </a:r>
            <a:r>
              <a:rPr lang="en-US" altLang="zh-CN" sz="2000" dirty="0"/>
              <a:t>packet</a:t>
            </a:r>
            <a:r>
              <a:rPr lang="zh-CN" altLang="en-US" sz="2000" dirty="0"/>
              <a:t>独自转发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/>
          </p:nvPr>
        </p:nvGraphicFramePr>
        <p:xfrm>
          <a:off x="4508326" y="1066583"/>
          <a:ext cx="5638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" name="Visio" r:id="rId3" imgW="4528573" imgH="748489" progId="Visio.Drawing.11">
                  <p:embed/>
                </p:oleObj>
              </mc:Choice>
              <mc:Fallback>
                <p:oleObj name="Visio" r:id="rId3" imgW="4528573" imgH="748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326" y="1066583"/>
                        <a:ext cx="56388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60926" y="213338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117926" y="266678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8165926" y="190478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6413326" y="350498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8165926" y="327638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9461326" y="228578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V="1">
            <a:off x="5422726" y="2361983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V="1">
            <a:off x="6565726" y="2057183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8470726" y="2057183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5422726" y="289538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718126" y="3428783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V="1">
            <a:off x="8470726" y="2590583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H="1">
            <a:off x="6641926" y="2209583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6565726" y="2361983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" name="Object 27"/>
          <p:cNvGraphicFramePr>
            <a:graphicFrameLocks noChangeAspect="1"/>
          </p:cNvGraphicFramePr>
          <p:nvPr>
            <p:extLst/>
          </p:nvPr>
        </p:nvGraphicFramePr>
        <p:xfrm>
          <a:off x="10451926" y="3352583"/>
          <a:ext cx="10271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" name="Visio" r:id="rId5" imgW="1027149" imgH="947636" progId="Visio.Drawing.11">
                  <p:embed/>
                </p:oleObj>
              </mc:Choice>
              <mc:Fallback>
                <p:oleObj name="Visio" r:id="rId5" imgW="1027149" imgH="9476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26" y="3352583"/>
                        <a:ext cx="10271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0"/>
          <p:cNvGraphicFramePr>
            <a:graphicFrameLocks noChangeAspect="1"/>
          </p:cNvGraphicFramePr>
          <p:nvPr>
            <p:extLst/>
          </p:nvPr>
        </p:nvGraphicFramePr>
        <p:xfrm>
          <a:off x="3212926" y="3581183"/>
          <a:ext cx="987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" name="Visio" r:id="rId7" imgW="988038" imgH="916832" progId="Visio.Drawing.11">
                  <p:embed/>
                </p:oleObj>
              </mc:Choice>
              <mc:Fallback>
                <p:oleObj name="Visio" r:id="rId7" imgW="988038" imgH="9168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926" y="3581183"/>
                        <a:ext cx="987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 flipV="1">
            <a:off x="4127326" y="2895383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9766126" y="2514383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" name="Object 34"/>
          <p:cNvGraphicFramePr>
            <a:graphicFrameLocks noChangeAspect="1"/>
          </p:cNvGraphicFramePr>
          <p:nvPr>
            <p:extLst/>
          </p:nvPr>
        </p:nvGraphicFramePr>
        <p:xfrm>
          <a:off x="3746326" y="2742983"/>
          <a:ext cx="441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" name="Visio" r:id="rId9" imgW="955939" imgH="2126034" progId="Visio.Drawing.11">
                  <p:embed/>
                </p:oleObj>
              </mc:Choice>
              <mc:Fallback>
                <p:oleObj name="Visio" r:id="rId9" imgW="955939" imgH="21260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326" y="2742983"/>
                        <a:ext cx="4413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5"/>
          <p:cNvGraphicFramePr>
            <a:graphicFrameLocks noChangeAspect="1"/>
          </p:cNvGraphicFramePr>
          <p:nvPr>
            <p:extLst/>
          </p:nvPr>
        </p:nvGraphicFramePr>
        <p:xfrm>
          <a:off x="7403926" y="1599983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" name="Visio" r:id="rId11" imgW="596113" imgH="1856091" progId="Visio.Drawing.11">
                  <p:embed/>
                </p:oleObj>
              </mc:Choice>
              <mc:Fallback>
                <p:oleObj name="Visio" r:id="rId11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926" y="1599983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4127326" y="2895383"/>
            <a:ext cx="990600" cy="9144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V="1">
            <a:off x="5422726" y="2361983"/>
            <a:ext cx="838200" cy="3810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39"/>
          <p:cNvSpPr>
            <a:spLocks noChangeShapeType="1"/>
          </p:cNvSpPr>
          <p:nvPr/>
        </p:nvSpPr>
        <p:spPr bwMode="auto">
          <a:xfrm flipV="1">
            <a:off x="6565726" y="2057183"/>
            <a:ext cx="1600200" cy="1524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41"/>
          <p:cNvSpPr>
            <a:spLocks noChangeShapeType="1"/>
          </p:cNvSpPr>
          <p:nvPr/>
        </p:nvSpPr>
        <p:spPr bwMode="auto">
          <a:xfrm>
            <a:off x="8470726" y="2057183"/>
            <a:ext cx="990600" cy="3048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42"/>
          <p:cNvSpPr>
            <a:spLocks noChangeShapeType="1"/>
          </p:cNvSpPr>
          <p:nvPr/>
        </p:nvSpPr>
        <p:spPr bwMode="auto">
          <a:xfrm>
            <a:off x="9766126" y="2514383"/>
            <a:ext cx="1066800" cy="8382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4127326" y="2895383"/>
            <a:ext cx="990600" cy="914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44"/>
          <p:cNvSpPr>
            <a:spLocks noChangeShapeType="1"/>
          </p:cNvSpPr>
          <p:nvPr/>
        </p:nvSpPr>
        <p:spPr bwMode="auto">
          <a:xfrm flipV="1">
            <a:off x="5422726" y="2361983"/>
            <a:ext cx="8382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45"/>
          <p:cNvSpPr>
            <a:spLocks noChangeShapeType="1"/>
          </p:cNvSpPr>
          <p:nvPr/>
        </p:nvSpPr>
        <p:spPr bwMode="auto">
          <a:xfrm>
            <a:off x="6565726" y="2361983"/>
            <a:ext cx="1676400" cy="914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46"/>
          <p:cNvSpPr>
            <a:spLocks noChangeShapeType="1"/>
          </p:cNvSpPr>
          <p:nvPr/>
        </p:nvSpPr>
        <p:spPr bwMode="auto">
          <a:xfrm flipV="1">
            <a:off x="8470726" y="2590583"/>
            <a:ext cx="1066800" cy="762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7"/>
          <p:cNvSpPr>
            <a:spLocks noChangeShapeType="1"/>
          </p:cNvSpPr>
          <p:nvPr/>
        </p:nvSpPr>
        <p:spPr bwMode="auto">
          <a:xfrm>
            <a:off x="9766126" y="2514383"/>
            <a:ext cx="1066800" cy="838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" name="Object 48"/>
          <p:cNvGraphicFramePr>
            <a:graphicFrameLocks noChangeAspect="1"/>
          </p:cNvGraphicFramePr>
          <p:nvPr>
            <p:extLst/>
          </p:nvPr>
        </p:nvGraphicFramePr>
        <p:xfrm>
          <a:off x="8851726" y="2590583"/>
          <a:ext cx="298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" name="Visio" r:id="rId13" imgW="596113" imgH="1856091" progId="Visio.Drawing.11">
                  <p:embed/>
                </p:oleObj>
              </mc:Choice>
              <mc:Fallback>
                <p:oleObj name="Visio" r:id="rId13" imgW="596113" imgH="18560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726" y="2590583"/>
                        <a:ext cx="2984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49"/>
          <p:cNvSpPr txBox="1">
            <a:spLocks noChangeArrowheads="1"/>
          </p:cNvSpPr>
          <p:nvPr/>
        </p:nvSpPr>
        <p:spPr bwMode="auto">
          <a:xfrm>
            <a:off x="7480126" y="152378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1#</a:t>
            </a:r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8988251" y="239849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2#</a:t>
            </a:r>
          </a:p>
        </p:txBody>
      </p: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3482007" y="4517059"/>
            <a:ext cx="748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网络对</a:t>
            </a:r>
            <a:r>
              <a:rPr lang="en-US" altLang="zh-CN" sz="2400" dirty="0"/>
              <a:t>packet</a:t>
            </a:r>
            <a:r>
              <a:rPr lang="zh-CN" altLang="en-US" sz="2400" dirty="0"/>
              <a:t>尽力而为的转发，但不会维护路径状态。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计算机网络模型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Client/Server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8150" y="2114337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客户端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1950" y="2114337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服务器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67350" y="2419137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348150" y="3028737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客户端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348150" y="3790737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客户端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48150" y="4857537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客户端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81950" y="3866937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服务器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567350" y="3333537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567350" y="4095537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4567350" y="4324137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729150" y="440033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…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66275" y="228896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协议分层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80" y="1584255"/>
            <a:ext cx="7562849" cy="40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3466089" y="5093854"/>
            <a:ext cx="519762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466089" y="4170219"/>
            <a:ext cx="519762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451008" y="3209636"/>
            <a:ext cx="519762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8" idx="1"/>
          </p:cNvCxnSpPr>
          <p:nvPr/>
        </p:nvCxnSpPr>
        <p:spPr>
          <a:xfrm>
            <a:off x="3466089" y="2262909"/>
            <a:ext cx="519762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数据封装与对等通信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191827"/>
            <a:ext cx="4140201" cy="206381"/>
          </a:xfrm>
        </p:spPr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19182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49818" y="1976582"/>
            <a:ext cx="1644073" cy="572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63709" y="1976582"/>
            <a:ext cx="1357745" cy="572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8344" y="1976582"/>
            <a:ext cx="1357745" cy="572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49818" y="2920711"/>
            <a:ext cx="1644073" cy="572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63709" y="2920711"/>
            <a:ext cx="1357745" cy="5726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08344" y="2920711"/>
            <a:ext cx="1357745" cy="5726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63491" y="2920711"/>
            <a:ext cx="286327" cy="5726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49818" y="3864840"/>
            <a:ext cx="1644073" cy="572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663709" y="3864840"/>
            <a:ext cx="1357745" cy="572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08344" y="3864840"/>
            <a:ext cx="1357745" cy="572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63491" y="3864840"/>
            <a:ext cx="286327" cy="5726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77164" y="3864840"/>
            <a:ext cx="286327" cy="572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49818" y="4803772"/>
            <a:ext cx="1644073" cy="572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663709" y="4803772"/>
            <a:ext cx="1357745" cy="5726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08344" y="4803772"/>
            <a:ext cx="1357745" cy="5726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63491" y="4803772"/>
            <a:ext cx="286327" cy="5726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477164" y="4803772"/>
            <a:ext cx="286327" cy="572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190837" y="4803772"/>
            <a:ext cx="286327" cy="5726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29600" y="1699491"/>
            <a:ext cx="2253672" cy="3999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682246" y="1699490"/>
            <a:ext cx="2253672" cy="3999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117</TotalTime>
  <Words>1312</Words>
  <Application>Microsoft Office PowerPoint</Application>
  <PresentationFormat>宽屏</PresentationFormat>
  <Paragraphs>369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Wingdings</vt:lpstr>
      <vt:lpstr>主题5</vt:lpstr>
      <vt:lpstr>Visio</vt:lpstr>
      <vt:lpstr>TCP/IP协议栈/01</vt:lpstr>
      <vt:lpstr>内容</vt:lpstr>
      <vt:lpstr>PowerPoint 演示文稿</vt:lpstr>
      <vt:lpstr>1. 电路交换网与分组交换网</vt:lpstr>
      <vt:lpstr>PowerPoint 演示文稿</vt:lpstr>
      <vt:lpstr>PowerPoint 演示文稿</vt:lpstr>
      <vt:lpstr>2. 计算机网络模型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IP报文</vt:lpstr>
      <vt:lpstr>4. UDP协议：用户数据报协议</vt:lpstr>
      <vt:lpstr>PowerPoint 演示文稿</vt:lpstr>
      <vt:lpstr>5. TCP协议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Buffer模型</vt:lpstr>
      <vt:lpstr>PowerPoint 演示文稿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160</cp:revision>
  <cp:lastPrinted>2018-02-05T16:00:00Z</cp:lastPrinted>
  <dcterms:created xsi:type="dcterms:W3CDTF">2018-02-05T16:00:00Z</dcterms:created>
  <dcterms:modified xsi:type="dcterms:W3CDTF">2020-03-02T03:42:41Z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