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66" r:id="rId3"/>
    <p:sldId id="271" r:id="rId4"/>
    <p:sldId id="273" r:id="rId5"/>
    <p:sldId id="275" r:id="rId6"/>
    <p:sldId id="276" r:id="rId7"/>
    <p:sldId id="277" r:id="rId8"/>
    <p:sldId id="278" r:id="rId9"/>
    <p:sldId id="279" r:id="rId10"/>
    <p:sldId id="281" r:id="rId11"/>
    <p:sldId id="280" r:id="rId12"/>
    <p:sldId id="282" r:id="rId13"/>
    <p:sldId id="283" r:id="rId14"/>
    <p:sldId id="267" r:id="rId15"/>
    <p:sldId id="268" r:id="rId16"/>
    <p:sldId id="269" r:id="rId17"/>
    <p:sldId id="284" r:id="rId18"/>
    <p:sldId id="285" r:id="rId19"/>
    <p:sldId id="286" r:id="rId20"/>
    <p:sldId id="261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0" autoAdjust="0"/>
  </p:normalViewPr>
  <p:slideViewPr>
    <p:cSldViewPr snapToGrid="0">
      <p:cViewPr varScale="1">
        <p:scale>
          <a:sx n="83" d="100"/>
          <a:sy n="83" d="100"/>
        </p:scale>
        <p:origin x="77" y="2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="" xmlns:a16="http://schemas.microsoft.com/office/drawing/2014/main" id="{F6B81E82-77CD-42EE-BB96-8BC6A5440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E475EF-3918-4C37-977A-956EB9D7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FF34571-20DC-4359-9C3B-4D92050F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0810-FC66-4A00-A189-D4BC71F52262}" type="datetime1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C0BD28F-5F81-4628-B7F7-4CFA7C46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DEF377F-049F-4A50-A632-6FA81BE9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669E689-614A-4297-B51A-02A57569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2FF0-369D-40E2-BFA8-4061F9288D0E}" type="datetime1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9EA80CF-7ED1-4A0E-83CB-11D5DC0A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D1F512C-84E6-4139-A15F-D2EF1137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55119B5B-C61F-4AAB-AD46-F9F01750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0E89-4B33-4E46-A033-13D9E95C9A27}" type="datetime1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91E59CEA-4DBF-4E97-8194-416BC9AC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FE76FBFD-A931-4F8A-8815-3DCE3E77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>
            <a:extLst>
              <a:ext uri="{FF2B5EF4-FFF2-40B4-BE49-F238E27FC236}">
                <a16:creationId xmlns="" xmlns:a16="http://schemas.microsoft.com/office/drawing/2014/main" id="{21B0AEAA-D567-4486-80E1-08E446705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公司或署名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版权信息或网址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5151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86E1ACB-CB78-4A8D-9FAB-50BC6A1C3D85}" type="datetime1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5151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5151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sldNum="0"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>
          <a:xfrm>
            <a:off x="669925" y="3079042"/>
            <a:ext cx="10850563" cy="138119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主讲：聂晓文</a:t>
            </a:r>
            <a:endParaRPr lang="en-US" altLang="zh-CN" dirty="0" smtClean="0"/>
          </a:p>
          <a:p>
            <a:r>
              <a:rPr lang="en-US" altLang="zh-CN" dirty="0" smtClean="0"/>
              <a:t>Email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niexiaowen@uestc.edu.cn</a:t>
            </a:r>
          </a:p>
          <a:p>
            <a:r>
              <a:rPr lang="zh-CN" altLang="en-US" dirty="0" smtClean="0"/>
              <a:t>电子科技大学 计算机学院</a:t>
            </a:r>
            <a:endParaRPr lang="en-US" altLang="zh-CN" dirty="0"/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网络库架构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C95079F2-B06A-45E0-8EEE-BC48961EB9C1}"/>
              </a:ext>
            </a:extLst>
          </p:cNvPr>
          <p:cNvCxnSpPr>
            <a:cxnSpLocks/>
          </p:cNvCxnSpPr>
          <p:nvPr/>
        </p:nvCxnSpPr>
        <p:spPr>
          <a:xfrm>
            <a:off x="3256384" y="2383326"/>
            <a:ext cx="826410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Reactor</a:t>
            </a:r>
          </a:p>
          <a:p>
            <a:pPr lvl="1"/>
            <a:r>
              <a:rPr lang="zh-CN" altLang="en-US" sz="2000" dirty="0" smtClean="0"/>
              <a:t>面向对象设计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代码组织便于扩展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隔离业务代码</a:t>
            </a:r>
            <a:endParaRPr lang="en-US" altLang="zh-CN" sz="2000" dirty="0" smtClean="0"/>
          </a:p>
          <a:p>
            <a:r>
              <a:rPr lang="zh-CN" altLang="en-US" sz="2400" dirty="0" smtClean="0"/>
              <a:t>问题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底层库无法预知上层应用的上下文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收报文时，该准备多少</a:t>
            </a:r>
            <a:r>
              <a:rPr lang="en-US" altLang="zh-CN" sz="2000" dirty="0" smtClean="0"/>
              <a:t>buffer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依赖于一个强有力的</a:t>
            </a:r>
            <a:r>
              <a:rPr lang="en-US" altLang="zh-CN" sz="2000" dirty="0" smtClean="0"/>
              <a:t>buffer</a:t>
            </a:r>
            <a:r>
              <a:rPr lang="zh-CN" altLang="en-US" sz="2000" dirty="0" smtClean="0"/>
              <a:t>设计</a:t>
            </a: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9158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en-US" altLang="zh-CN" dirty="0" err="1"/>
              <a:t>Proactor</a:t>
            </a:r>
            <a:r>
              <a:rPr lang="zh-CN" altLang="en-US" dirty="0"/>
              <a:t>设计模式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 smtClean="0"/>
              <a:t>Proactor</a:t>
            </a:r>
            <a:r>
              <a:rPr lang="zh-CN" altLang="en-US" sz="2400" dirty="0" smtClean="0"/>
              <a:t>是一种事件响应设计模式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设计思路模仿了</a:t>
            </a:r>
            <a:r>
              <a:rPr lang="en-US" altLang="zh-CN" sz="2000" dirty="0" err="1" smtClean="0"/>
              <a:t>aio</a:t>
            </a:r>
            <a:endParaRPr lang="en-US" altLang="zh-CN" sz="2000" dirty="0" smtClean="0"/>
          </a:p>
          <a:p>
            <a:r>
              <a:rPr lang="zh-CN" altLang="en-US" sz="2400" dirty="0" smtClean="0"/>
              <a:t>对象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Initiator</a:t>
            </a:r>
          </a:p>
          <a:p>
            <a:pPr lvl="1"/>
            <a:r>
              <a:rPr lang="en-US" altLang="zh-CN" sz="2000" dirty="0" err="1" smtClean="0"/>
              <a:t>Async</a:t>
            </a:r>
            <a:r>
              <a:rPr lang="en-US" altLang="zh-CN" sz="2000" dirty="0" smtClean="0"/>
              <a:t> Processor</a:t>
            </a:r>
          </a:p>
          <a:p>
            <a:pPr lvl="1"/>
            <a:r>
              <a:rPr lang="en-US" altLang="zh-CN" sz="2000" dirty="0" err="1" smtClean="0"/>
              <a:t>Async</a:t>
            </a:r>
            <a:r>
              <a:rPr lang="en-US" altLang="zh-CN" sz="2000" dirty="0" smtClean="0"/>
              <a:t> Operation</a:t>
            </a:r>
          </a:p>
          <a:p>
            <a:pPr lvl="1"/>
            <a:r>
              <a:rPr lang="en-US" altLang="zh-CN" sz="2000" dirty="0" smtClean="0"/>
              <a:t>Dispatcher</a:t>
            </a:r>
          </a:p>
          <a:p>
            <a:pPr lvl="1"/>
            <a:r>
              <a:rPr lang="en-US" altLang="zh-CN" sz="2000" dirty="0" err="1" smtClean="0"/>
              <a:t>Competion</a:t>
            </a:r>
            <a:r>
              <a:rPr lang="en-US" altLang="zh-CN" sz="2000" dirty="0" smtClean="0"/>
              <a:t> Handler</a:t>
            </a:r>
          </a:p>
          <a:p>
            <a:r>
              <a:rPr lang="en-US" altLang="zh-CN" sz="2400" dirty="0" smtClean="0"/>
              <a:t>Initiator</a:t>
            </a:r>
            <a:r>
              <a:rPr lang="zh-CN" altLang="en-US" sz="2400" dirty="0" smtClean="0"/>
              <a:t>事件解复用</a:t>
            </a:r>
            <a:endParaRPr lang="en-US" altLang="zh-CN" sz="2400" dirty="0" smtClean="0"/>
          </a:p>
          <a:p>
            <a:r>
              <a:rPr lang="en-US" altLang="zh-CN" sz="2400" dirty="0" err="1" smtClean="0"/>
              <a:t>Async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Porcessor</a:t>
            </a:r>
            <a:r>
              <a:rPr lang="zh-CN" altLang="en-US" sz="2400" dirty="0" smtClean="0"/>
              <a:t>处理事件</a:t>
            </a:r>
            <a:endParaRPr lang="en-US" altLang="zh-CN" sz="2400" dirty="0" smtClean="0"/>
          </a:p>
          <a:p>
            <a:r>
              <a:rPr lang="en-US" altLang="zh-CN" sz="2400" dirty="0" smtClean="0"/>
              <a:t>Dispatcher</a:t>
            </a:r>
            <a:r>
              <a:rPr lang="zh-CN" altLang="en-US" sz="2400" dirty="0" smtClean="0"/>
              <a:t>调用用户回调</a:t>
            </a:r>
            <a:endParaRPr lang="en-US" altLang="zh-CN" sz="2400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832" y="3014874"/>
            <a:ext cx="6527655" cy="312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03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动态交互图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253" y="1081087"/>
            <a:ext cx="92868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17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Proactor</a:t>
            </a:r>
            <a:r>
              <a:rPr lang="zh-CN" altLang="en-US" sz="2400" dirty="0" smtClean="0"/>
              <a:t>将事件回调分为两部分：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通用异步操作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定制回调</a:t>
            </a:r>
            <a:endParaRPr lang="en-US" altLang="zh-CN" sz="2000" dirty="0" smtClean="0"/>
          </a:p>
          <a:p>
            <a:r>
              <a:rPr lang="en-US" altLang="zh-CN" sz="2400" dirty="0" err="1" smtClean="0"/>
              <a:t>Proactor</a:t>
            </a:r>
            <a:r>
              <a:rPr lang="zh-CN" altLang="en-US" sz="2400" dirty="0" smtClean="0"/>
              <a:t>的应用场景是在事件循环中完成多线程处理</a:t>
            </a:r>
            <a:endParaRPr lang="en-US" altLang="zh-CN" sz="2400" dirty="0" smtClean="0"/>
          </a:p>
          <a:p>
            <a:r>
              <a:rPr lang="zh-CN" altLang="en-US" sz="2400" dirty="0" smtClean="0"/>
              <a:t>与</a:t>
            </a:r>
            <a:r>
              <a:rPr lang="en-US" altLang="zh-CN" sz="2400" dirty="0" smtClean="0"/>
              <a:t>Reactor</a:t>
            </a:r>
            <a:r>
              <a:rPr lang="zh-CN" altLang="en-US" sz="2400" dirty="0" smtClean="0"/>
              <a:t>相比，它不需要</a:t>
            </a:r>
            <a:r>
              <a:rPr lang="en-US" altLang="zh-CN" sz="2400" dirty="0" smtClean="0"/>
              <a:t>buffer</a:t>
            </a:r>
            <a:r>
              <a:rPr lang="zh-CN" altLang="en-US" sz="2400" dirty="0" smtClean="0"/>
              <a:t>抽象</a:t>
            </a:r>
            <a:endParaRPr lang="en-US" altLang="zh-CN" sz="2400" dirty="0" smtClean="0"/>
          </a:p>
          <a:p>
            <a:r>
              <a:rPr lang="zh-CN" altLang="en-US" sz="2400" dirty="0" smtClean="0"/>
              <a:t>问题：</a:t>
            </a:r>
            <a:endParaRPr lang="en-US" altLang="zh-CN" sz="2400" dirty="0" smtClean="0"/>
          </a:p>
          <a:p>
            <a:pPr lvl="1"/>
            <a:r>
              <a:rPr lang="zh-CN" altLang="en-US" sz="2200" dirty="0" smtClean="0"/>
              <a:t>按需处理事件，事件可能丢失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边沿触发下，如何处理？</a:t>
            </a:r>
            <a:endParaRPr lang="zh-CN" altLang="en-US" sz="22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1522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一线程一</a:t>
            </a:r>
            <a:r>
              <a:rPr lang="en-US" altLang="zh-CN" dirty="0" smtClean="0"/>
              <a:t>loop</a:t>
            </a:r>
            <a:r>
              <a:rPr lang="zh-CN" altLang="en-US" dirty="0" smtClean="0"/>
              <a:t>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采用</a:t>
            </a:r>
            <a:r>
              <a:rPr lang="en-US" altLang="zh-CN" sz="2400" dirty="0" err="1" smtClean="0"/>
              <a:t>epoll</a:t>
            </a:r>
            <a:r>
              <a:rPr lang="zh-CN" altLang="en-US" sz="2400" dirty="0" smtClean="0"/>
              <a:t>构成一个事件循环</a:t>
            </a:r>
            <a:endParaRPr lang="en-US" altLang="zh-CN" sz="2400" dirty="0" smtClean="0"/>
          </a:p>
          <a:p>
            <a:r>
              <a:rPr lang="zh-CN" altLang="en-US" sz="2400" dirty="0" smtClean="0"/>
              <a:t>多个线程多个</a:t>
            </a:r>
            <a:r>
              <a:rPr lang="en-US" altLang="zh-CN" sz="2400" dirty="0" smtClean="0"/>
              <a:t>loop</a:t>
            </a:r>
          </a:p>
          <a:p>
            <a:r>
              <a:rPr lang="zh-CN" altLang="en-US" sz="2400" dirty="0" smtClean="0"/>
              <a:t>按照文件描述符将事件均分到各个</a:t>
            </a:r>
            <a:r>
              <a:rPr lang="en-US" altLang="zh-CN" sz="2400" dirty="0" smtClean="0"/>
              <a:t>loop</a:t>
            </a:r>
            <a:r>
              <a:rPr lang="zh-CN" altLang="en-US" sz="2400" dirty="0" smtClean="0"/>
              <a:t>上</a:t>
            </a:r>
            <a:endParaRPr lang="en-US" altLang="zh-CN" sz="2400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097" y="2382982"/>
            <a:ext cx="5059390" cy="385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90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问题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CPU</a:t>
            </a:r>
            <a:r>
              <a:rPr lang="zh-CN" altLang="en-US" sz="2000" dirty="0" smtClean="0"/>
              <a:t>密集的计算任务</a:t>
            </a:r>
            <a:r>
              <a:rPr lang="zh-CN" altLang="en-US" sz="2000" dirty="0" smtClean="0"/>
              <a:t>，</a:t>
            </a:r>
            <a:r>
              <a:rPr lang="zh-CN" altLang="en-US" sz="2000" dirty="0" smtClean="0"/>
              <a:t>有可能阻塞该</a:t>
            </a:r>
            <a:r>
              <a:rPr lang="en-US" altLang="zh-CN" sz="2000" dirty="0" err="1" smtClean="0"/>
              <a:t>eventloop</a:t>
            </a:r>
            <a:r>
              <a:rPr lang="zh-CN" altLang="en-US" sz="2000" dirty="0" smtClean="0"/>
              <a:t>上的其它事件处理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动态调整个线程的</a:t>
            </a:r>
            <a:r>
              <a:rPr lang="zh-CN" altLang="en-US" sz="2000" dirty="0" smtClean="0"/>
              <a:t>负载</a:t>
            </a:r>
            <a:endParaRPr lang="en-US" altLang="zh-CN" sz="2000" dirty="0" smtClean="0"/>
          </a:p>
          <a:p>
            <a:r>
              <a:rPr lang="zh-CN" altLang="en-US" sz="2400" dirty="0" smtClean="0"/>
              <a:t>典型库</a:t>
            </a:r>
            <a:endParaRPr lang="en-US" altLang="zh-CN" sz="2400" dirty="0" smtClean="0"/>
          </a:p>
          <a:p>
            <a:pPr lvl="1"/>
            <a:r>
              <a:rPr lang="en-US" altLang="zh-CN" sz="2000" dirty="0" err="1" smtClean="0"/>
              <a:t>libevent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libuv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muduo</a:t>
            </a:r>
            <a:endParaRPr lang="en-US" altLang="zh-CN" sz="2000" dirty="0" smtClean="0"/>
          </a:p>
          <a:p>
            <a:endParaRPr lang="en-US" altLang="zh-CN" sz="2200" dirty="0" smtClean="0"/>
          </a:p>
          <a:p>
            <a:pPr lvl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824" y="2308106"/>
            <a:ext cx="5736664" cy="383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18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多线程一</a:t>
            </a:r>
            <a:r>
              <a:rPr lang="en-US" altLang="zh-CN" dirty="0" smtClean="0"/>
              <a:t>loop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一个线程负责事件分发</a:t>
            </a:r>
            <a:endParaRPr lang="en-US" altLang="zh-CN" dirty="0" smtClean="0"/>
          </a:p>
          <a:p>
            <a:r>
              <a:rPr lang="zh-CN" altLang="en-US" dirty="0" smtClean="0"/>
              <a:t>其余线程处理事件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异步操作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用户回调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479" y="2666051"/>
            <a:ext cx="5551009" cy="347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62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Dispatcher</a:t>
            </a:r>
            <a:r>
              <a:rPr lang="zh-CN" altLang="en-US" sz="2400" dirty="0" smtClean="0"/>
              <a:t>如何与</a:t>
            </a:r>
            <a:r>
              <a:rPr lang="en-US" altLang="zh-CN" sz="2400" dirty="0" smtClean="0"/>
              <a:t>worker</a:t>
            </a:r>
            <a:r>
              <a:rPr lang="zh-CN" altLang="en-US" sz="2400" dirty="0" smtClean="0"/>
              <a:t>交互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直接分发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TaskQueue</a:t>
            </a: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751" y="3165196"/>
            <a:ext cx="6122736" cy="307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12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网络库架构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912" y="1560945"/>
            <a:ext cx="6112575" cy="458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74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en-US" altLang="zh-CN" dirty="0" err="1" smtClean="0"/>
              <a:t>coroutine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协程（纤程）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在用户态构建更细粒度的运行机制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多线程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Task</a:t>
            </a: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606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C10k</a:t>
            </a:r>
            <a:r>
              <a:rPr lang="zh-CN" altLang="en-US" sz="2400" dirty="0" smtClean="0"/>
              <a:t>问题</a:t>
            </a:r>
            <a:endParaRPr lang="en-US" altLang="zh-CN" sz="2400" dirty="0" smtClean="0"/>
          </a:p>
          <a:p>
            <a:r>
              <a:rPr lang="en-US" altLang="zh-CN" sz="2400" dirty="0" smtClean="0"/>
              <a:t>Reactor</a:t>
            </a:r>
            <a:r>
              <a:rPr lang="zh-CN" altLang="en-US" sz="2400" dirty="0" smtClean="0"/>
              <a:t>与</a:t>
            </a:r>
            <a:r>
              <a:rPr lang="en-US" altLang="zh-CN" sz="2400" dirty="0" err="1" smtClean="0"/>
              <a:t>Proactor</a:t>
            </a:r>
            <a:r>
              <a:rPr lang="zh-CN" altLang="en-US" sz="2400" dirty="0" smtClean="0"/>
              <a:t>模式</a:t>
            </a:r>
            <a:endParaRPr lang="en-US" altLang="zh-CN" sz="2400" dirty="0" smtClean="0"/>
          </a:p>
          <a:p>
            <a:r>
              <a:rPr lang="zh-CN" altLang="en-US" sz="2400" dirty="0" smtClean="0"/>
              <a:t>一线程一</a:t>
            </a:r>
            <a:r>
              <a:rPr lang="en-US" altLang="zh-CN" sz="2400" dirty="0" smtClean="0"/>
              <a:t>loop</a:t>
            </a:r>
            <a:r>
              <a:rPr lang="zh-CN" altLang="en-US" sz="2400" dirty="0" smtClean="0"/>
              <a:t>方案</a:t>
            </a:r>
            <a:endParaRPr lang="en-US" altLang="zh-CN" sz="2400" dirty="0" smtClean="0"/>
          </a:p>
          <a:p>
            <a:r>
              <a:rPr lang="zh-CN" altLang="en-US" sz="2400" dirty="0" smtClean="0"/>
              <a:t>多线程一</a:t>
            </a:r>
            <a:r>
              <a:rPr lang="en-US" altLang="zh-CN" sz="2400" dirty="0" smtClean="0"/>
              <a:t>loop</a:t>
            </a:r>
            <a:r>
              <a:rPr lang="zh-CN" altLang="en-US" sz="2400" dirty="0" smtClean="0"/>
              <a:t>方案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912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r>
              <a:rPr lang="en-US" altLang="zh-CN" b="0" dirty="0"/>
              <a:t>And Your Slogan Here.</a:t>
            </a:r>
            <a:endParaRPr lang="zh-CN" altLang="en-US" sz="24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0946A5F7-F537-4434-9DF0-6849E234EDA4}"/>
              </a:ext>
            </a:extLst>
          </p:cNvPr>
          <p:cNvCxnSpPr>
            <a:cxnSpLocks/>
          </p:cNvCxnSpPr>
          <p:nvPr/>
        </p:nvCxnSpPr>
        <p:spPr>
          <a:xfrm>
            <a:off x="6207126" y="2127252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="" xmlns:a16="http://schemas.microsoft.com/office/drawing/2014/main" id="{1F408655-7B16-4C36-8089-D73A62DE8A3B}"/>
              </a:ext>
            </a:extLst>
          </p:cNvPr>
          <p:cNvCxnSpPr>
            <a:cxnSpLocks/>
          </p:cNvCxnSpPr>
          <p:nvPr/>
        </p:nvCxnSpPr>
        <p:spPr>
          <a:xfrm>
            <a:off x="6207126" y="4112630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en-US" altLang="zh-CN" dirty="0" smtClean="0"/>
              <a:t>c10k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dirty="0"/>
              <a:t>《Scalable Network Programming</a:t>
            </a:r>
            <a:r>
              <a:rPr lang="en-US" altLang="zh-CN" sz="2400" dirty="0" smtClean="0"/>
              <a:t>》</a:t>
            </a:r>
          </a:p>
          <a:p>
            <a:pPr>
              <a:lnSpc>
                <a:spcPct val="80000"/>
              </a:lnSpc>
            </a:pPr>
            <a:r>
              <a:rPr lang="en-US" altLang="zh-CN" sz="2400" dirty="0"/>
              <a:t>one-process-per-connection </a:t>
            </a:r>
          </a:p>
          <a:p>
            <a:pPr lvl="1">
              <a:lnSpc>
                <a:spcPct val="80000"/>
              </a:lnSpc>
            </a:pPr>
            <a:r>
              <a:rPr lang="en-US" altLang="zh-CN" sz="2200" dirty="0" smtClean="0"/>
              <a:t>fork	</a:t>
            </a:r>
            <a:r>
              <a:rPr lang="zh-CN" altLang="en-US" sz="2200" dirty="0" smtClean="0"/>
              <a:t>进程数</a:t>
            </a:r>
            <a:r>
              <a:rPr lang="en-US" altLang="zh-CN" sz="2200" dirty="0" smtClean="0"/>
              <a:t>&lt;4000</a:t>
            </a:r>
          </a:p>
          <a:p>
            <a:pPr lvl="1">
              <a:lnSpc>
                <a:spcPct val="80000"/>
              </a:lnSpc>
            </a:pPr>
            <a:r>
              <a:rPr lang="zh-CN" altLang="en-US" sz="2200" dirty="0" smtClean="0"/>
              <a:t>进程调度</a:t>
            </a:r>
            <a:r>
              <a:rPr lang="en-US" altLang="zh-CN" sz="2200" dirty="0" smtClean="0"/>
              <a:t>		O(1)/O(</a:t>
            </a:r>
            <a:r>
              <a:rPr lang="en-US" altLang="zh-CN" sz="2200" dirty="0" err="1" smtClean="0"/>
              <a:t>logn</a:t>
            </a:r>
            <a:r>
              <a:rPr lang="en-US" altLang="zh-CN" sz="2200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zh-CN" altLang="en-US" sz="2200" dirty="0" smtClean="0"/>
              <a:t>内存开销</a:t>
            </a:r>
            <a:r>
              <a:rPr lang="en-US" altLang="zh-CN" sz="2200" dirty="0" smtClean="0"/>
              <a:t>		</a:t>
            </a:r>
          </a:p>
          <a:p>
            <a:pPr lvl="1">
              <a:lnSpc>
                <a:spcPct val="80000"/>
              </a:lnSpc>
            </a:pPr>
            <a:r>
              <a:rPr lang="zh-CN" altLang="en-US" sz="2200" dirty="0" smtClean="0"/>
              <a:t>结论：</a:t>
            </a:r>
            <a:r>
              <a:rPr lang="en-US" altLang="zh-CN" sz="2200" dirty="0" smtClean="0"/>
              <a:t>sucks</a:t>
            </a:r>
          </a:p>
          <a:p>
            <a:pPr lvl="1">
              <a:lnSpc>
                <a:spcPct val="80000"/>
              </a:lnSpc>
            </a:pPr>
            <a:endParaRPr lang="en-US" altLang="zh-CN" sz="22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36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dirty="0" smtClean="0"/>
              <a:t>one-thread-per-connection </a:t>
            </a:r>
          </a:p>
          <a:p>
            <a:pPr lvl="1">
              <a:lnSpc>
                <a:spcPct val="80000"/>
              </a:lnSpc>
            </a:pPr>
            <a:r>
              <a:rPr lang="en-US" altLang="zh-CN" sz="2200" dirty="0" smtClean="0"/>
              <a:t>Windows/Solaris</a:t>
            </a:r>
            <a:r>
              <a:rPr lang="zh-CN" altLang="en-US" sz="2200" dirty="0" smtClean="0"/>
              <a:t>的线程创建比</a:t>
            </a:r>
            <a:r>
              <a:rPr lang="en-US" altLang="zh-CN" sz="2200" dirty="0" smtClean="0"/>
              <a:t>fork</a:t>
            </a:r>
            <a:r>
              <a:rPr lang="zh-CN" altLang="en-US" sz="2200" dirty="0" smtClean="0"/>
              <a:t>慢</a:t>
            </a:r>
            <a:endParaRPr lang="en-US" altLang="zh-CN" sz="2200" dirty="0" smtClean="0"/>
          </a:p>
          <a:p>
            <a:pPr lvl="1">
              <a:lnSpc>
                <a:spcPct val="80000"/>
              </a:lnSpc>
            </a:pPr>
            <a:r>
              <a:rPr lang="zh-CN" altLang="en-US" sz="2200" dirty="0" smtClean="0"/>
              <a:t>调度开销、内存开销仍然无法减少</a:t>
            </a:r>
            <a:endParaRPr lang="en-US" altLang="zh-CN" sz="2200" dirty="0" smtClean="0"/>
          </a:p>
          <a:p>
            <a:pPr>
              <a:lnSpc>
                <a:spcPct val="80000"/>
              </a:lnSpc>
            </a:pPr>
            <a:r>
              <a:rPr lang="en-US" altLang="zh-CN" sz="2400" dirty="0" smtClean="0"/>
              <a:t>thread-pool</a:t>
            </a:r>
          </a:p>
          <a:p>
            <a:pPr lvl="1">
              <a:lnSpc>
                <a:spcPct val="80000"/>
              </a:lnSpc>
            </a:pPr>
            <a:r>
              <a:rPr lang="zh-CN" altLang="en-US" sz="2200" dirty="0" smtClean="0"/>
              <a:t>核数</a:t>
            </a:r>
            <a:r>
              <a:rPr lang="en-US" altLang="zh-CN" sz="2200" dirty="0" smtClean="0"/>
              <a:t>&lt;&lt;</a:t>
            </a:r>
            <a:r>
              <a:rPr lang="zh-CN" altLang="en-US" sz="2200" dirty="0" smtClean="0"/>
              <a:t>并发数</a:t>
            </a:r>
            <a:endParaRPr lang="en-US" altLang="zh-CN" sz="2200" dirty="0" smtClean="0"/>
          </a:p>
          <a:p>
            <a:pPr lvl="1">
              <a:lnSpc>
                <a:spcPct val="80000"/>
              </a:lnSpc>
            </a:pPr>
            <a:r>
              <a:rPr lang="zh-CN" altLang="en-US" sz="2200" dirty="0" smtClean="0"/>
              <a:t>无法支撑高并发</a:t>
            </a:r>
            <a:endParaRPr lang="en-US" altLang="zh-CN" sz="2200" dirty="0" smtClean="0"/>
          </a:p>
          <a:p>
            <a:pPr>
              <a:lnSpc>
                <a:spcPct val="80000"/>
              </a:lnSpc>
            </a:pPr>
            <a:r>
              <a:rPr lang="zh-CN" altLang="en-US" sz="2400" dirty="0" smtClean="0"/>
              <a:t>但是多线程仍然有</a:t>
            </a:r>
            <a:r>
              <a:rPr lang="en-US" altLang="zh-CN" sz="2400" dirty="0" smtClean="0"/>
              <a:t>benefit</a:t>
            </a:r>
          </a:p>
          <a:p>
            <a:pPr lvl="1">
              <a:lnSpc>
                <a:spcPct val="80000"/>
              </a:lnSpc>
            </a:pPr>
            <a:r>
              <a:rPr lang="zh-CN" altLang="en-US" sz="2200" dirty="0" smtClean="0"/>
              <a:t>充分利用</a:t>
            </a:r>
            <a:r>
              <a:rPr lang="en-US" altLang="zh-CN" sz="2200" dirty="0" err="1" smtClean="0"/>
              <a:t>cpu</a:t>
            </a:r>
            <a:r>
              <a:rPr lang="zh-CN" altLang="en-US" sz="2200" dirty="0" smtClean="0"/>
              <a:t>的性能</a:t>
            </a:r>
            <a:endParaRPr lang="en-US" altLang="zh-CN" sz="2200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9306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Timeout</a:t>
            </a:r>
          </a:p>
          <a:p>
            <a:pPr lvl="1"/>
            <a:r>
              <a:rPr lang="en-US" altLang="zh-CN" sz="2400" dirty="0" smtClean="0"/>
              <a:t>SIGALRM</a:t>
            </a:r>
          </a:p>
          <a:p>
            <a:pPr lvl="1"/>
            <a:r>
              <a:rPr lang="en-US" altLang="zh-CN" sz="2400" dirty="0" smtClean="0"/>
              <a:t>Select</a:t>
            </a:r>
            <a:r>
              <a:rPr lang="zh-CN" altLang="en-US" sz="2400" dirty="0" smtClean="0"/>
              <a:t>，不准确，并且一般不会提供等待多长时间，</a:t>
            </a:r>
            <a:r>
              <a:rPr lang="en-US" altLang="zh-CN" sz="2400" dirty="0" err="1" smtClean="0"/>
              <a:t>gettimeofday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，事件集合大小限制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Poll</a:t>
            </a:r>
            <a:r>
              <a:rPr lang="zh-CN" altLang="en-US" sz="2400" dirty="0" smtClean="0"/>
              <a:t>，没有事件集合大小限制，但是集合拷贝开销无法避免</a:t>
            </a:r>
            <a:endParaRPr lang="en-US" altLang="zh-CN" sz="2400" dirty="0" smtClean="0"/>
          </a:p>
          <a:p>
            <a:r>
              <a:rPr lang="en-US" altLang="zh-CN" sz="2800" dirty="0" smtClean="0"/>
              <a:t>Select/poll</a:t>
            </a:r>
          </a:p>
          <a:p>
            <a:r>
              <a:rPr lang="en-US" altLang="zh-CN" sz="2800" dirty="0" smtClean="0"/>
              <a:t>SIGIO</a:t>
            </a:r>
          </a:p>
          <a:p>
            <a:pPr lvl="1"/>
            <a:r>
              <a:rPr lang="zh-CN" altLang="en-US" sz="2400" dirty="0" smtClean="0"/>
              <a:t>内核的事件队列长度有限，超过长度，事件被丢失</a:t>
            </a:r>
            <a:endParaRPr lang="en-US" altLang="zh-CN" sz="2400" dirty="0" smtClean="0"/>
          </a:p>
          <a:p>
            <a:r>
              <a:rPr lang="en-US" altLang="zh-CN" sz="2800" dirty="0"/>
              <a:t>/</a:t>
            </a:r>
            <a:r>
              <a:rPr lang="en-US" altLang="zh-CN" sz="2800" dirty="0" smtClean="0"/>
              <a:t>dev/</a:t>
            </a:r>
            <a:r>
              <a:rPr lang="en-US" altLang="zh-CN" sz="2800" dirty="0" err="1" smtClean="0"/>
              <a:t>epoll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Sun</a:t>
            </a:r>
          </a:p>
          <a:p>
            <a:pPr lvl="1"/>
            <a:r>
              <a:rPr lang="en-US" altLang="zh-CN" sz="2400" dirty="0" smtClean="0"/>
              <a:t>Linux</a:t>
            </a:r>
            <a:r>
              <a:rPr lang="zh-CN" altLang="en-US" sz="2400" dirty="0" smtClean="0"/>
              <a:t>是一个</a:t>
            </a:r>
            <a:r>
              <a:rPr lang="en-US" altLang="zh-CN" sz="2400" dirty="0" smtClean="0"/>
              <a:t>patch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576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/>
              <a:t>Epoll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kqueue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Linux </a:t>
            </a:r>
            <a:r>
              <a:rPr lang="en-US" altLang="zh-CN" sz="2400" dirty="0" err="1" smtClean="0"/>
              <a:t>epoll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Freebsd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kqueue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Windows completion ports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827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可扩展的网络编程，多种模式的叠加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线程池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高速</a:t>
            </a:r>
            <a:r>
              <a:rPr lang="en-US" altLang="zh-CN" sz="2000" dirty="0" smtClean="0"/>
              <a:t>Io</a:t>
            </a:r>
            <a:r>
              <a:rPr lang="zh-CN" altLang="en-US" sz="2000" dirty="0" smtClean="0"/>
              <a:t>复用：</a:t>
            </a:r>
            <a:r>
              <a:rPr lang="en-US" altLang="zh-CN" sz="2000" dirty="0" err="1" smtClean="0"/>
              <a:t>Epoll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kqueue</a:t>
            </a:r>
            <a:r>
              <a:rPr lang="zh-CN" altLang="en-US" sz="2000" dirty="0" smtClean="0"/>
              <a:t>、完成端口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非阻塞</a:t>
            </a:r>
            <a:endParaRPr lang="zh-CN" altLang="en-US" sz="16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pic>
        <p:nvPicPr>
          <p:cNvPr id="5" name="Picture 3" descr="libevent-benchmark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05400" y="1387475"/>
            <a:ext cx="7086600" cy="547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5633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Reactor</a:t>
            </a:r>
            <a:r>
              <a:rPr lang="zh-CN" altLang="en-US" dirty="0" smtClean="0"/>
              <a:t>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Reactor</a:t>
            </a:r>
            <a:r>
              <a:rPr lang="zh-CN" altLang="en-US" sz="2400" dirty="0" smtClean="0"/>
              <a:t>是一种设计模式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应用注册事件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由一个事件复用器将事件分发给</a:t>
            </a:r>
            <a:r>
              <a:rPr lang="en-US" altLang="zh-CN" sz="2000" dirty="0" smtClean="0"/>
              <a:t>handler</a:t>
            </a:r>
          </a:p>
          <a:p>
            <a:pPr lvl="1"/>
            <a:r>
              <a:rPr lang="en-US" altLang="zh-CN" sz="2000" dirty="0" smtClean="0"/>
              <a:t>Handler</a:t>
            </a:r>
            <a:r>
              <a:rPr lang="zh-CN" altLang="en-US" sz="2000" dirty="0" smtClean="0"/>
              <a:t>处理事件</a:t>
            </a:r>
            <a:endParaRPr lang="en-US" altLang="zh-CN" sz="2000" dirty="0" smtClean="0"/>
          </a:p>
          <a:p>
            <a:r>
              <a:rPr lang="zh-CN" altLang="en-US" sz="2400" dirty="0" smtClean="0"/>
              <a:t>对象</a:t>
            </a:r>
            <a:endParaRPr lang="en-US" altLang="zh-CN" sz="2400" dirty="0" smtClean="0"/>
          </a:p>
          <a:p>
            <a:pPr lvl="1"/>
            <a:r>
              <a:rPr lang="en-US" altLang="zh-CN" sz="2200" dirty="0" smtClean="0"/>
              <a:t>Handles</a:t>
            </a:r>
          </a:p>
          <a:p>
            <a:pPr lvl="1"/>
            <a:r>
              <a:rPr lang="en-US" altLang="zh-CN" sz="2000" dirty="0" err="1" smtClean="0"/>
              <a:t>Demultiplexer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Dispatcher</a:t>
            </a:r>
          </a:p>
          <a:p>
            <a:pPr lvl="1"/>
            <a:r>
              <a:rPr lang="en-US" altLang="zh-CN" sz="2000" dirty="0"/>
              <a:t>Handler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lvl="1"/>
            <a:r>
              <a:rPr lang="en-US" altLang="zh-CN" sz="2000" dirty="0"/>
              <a:t>Concrete Event Handler</a:t>
            </a:r>
            <a:r>
              <a:rPr lang="en-US" altLang="zh-CN" sz="2000" dirty="0"/>
              <a:t> </a:t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 </a:t>
            </a:r>
            <a:endParaRPr lang="en-US" altLang="zh-CN" sz="2400" dirty="0" smtClean="0"/>
          </a:p>
          <a:p>
            <a:pPr lvl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037" y="2224087"/>
            <a:ext cx="62674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03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基本过程是：注册事件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/>
              <a:t>等待事件发生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事件发生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调用处理函数处理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309" y="1423987"/>
            <a:ext cx="92868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054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18adb86-5929-4bf5-a1c6-bcf101f86030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166</TotalTime>
  <Words>527</Words>
  <Application>Microsoft Office PowerPoint</Application>
  <PresentationFormat>宽屏</PresentationFormat>
  <Paragraphs>133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宋体</vt:lpstr>
      <vt:lpstr>微软雅黑</vt:lpstr>
      <vt:lpstr>Arial</vt:lpstr>
      <vt:lpstr>Calibri</vt:lpstr>
      <vt:lpstr>Wingdings</vt:lpstr>
      <vt:lpstr>主题5</vt:lpstr>
      <vt:lpstr>网络库架构</vt:lpstr>
      <vt:lpstr>本章内容</vt:lpstr>
      <vt:lpstr>1. c10k问题</vt:lpstr>
      <vt:lpstr>PowerPoint 演示文稿</vt:lpstr>
      <vt:lpstr>PowerPoint 演示文稿</vt:lpstr>
      <vt:lpstr>PowerPoint 演示文稿</vt:lpstr>
      <vt:lpstr>PowerPoint 演示文稿</vt:lpstr>
      <vt:lpstr>2. Reactor设计模式</vt:lpstr>
      <vt:lpstr>PowerPoint 演示文稿</vt:lpstr>
      <vt:lpstr>PowerPoint 演示文稿</vt:lpstr>
      <vt:lpstr>3. Proactor设计模式</vt:lpstr>
      <vt:lpstr>PowerPoint 演示文稿</vt:lpstr>
      <vt:lpstr>PowerPoint 演示文稿</vt:lpstr>
      <vt:lpstr>3. 一线程一loop方案</vt:lpstr>
      <vt:lpstr>PowerPoint 演示文稿</vt:lpstr>
      <vt:lpstr>4. 多线程一loop</vt:lpstr>
      <vt:lpstr>PowerPoint 演示文稿</vt:lpstr>
      <vt:lpstr>PowerPoint 演示文稿</vt:lpstr>
      <vt:lpstr>5. coroutine</vt:lpstr>
      <vt:lpstr>Thanks. And Your Slogan Here.</vt:lpstr>
    </vt:vector>
  </TitlesOfParts>
  <Manager>iSlide</Manager>
  <Company>iSlide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niexw</cp:lastModifiedBy>
  <cp:revision>301</cp:revision>
  <cp:lastPrinted>2018-02-05T16:00:00Z</cp:lastPrinted>
  <dcterms:created xsi:type="dcterms:W3CDTF">2018-02-05T16:00:00Z</dcterms:created>
  <dcterms:modified xsi:type="dcterms:W3CDTF">2020-03-13T04:30:08Z</dcterms:modified>
  <cp:category>business proposal;oral defense;training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</Properties>
</file>