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66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261" r:id="rId33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0" autoAdjust="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=""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FF34571-20DC-4359-9C3B-4D92050F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C0BD28F-5F81-4628-B7F7-4CFA7C46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DEF377F-049F-4A50-A632-6FA81BE9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669E689-614A-4297-B51A-02A57569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9EA80CF-7ED1-4A0E-83CB-11D5DC0A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D1F512C-84E6-4139-A15F-D2EF1137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55119B5B-C61F-4AAB-AD46-F9F01750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1E59CEA-4DBF-4E97-8194-416BC9AC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E76FBFD-A931-4F8A-8815-3DCE3E77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=""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公司或署名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版权信息或网址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5151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669925" y="3079042"/>
            <a:ext cx="10850563" cy="138119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主讲：聂晓文</a:t>
            </a:r>
            <a:endParaRPr lang="en-US" altLang="zh-CN" dirty="0" smtClean="0"/>
          </a:p>
          <a:p>
            <a:r>
              <a:rPr lang="en-US" altLang="zh-CN" dirty="0" smtClean="0"/>
              <a:t>Email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niexiaowen@uestc.edu.cn</a:t>
            </a:r>
          </a:p>
          <a:p>
            <a:r>
              <a:rPr lang="zh-CN" altLang="en-US" dirty="0" smtClean="0"/>
              <a:t>电子科技大学 计算机学院</a:t>
            </a:r>
            <a:endParaRPr lang="en-US" altLang="zh-CN" dirty="0"/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迭代式编程</a:t>
            </a:r>
            <a:r>
              <a:rPr lang="en-US" altLang="zh-CN" dirty="0" smtClean="0"/>
              <a:t>/02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256384" y="2383326"/>
            <a:ext cx="82641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地址结构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不同的网络使用不同的地址格式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sockaddr_in</a:t>
            </a:r>
            <a:endParaRPr lang="en-US" altLang="zh-CN" sz="2000" dirty="0"/>
          </a:p>
          <a:p>
            <a:pPr lvl="1"/>
            <a:r>
              <a:rPr lang="en-US" altLang="zh-CN" sz="2000" dirty="0"/>
              <a:t>sockaddr_in6</a:t>
            </a:r>
          </a:p>
          <a:p>
            <a:pPr lvl="1"/>
            <a:r>
              <a:rPr lang="en-US" altLang="zh-CN" sz="2000" dirty="0" err="1"/>
              <a:t>sockaddr_un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sockaddr_dl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436" y="2767476"/>
            <a:ext cx="8162052" cy="337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034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sin_family</a:t>
            </a:r>
            <a:r>
              <a:rPr lang="zh-CN" altLang="en-US" sz="2400" dirty="0"/>
              <a:t>是协议族，对于</a:t>
            </a:r>
            <a:r>
              <a:rPr lang="en-US" altLang="zh-CN" sz="2400" dirty="0" err="1"/>
              <a:t>sockaddr_in</a:t>
            </a:r>
            <a:r>
              <a:rPr lang="zh-CN" altLang="en-US" sz="2400" dirty="0"/>
              <a:t>结构而言，必须是</a:t>
            </a:r>
            <a:r>
              <a:rPr lang="en-US" altLang="zh-CN" sz="2400" dirty="0"/>
              <a:t>AF_INET</a:t>
            </a:r>
          </a:p>
          <a:p>
            <a:r>
              <a:rPr lang="en-US" altLang="zh-CN" sz="2400" dirty="0" err="1"/>
              <a:t>sin_port</a:t>
            </a:r>
            <a:r>
              <a:rPr lang="zh-CN" altLang="en-US" sz="2400" dirty="0"/>
              <a:t>是</a:t>
            </a:r>
            <a:r>
              <a:rPr lang="en-US" altLang="zh-CN" sz="2400" dirty="0"/>
              <a:t>16bit</a:t>
            </a:r>
            <a:r>
              <a:rPr lang="zh-CN" altLang="en-US" sz="2400" dirty="0"/>
              <a:t>的端口号</a:t>
            </a:r>
          </a:p>
          <a:p>
            <a:r>
              <a:rPr lang="en-US" altLang="zh-CN" sz="2400" dirty="0" err="1"/>
              <a:t>sin_addr</a:t>
            </a:r>
            <a:r>
              <a:rPr lang="zh-CN" altLang="en-US" sz="2400" dirty="0"/>
              <a:t>是</a:t>
            </a:r>
            <a:r>
              <a:rPr lang="en-US" altLang="zh-CN" sz="2400" dirty="0"/>
              <a:t>32bit</a:t>
            </a:r>
            <a:r>
              <a:rPr lang="zh-CN" altLang="en-US" sz="2400" dirty="0"/>
              <a:t>的</a:t>
            </a:r>
            <a:r>
              <a:rPr lang="en-US" altLang="zh-CN" sz="2400" dirty="0"/>
              <a:t>IPv4</a:t>
            </a:r>
            <a:r>
              <a:rPr lang="zh-CN" altLang="en-US" sz="2400" dirty="0"/>
              <a:t>地址</a:t>
            </a:r>
          </a:p>
          <a:p>
            <a:endParaRPr lang="zh-CN" altLang="en-US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 err="1"/>
              <a:t>sockaddr_in</a:t>
            </a:r>
            <a:r>
              <a:rPr lang="zh-CN" altLang="en-US" sz="2400" dirty="0"/>
              <a:t>结构定义中，</a:t>
            </a:r>
            <a:r>
              <a:rPr lang="en-US" altLang="zh-CN" sz="2400" dirty="0" err="1"/>
              <a:t>sin_addr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sin_port</a:t>
            </a:r>
            <a:r>
              <a:rPr lang="zh-CN" altLang="en-US" sz="2400" dirty="0"/>
              <a:t>位置能不能换一下？</a:t>
            </a:r>
          </a:p>
          <a:p>
            <a:r>
              <a:rPr lang="en-US" altLang="zh-CN" sz="2400" dirty="0" err="1"/>
              <a:t>sin_len</a:t>
            </a:r>
            <a:r>
              <a:rPr lang="zh-CN" altLang="en-US" sz="2400" dirty="0"/>
              <a:t>是</a:t>
            </a:r>
            <a:r>
              <a:rPr lang="en-US" altLang="zh-CN" sz="2400" dirty="0"/>
              <a:t>char</a:t>
            </a:r>
            <a:r>
              <a:rPr lang="zh-CN" altLang="en-US" sz="2400" dirty="0"/>
              <a:t>类型，表示</a:t>
            </a:r>
            <a:r>
              <a:rPr lang="en-US" altLang="zh-CN" sz="2400" dirty="0" err="1"/>
              <a:t>sockaddr_in</a:t>
            </a:r>
            <a:r>
              <a:rPr lang="zh-CN" altLang="en-US" sz="2400" dirty="0"/>
              <a:t>结构大小，这个字段在</a:t>
            </a:r>
            <a:r>
              <a:rPr lang="en-US" altLang="zh-CN" sz="2400" dirty="0"/>
              <a:t>Linux</a:t>
            </a:r>
            <a:r>
              <a:rPr lang="zh-CN" altLang="en-US" sz="2400" dirty="0"/>
              <a:t>中是没有的。那么</a:t>
            </a:r>
            <a:r>
              <a:rPr lang="en-US" altLang="en-US" sz="2400" dirty="0" err="1"/>
              <a:t>sa_family_t</a:t>
            </a:r>
            <a:r>
              <a:rPr lang="zh-CN" altLang="en-US" sz="2400" dirty="0"/>
              <a:t>在</a:t>
            </a:r>
            <a:r>
              <a:rPr lang="en-US" altLang="zh-CN" sz="2400" dirty="0"/>
              <a:t>Linux</a:t>
            </a:r>
            <a:r>
              <a:rPr lang="zh-CN" altLang="en-US" sz="2400" dirty="0"/>
              <a:t>上的类型是什么？</a:t>
            </a:r>
          </a:p>
          <a:p>
            <a:endParaRPr lang="zh-CN" altLang="en-US" sz="2400" dirty="0"/>
          </a:p>
          <a:p>
            <a:r>
              <a:rPr lang="en-US" altLang="zh-CN" sz="2400" dirty="0" smtClean="0"/>
              <a:t>#</a:t>
            </a:r>
            <a:r>
              <a:rPr lang="en-US" altLang="zh-CN" sz="2400" dirty="0"/>
              <a:t>define INADDR_ANY 0x0</a:t>
            </a:r>
          </a:p>
          <a:p>
            <a:r>
              <a:rPr lang="en-US" altLang="zh-CN" sz="2400" dirty="0" smtClean="0"/>
              <a:t>#</a:t>
            </a:r>
            <a:r>
              <a:rPr lang="en-US" altLang="zh-CN" sz="2400" dirty="0"/>
              <a:t>define INADDR_NONE 0xffffffff</a:t>
            </a:r>
          </a:p>
          <a:p>
            <a:r>
              <a:rPr lang="en-US" altLang="zh-CN" sz="2400" dirty="0"/>
              <a:t>INADDR_BROADCAST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244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通用地址结构</a:t>
            </a:r>
            <a:r>
              <a:rPr lang="en-US" altLang="zh-CN" sz="2400" dirty="0" err="1"/>
              <a:t>sockaddr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sockaddr_storage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792" y="1777567"/>
            <a:ext cx="88868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8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不同</a:t>
            </a:r>
            <a:r>
              <a:rPr lang="en-US" altLang="zh-CN" dirty="0"/>
              <a:t>socket</a:t>
            </a:r>
            <a:r>
              <a:rPr lang="zh-CN" altLang="en-US" dirty="0"/>
              <a:t>地址结构对比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003" y="847072"/>
            <a:ext cx="7275485" cy="529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7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地址变换函数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sz="2000" dirty="0"/>
              <a:t>Human</a:t>
            </a:r>
            <a:r>
              <a:rPr lang="zh-CN" altLang="en-US" sz="2000" dirty="0"/>
              <a:t>可读的网络地址：</a:t>
            </a:r>
          </a:p>
          <a:p>
            <a:pPr lvl="2"/>
            <a:r>
              <a:rPr lang="en-US" altLang="zh-CN" sz="1800" dirty="0"/>
              <a:t>IPv4</a:t>
            </a:r>
            <a:r>
              <a:rPr lang="zh-CN" altLang="en-US" sz="1800" dirty="0"/>
              <a:t>：点分</a:t>
            </a:r>
            <a:r>
              <a:rPr lang="en-US" altLang="zh-CN" sz="1800" dirty="0"/>
              <a:t>10</a:t>
            </a:r>
            <a:r>
              <a:rPr lang="zh-CN" altLang="en-US" sz="1800" dirty="0"/>
              <a:t>进制字符串</a:t>
            </a:r>
          </a:p>
          <a:p>
            <a:pPr lvl="3"/>
            <a:r>
              <a:rPr lang="zh-CN" altLang="en-US" sz="1600" dirty="0"/>
              <a:t>“</a:t>
            </a:r>
            <a:r>
              <a:rPr lang="en-US" altLang="zh-CN" sz="1600" dirty="0"/>
              <a:t>202.115.14.151”</a:t>
            </a:r>
          </a:p>
          <a:p>
            <a:pPr lvl="3"/>
            <a:r>
              <a:rPr lang="en-US" altLang="zh-CN" sz="1600" dirty="0"/>
              <a:t>“8.8.4.4”</a:t>
            </a:r>
          </a:p>
          <a:p>
            <a:pPr lvl="2"/>
            <a:r>
              <a:rPr lang="en-US" altLang="zh-CN" sz="1800" dirty="0"/>
              <a:t>IPv6</a:t>
            </a:r>
            <a:r>
              <a:rPr lang="zh-CN" altLang="en-US" sz="1800" dirty="0"/>
              <a:t>：</a:t>
            </a:r>
          </a:p>
          <a:p>
            <a:pPr lvl="3"/>
            <a:r>
              <a:rPr lang="en-US" altLang="zh-CN" sz="1600" dirty="0"/>
              <a:t>8</a:t>
            </a:r>
            <a:r>
              <a:rPr lang="zh-CN" altLang="en-US" sz="1600" dirty="0"/>
              <a:t>个部分，每个部分</a:t>
            </a:r>
            <a:r>
              <a:rPr lang="en-US" altLang="zh-CN" sz="1600" dirty="0"/>
              <a:t>2</a:t>
            </a:r>
            <a:r>
              <a:rPr lang="zh-CN" altLang="en-US" sz="1600" dirty="0"/>
              <a:t>个字节，这</a:t>
            </a:r>
            <a:r>
              <a:rPr lang="en-US" altLang="zh-CN" sz="1600" dirty="0"/>
              <a:t>2</a:t>
            </a:r>
            <a:r>
              <a:rPr lang="zh-CN" altLang="en-US" sz="1600" dirty="0"/>
              <a:t>个字节用</a:t>
            </a:r>
            <a:r>
              <a:rPr lang="en-US" altLang="zh-CN" sz="1600" dirty="0"/>
              <a:t>16</a:t>
            </a:r>
            <a:r>
              <a:rPr lang="zh-CN" altLang="en-US" sz="1600" dirty="0"/>
              <a:t>进制表示</a:t>
            </a:r>
          </a:p>
          <a:p>
            <a:pPr lvl="3"/>
            <a:r>
              <a:rPr lang="en-US" altLang="zh-CN" sz="1600" dirty="0"/>
              <a:t>FEDC:BA98:7654:4210:FEDC:BA98:7654:3210  </a:t>
            </a:r>
          </a:p>
          <a:p>
            <a:pPr lvl="1"/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/include/</a:t>
            </a:r>
            <a:r>
              <a:rPr lang="en-US" altLang="zh-CN" sz="2000" dirty="0" err="1"/>
              <a:t>arpa</a:t>
            </a:r>
            <a:r>
              <a:rPr lang="en-US" altLang="zh-CN" sz="2000" dirty="0"/>
              <a:t>/</a:t>
            </a:r>
            <a:r>
              <a:rPr lang="en-US" altLang="zh-CN" sz="2000" dirty="0" err="1"/>
              <a:t>inet.h</a:t>
            </a:r>
            <a:endParaRPr lang="en-US" altLang="zh-CN" sz="2000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59" y="1478993"/>
            <a:ext cx="9109075" cy="185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9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迭代编程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基本步骤</a:t>
            </a: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服务器端</a:t>
            </a:r>
          </a:p>
          <a:p>
            <a:pPr marL="800077" lvl="1" indent="-3429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2000" dirty="0"/>
              <a:t>创建套接字</a:t>
            </a:r>
          </a:p>
          <a:p>
            <a:pPr marL="800077" lvl="1" indent="-3429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2000" dirty="0"/>
              <a:t>绑定套接字</a:t>
            </a:r>
          </a:p>
          <a:p>
            <a:pPr marL="800077" lvl="1" indent="-3429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2000" dirty="0"/>
              <a:t>设置套接字为监听模式，进入被动接受连接状态</a:t>
            </a:r>
          </a:p>
          <a:p>
            <a:pPr marL="800077" lvl="1" indent="-3429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2000" dirty="0"/>
              <a:t>接受请求，建立连接</a:t>
            </a:r>
          </a:p>
          <a:p>
            <a:pPr marL="800077" lvl="1" indent="-3429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2000" dirty="0"/>
              <a:t>读写数据</a:t>
            </a:r>
          </a:p>
          <a:p>
            <a:pPr marL="800077" lvl="1" indent="-3429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2000" dirty="0"/>
              <a:t>终止连接</a:t>
            </a:r>
          </a:p>
          <a:p>
            <a:pPr>
              <a:lnSpc>
                <a:spcPct val="80000"/>
              </a:lnSpc>
            </a:pPr>
            <a:r>
              <a:rPr lang="zh-CN" altLang="en-US" sz="2400" dirty="0"/>
              <a:t>客户端步骤</a:t>
            </a:r>
          </a:p>
          <a:p>
            <a:pPr marL="800077" lvl="1" indent="-3429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2000" dirty="0"/>
              <a:t>创建套接字</a:t>
            </a:r>
          </a:p>
          <a:p>
            <a:pPr marL="800077" lvl="1" indent="-3429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2000" dirty="0"/>
              <a:t>与远程服务器建立连接</a:t>
            </a:r>
          </a:p>
          <a:p>
            <a:pPr marL="800077" lvl="1" indent="-3429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2000" dirty="0"/>
              <a:t>读</a:t>
            </a:r>
            <a:r>
              <a:rPr lang="en-US" altLang="zh-CN" sz="2000" dirty="0"/>
              <a:t>/</a:t>
            </a:r>
            <a:r>
              <a:rPr lang="zh-CN" altLang="en-US" sz="2000" dirty="0"/>
              <a:t>写数据</a:t>
            </a:r>
          </a:p>
          <a:p>
            <a:pPr marL="800077" lvl="1" indent="-342900">
              <a:lnSpc>
                <a:spcPct val="80000"/>
              </a:lnSpc>
              <a:buFont typeface="+mj-lt"/>
              <a:buAutoNum type="arabicPeriod"/>
            </a:pPr>
            <a:r>
              <a:rPr lang="zh-CN" altLang="en-US" sz="2000" dirty="0"/>
              <a:t>终止连接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376" y="0"/>
            <a:ext cx="5683624" cy="687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18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客户端代码</a:t>
            </a:r>
            <a:endParaRPr lang="en-US" altLang="zh-CN" dirty="0"/>
          </a:p>
          <a:p>
            <a:pPr lvl="1"/>
            <a:r>
              <a:rPr lang="en-US" altLang="zh-CN" dirty="0"/>
              <a:t>intro/</a:t>
            </a:r>
            <a:r>
              <a:rPr lang="en-US" altLang="zh-CN" dirty="0" err="1"/>
              <a:t>daytimetcpcli.c</a:t>
            </a:r>
            <a:endParaRPr lang="en-US" altLang="zh-CN" dirty="0"/>
          </a:p>
          <a:p>
            <a:r>
              <a:rPr lang="zh-CN" altLang="en-US" dirty="0"/>
              <a:t>服务器代码</a:t>
            </a:r>
            <a:endParaRPr lang="en-US" altLang="zh-CN" dirty="0"/>
          </a:p>
          <a:p>
            <a:pPr lvl="1"/>
            <a:r>
              <a:rPr lang="en-US" altLang="zh-CN" dirty="0"/>
              <a:t>intro/</a:t>
            </a:r>
            <a:r>
              <a:rPr lang="en-US" altLang="zh-CN" dirty="0" err="1"/>
              <a:t>daytimetcpsrv.c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41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函数说明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/>
              <a:t>family</a:t>
            </a:r>
            <a:r>
              <a:rPr lang="zh-CN" altLang="en-US" dirty="0"/>
              <a:t>表示同一类地址协议族</a:t>
            </a:r>
          </a:p>
          <a:p>
            <a:pPr lvl="2"/>
            <a:r>
              <a:rPr lang="en-US" altLang="zh-CN" dirty="0"/>
              <a:t>AF_INET</a:t>
            </a:r>
          </a:p>
          <a:p>
            <a:pPr lvl="2"/>
            <a:r>
              <a:rPr lang="en-US" altLang="zh-CN" dirty="0"/>
              <a:t>AF_INET6</a:t>
            </a:r>
          </a:p>
          <a:p>
            <a:pPr lvl="2"/>
            <a:r>
              <a:rPr lang="en-US" altLang="zh-CN" dirty="0" smtClean="0"/>
              <a:t>AF_LOCAL/AF_UNIX</a:t>
            </a:r>
            <a:endParaRPr lang="en-US" altLang="zh-CN" dirty="0"/>
          </a:p>
          <a:p>
            <a:pPr lvl="1"/>
            <a:r>
              <a:rPr lang="en-US" altLang="zh-CN" dirty="0"/>
              <a:t>type</a:t>
            </a:r>
            <a:r>
              <a:rPr lang="zh-CN" altLang="en-US" dirty="0"/>
              <a:t>表示协议类型</a:t>
            </a:r>
          </a:p>
          <a:p>
            <a:pPr lvl="2"/>
            <a:r>
              <a:rPr lang="en-US" altLang="zh-CN" dirty="0"/>
              <a:t>SOCK_STREAM</a:t>
            </a:r>
          </a:p>
          <a:p>
            <a:pPr lvl="2"/>
            <a:r>
              <a:rPr lang="en-US" altLang="zh-CN" dirty="0"/>
              <a:t>SOCK_DGRAM</a:t>
            </a:r>
          </a:p>
          <a:p>
            <a:pPr lvl="2"/>
            <a:r>
              <a:rPr lang="en-US" altLang="zh-CN" dirty="0"/>
              <a:t>SOCK_RAW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769" y="1564217"/>
            <a:ext cx="7144871" cy="1399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43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sz="2000" dirty="0"/>
              <a:t>protocol</a:t>
            </a:r>
            <a:r>
              <a:rPr lang="zh-CN" altLang="en-US" sz="2000" dirty="0"/>
              <a:t>表示协议号</a:t>
            </a:r>
          </a:p>
          <a:p>
            <a:pPr lvl="2"/>
            <a:r>
              <a:rPr lang="en-US" altLang="zh-CN" sz="1800" dirty="0"/>
              <a:t>IPv4</a:t>
            </a:r>
            <a:r>
              <a:rPr lang="zh-CN" altLang="en-US" sz="1800" dirty="0"/>
              <a:t>中的协议字段</a:t>
            </a:r>
          </a:p>
          <a:p>
            <a:pPr lvl="2"/>
            <a:r>
              <a:rPr lang="en-US" altLang="zh-CN" sz="1800" dirty="0"/>
              <a:t>/</a:t>
            </a:r>
            <a:r>
              <a:rPr lang="en-US" altLang="zh-CN" sz="1800" dirty="0" err="1"/>
              <a:t>etc</a:t>
            </a:r>
            <a:r>
              <a:rPr lang="en-US" altLang="zh-CN" sz="1800" dirty="0"/>
              <a:t>/protocols</a:t>
            </a:r>
          </a:p>
          <a:p>
            <a:pPr lvl="1"/>
            <a:r>
              <a:rPr lang="zh-CN" altLang="en-US" sz="2000" dirty="0"/>
              <a:t>通常一种类型的协议，在协议栈中一般只有一个。但是并不排除实现多个协议的情况。此时：</a:t>
            </a:r>
          </a:p>
          <a:p>
            <a:pPr lvl="2"/>
            <a:r>
              <a:rPr lang="en-US" altLang="zh-CN" sz="1800" dirty="0"/>
              <a:t>protocol=0</a:t>
            </a:r>
            <a:r>
              <a:rPr lang="zh-CN" altLang="en-US" sz="1800" dirty="0"/>
              <a:t>表示缺省的协议</a:t>
            </a:r>
          </a:p>
          <a:p>
            <a:pPr lvl="2"/>
            <a:r>
              <a:rPr lang="en-US" altLang="zh-CN" sz="1800" dirty="0"/>
              <a:t>protocol</a:t>
            </a:r>
            <a:r>
              <a:rPr lang="zh-CN" altLang="en-US" sz="1800" dirty="0"/>
              <a:t>不为</a:t>
            </a:r>
            <a:r>
              <a:rPr lang="en-US" altLang="zh-CN" sz="1800" dirty="0"/>
              <a:t>0</a:t>
            </a:r>
            <a:r>
              <a:rPr lang="zh-CN" altLang="en-US" sz="1800" dirty="0"/>
              <a:t>时，可以去寻找对应的协议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graphicFrame>
        <p:nvGraphicFramePr>
          <p:cNvPr id="6" name="Group 1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9864739"/>
              </p:ext>
            </p:extLst>
          </p:nvPr>
        </p:nvGraphicFramePr>
        <p:xfrm>
          <a:off x="1480670" y="3543549"/>
          <a:ext cx="8686800" cy="2103438"/>
        </p:xfrm>
        <a:graphic>
          <a:graphicData uri="http://schemas.openxmlformats.org/drawingml/2006/table">
            <a:tbl>
              <a:tblPr/>
              <a:tblGrid>
                <a:gridCol w="2481263"/>
                <a:gridCol w="1552575"/>
                <a:gridCol w="1473200"/>
                <a:gridCol w="1628775"/>
                <a:gridCol w="1550987"/>
              </a:tblGrid>
              <a:tr h="518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AF_INET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AF_INET6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AF_LOCAL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AF_ROUTE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SOCK_STREAM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TCP|SCTP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TCP|SCTP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SOCK_DGRAM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UDP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UDP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SOCK_SEQPACKET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SCTP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SCTP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SOCK_RAW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IPv4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IPv6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yes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47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connect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socket</a:t>
            </a:r>
            <a:r>
              <a:rPr lang="zh-CN" altLang="en-US" dirty="0"/>
              <a:t>没有</a:t>
            </a:r>
            <a:r>
              <a:rPr lang="en-US" altLang="zh-CN" dirty="0"/>
              <a:t>bind</a:t>
            </a:r>
            <a:r>
              <a:rPr lang="zh-CN" altLang="en-US" dirty="0"/>
              <a:t>地址时，调用</a:t>
            </a:r>
            <a:r>
              <a:rPr lang="en-US" altLang="zh-CN" dirty="0"/>
              <a:t>connect</a:t>
            </a:r>
            <a:r>
              <a:rPr lang="zh-CN" altLang="en-US" dirty="0"/>
              <a:t>函数时，内核会选定一个动态端口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/>
              <a:t>connect</a:t>
            </a:r>
            <a:r>
              <a:rPr lang="zh-CN" altLang="en-US" dirty="0"/>
              <a:t>函数会发起三路握手建连过程</a:t>
            </a:r>
            <a:endParaRPr lang="en-US" altLang="zh-CN" dirty="0"/>
          </a:p>
          <a:p>
            <a:pPr lvl="1"/>
            <a:r>
              <a:rPr lang="zh-CN" altLang="en-US" dirty="0"/>
              <a:t>通常阻塞直到建连成功或者发生错误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错误</a:t>
            </a:r>
            <a:endParaRPr lang="en-US" altLang="zh-CN" dirty="0"/>
          </a:p>
          <a:p>
            <a:pPr lvl="2"/>
            <a:r>
              <a:rPr lang="zh-CN" altLang="en-US" sz="1800" dirty="0"/>
              <a:t>超时，</a:t>
            </a:r>
            <a:r>
              <a:rPr lang="en-US" altLang="zh-CN" sz="1800" dirty="0"/>
              <a:t>75s</a:t>
            </a:r>
            <a:r>
              <a:rPr lang="zh-CN" altLang="en-US" sz="1800" dirty="0"/>
              <a:t>，多次重发</a:t>
            </a:r>
            <a:r>
              <a:rPr lang="en-US" altLang="zh-CN" sz="1800" dirty="0"/>
              <a:t>SYN</a:t>
            </a:r>
            <a:r>
              <a:rPr lang="zh-CN" altLang="en-US" sz="1800" dirty="0"/>
              <a:t>，返回</a:t>
            </a:r>
            <a:r>
              <a:rPr lang="en-US" altLang="zh-CN" sz="1800" dirty="0"/>
              <a:t>ETIMEDOUT</a:t>
            </a:r>
          </a:p>
          <a:p>
            <a:pPr lvl="2"/>
            <a:r>
              <a:rPr lang="zh-CN" altLang="en-US" sz="1800" dirty="0"/>
              <a:t>硬故障，收到</a:t>
            </a:r>
            <a:r>
              <a:rPr lang="en-US" altLang="zh-CN" sz="1800" dirty="0"/>
              <a:t>RST</a:t>
            </a:r>
            <a:r>
              <a:rPr lang="zh-CN" altLang="en-US" sz="1800" dirty="0"/>
              <a:t>，返回</a:t>
            </a:r>
            <a:r>
              <a:rPr lang="en-US" altLang="zh-CN" sz="1800" dirty="0"/>
              <a:t>ECONNREFUSED</a:t>
            </a:r>
          </a:p>
          <a:p>
            <a:pPr lvl="2"/>
            <a:r>
              <a:rPr lang="zh-CN" altLang="en-US" sz="1800" dirty="0"/>
              <a:t>软故障，</a:t>
            </a:r>
            <a:r>
              <a:rPr lang="en-US" altLang="zh-CN" sz="1800" dirty="0"/>
              <a:t>ICMP</a:t>
            </a:r>
            <a:r>
              <a:rPr lang="zh-CN" altLang="en-US" sz="1800" dirty="0"/>
              <a:t>路由错误，</a:t>
            </a:r>
            <a:r>
              <a:rPr lang="en-US" altLang="zh-CN" sz="1800" dirty="0"/>
              <a:t>ENETUNREACH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connect</a:t>
            </a:r>
            <a:r>
              <a:rPr lang="zh-CN" altLang="en-US" dirty="0"/>
              <a:t>函数出错，必须重新生成一个</a:t>
            </a:r>
            <a:r>
              <a:rPr lang="en-US" altLang="zh-CN" dirty="0"/>
              <a:t>socket</a:t>
            </a:r>
          </a:p>
          <a:p>
            <a:pPr lvl="1"/>
            <a:r>
              <a:rPr lang="zh-CN" altLang="en-US" dirty="0"/>
              <a:t>可以用于</a:t>
            </a:r>
            <a:r>
              <a:rPr lang="en-US" altLang="zh-CN" dirty="0"/>
              <a:t>UDP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4818062"/>
            <a:ext cx="91440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290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数据结构与字节序</a:t>
            </a:r>
            <a:endParaRPr lang="en-US" altLang="zh-CN" dirty="0"/>
          </a:p>
          <a:p>
            <a:pPr lvl="1"/>
            <a:r>
              <a:rPr lang="zh-CN" altLang="en-US" dirty="0"/>
              <a:t>字节序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LP/LLP</a:t>
            </a:r>
            <a:r>
              <a:rPr lang="zh-CN" altLang="en-US" dirty="0"/>
              <a:t>约定</a:t>
            </a:r>
            <a:endParaRPr lang="en-US" altLang="zh-CN" dirty="0"/>
          </a:p>
          <a:p>
            <a:pPr lvl="1"/>
            <a:r>
              <a:rPr lang="zh-CN" altLang="en-US" dirty="0"/>
              <a:t>字节对齐</a:t>
            </a:r>
            <a:endParaRPr lang="en-US" altLang="zh-CN" dirty="0"/>
          </a:p>
          <a:p>
            <a:pPr lvl="1"/>
            <a:r>
              <a:rPr lang="en-US" altLang="zh-CN" dirty="0" err="1"/>
              <a:t>errno</a:t>
            </a:r>
            <a:endParaRPr lang="en-US" altLang="zh-CN" dirty="0"/>
          </a:p>
          <a:p>
            <a:pPr lvl="1"/>
            <a:r>
              <a:rPr lang="zh-CN" altLang="en-US" dirty="0"/>
              <a:t>网络地址结构</a:t>
            </a:r>
            <a:endParaRPr lang="en-US" altLang="zh-CN" dirty="0"/>
          </a:p>
          <a:p>
            <a:r>
              <a:rPr lang="zh-CN" altLang="en-US" dirty="0"/>
              <a:t>迭代式编程</a:t>
            </a:r>
            <a:endParaRPr lang="en-US" altLang="zh-CN" dirty="0"/>
          </a:p>
          <a:p>
            <a:pPr lvl="1"/>
            <a:r>
              <a:rPr lang="zh-CN" altLang="en-US" dirty="0"/>
              <a:t>基本步骤</a:t>
            </a:r>
            <a:endParaRPr lang="en-US" altLang="zh-CN" dirty="0"/>
          </a:p>
          <a:p>
            <a:pPr lvl="1"/>
            <a:r>
              <a:rPr lang="zh-CN" altLang="en-US" dirty="0" smtClean="0"/>
              <a:t>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91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bind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/>
              <a:t>绑定协议地址，而非域名地址</a:t>
            </a:r>
            <a:endParaRPr lang="en-US" altLang="zh-CN" dirty="0"/>
          </a:p>
          <a:p>
            <a:pPr lvl="1"/>
            <a:r>
              <a:rPr lang="zh-CN" altLang="en-US" dirty="0"/>
              <a:t>绑定规则</a:t>
            </a:r>
            <a:endParaRPr lang="en-US" altLang="zh-CN" dirty="0"/>
          </a:p>
          <a:p>
            <a:pPr lvl="2"/>
            <a:r>
              <a:rPr lang="en-US" altLang="zh-CN" dirty="0" smtClean="0"/>
              <a:t>*</a:t>
            </a:r>
            <a:r>
              <a:rPr lang="zh-CN" altLang="en-US" dirty="0"/>
              <a:t>表示通配符，</a:t>
            </a:r>
            <a:r>
              <a:rPr lang="en-US" altLang="zh-CN" dirty="0"/>
              <a:t>INADDR_ANY</a:t>
            </a:r>
          </a:p>
          <a:p>
            <a:pPr lvl="2"/>
            <a:r>
              <a:rPr lang="zh-CN" altLang="en-US" dirty="0"/>
              <a:t>权限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569" y="2699447"/>
            <a:ext cx="8237272" cy="1184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Group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4313832"/>
              </p:ext>
            </p:extLst>
          </p:nvPr>
        </p:nvGraphicFramePr>
        <p:xfrm>
          <a:off x="1976569" y="3989597"/>
          <a:ext cx="8305800" cy="2047986"/>
        </p:xfrm>
        <a:graphic>
          <a:graphicData uri="http://schemas.openxmlformats.org/drawingml/2006/table">
            <a:tbl>
              <a:tblPr/>
              <a:tblGrid>
                <a:gridCol w="1317008"/>
                <a:gridCol w="1318610"/>
                <a:gridCol w="5670182"/>
              </a:tblGrid>
              <a:tr h="402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IP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地址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端口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结果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内核选择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IP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地址和端口号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非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内核选择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IP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地址，进程指定端口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本地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IP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进程指定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IP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地址，内核选择端口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本地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IP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非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进程指定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IP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地址和端口号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7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端口分配</a:t>
            </a:r>
            <a:endParaRPr lang="en-US" altLang="zh-CN" sz="2400" dirty="0"/>
          </a:p>
          <a:p>
            <a:pPr lvl="1"/>
            <a:r>
              <a:rPr lang="zh-CN" altLang="en-US" sz="2000" dirty="0"/>
              <a:t>知名端口</a:t>
            </a:r>
          </a:p>
          <a:p>
            <a:pPr lvl="1"/>
            <a:r>
              <a:rPr lang="zh-CN" altLang="en-US" sz="2000" dirty="0"/>
              <a:t>注册端口</a:t>
            </a:r>
          </a:p>
          <a:p>
            <a:pPr lvl="1"/>
            <a:r>
              <a:rPr lang="zh-CN" altLang="en-US" sz="2000" dirty="0"/>
              <a:t>动态端口</a:t>
            </a:r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bind</a:t>
            </a:r>
            <a:r>
              <a:rPr lang="zh-CN" altLang="en-US" sz="2400" dirty="0"/>
              <a:t>函数通常由服务器调用</a:t>
            </a:r>
            <a:endParaRPr lang="en-US" altLang="zh-CN" sz="2400" dirty="0"/>
          </a:p>
          <a:p>
            <a:pPr lvl="1"/>
            <a:r>
              <a:rPr lang="en-US" altLang="zh-CN" sz="2000" dirty="0"/>
              <a:t>TCP</a:t>
            </a:r>
            <a:r>
              <a:rPr lang="zh-CN" altLang="en-US" sz="2000" dirty="0"/>
              <a:t>服务器一般调用绑定到</a:t>
            </a:r>
            <a:r>
              <a:rPr lang="en-US" altLang="zh-CN" sz="2000" dirty="0"/>
              <a:t>*.port</a:t>
            </a:r>
            <a:r>
              <a:rPr lang="zh-CN" altLang="en-US" sz="2000" dirty="0"/>
              <a:t>，只指定端口</a:t>
            </a:r>
            <a:endParaRPr lang="en-US" altLang="zh-CN" sz="2000" dirty="0"/>
          </a:p>
          <a:p>
            <a:pPr lvl="1"/>
            <a:r>
              <a:rPr lang="en-US" altLang="zh-CN" sz="2000" dirty="0"/>
              <a:t>UDP</a:t>
            </a:r>
            <a:r>
              <a:rPr lang="zh-CN" altLang="en-US" sz="2000" dirty="0"/>
              <a:t>服务器如果是</a:t>
            </a:r>
            <a:r>
              <a:rPr lang="en-US" altLang="zh-CN" sz="2000" dirty="0" err="1"/>
              <a:t>multihomed</a:t>
            </a:r>
            <a:r>
              <a:rPr lang="zh-CN" altLang="en-US" sz="2000" dirty="0"/>
              <a:t>，需要分端口绑定，不能使用通配符绑定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SO_REUSEADDR/SO_REUSEPORT</a:t>
            </a:r>
            <a:r>
              <a:rPr lang="zh-CN" altLang="en-US" sz="2400" dirty="0"/>
              <a:t>选项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799" y="1284817"/>
            <a:ext cx="6380688" cy="22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13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listen</a:t>
            </a:r>
            <a:r>
              <a:rPr lang="zh-CN" altLang="en-US" sz="2400" dirty="0"/>
              <a:t>函数</a:t>
            </a:r>
            <a:endParaRPr lang="en-US" altLang="zh-CN" sz="2400" dirty="0"/>
          </a:p>
          <a:p>
            <a:pPr lvl="1"/>
            <a:r>
              <a:rPr lang="zh-CN" altLang="en-US" sz="2000" dirty="0"/>
              <a:t>被动打开，</a:t>
            </a:r>
            <a:r>
              <a:rPr lang="en-US" altLang="zh-CN" sz="2000" dirty="0"/>
              <a:t>CLOSE</a:t>
            </a:r>
            <a:r>
              <a:rPr lang="en-US" altLang="zh-CN" sz="2000" dirty="0">
                <a:sym typeface="Wingdings" panose="05000000000000000000" pitchFamily="2" charset="2"/>
              </a:rPr>
              <a:t>LISTEN</a:t>
            </a:r>
            <a:r>
              <a:rPr lang="zh-CN" altLang="en-US" sz="2000" dirty="0">
                <a:sym typeface="Wingdings" panose="05000000000000000000" pitchFamily="2" charset="2"/>
              </a:rPr>
              <a:t>状态</a:t>
            </a:r>
          </a:p>
          <a:p>
            <a:pPr lvl="1"/>
            <a:r>
              <a:rPr lang="zh-CN" altLang="en-US" sz="2000" dirty="0"/>
              <a:t>最难理解的是</a:t>
            </a:r>
            <a:r>
              <a:rPr lang="en-US" altLang="zh-CN" sz="2000" dirty="0"/>
              <a:t>backlog</a:t>
            </a:r>
            <a:r>
              <a:rPr lang="zh-CN" altLang="en-US" sz="2000" dirty="0"/>
              <a:t>参数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模型如右图所示</a:t>
            </a:r>
            <a:endParaRPr lang="en-US" altLang="zh-CN" sz="2000" dirty="0"/>
          </a:p>
          <a:p>
            <a:pPr lvl="2"/>
            <a:r>
              <a:rPr lang="zh-CN" altLang="en-US" sz="1800" dirty="0"/>
              <a:t>完成队列</a:t>
            </a:r>
            <a:endParaRPr lang="en-US" altLang="zh-CN" sz="1800" dirty="0"/>
          </a:p>
          <a:p>
            <a:pPr lvl="2"/>
            <a:r>
              <a:rPr lang="zh-CN" altLang="en-US" sz="1800" dirty="0"/>
              <a:t>未完成队列</a:t>
            </a:r>
            <a:endParaRPr lang="en-US" altLang="zh-CN" sz="1800" dirty="0"/>
          </a:p>
          <a:p>
            <a:pPr lvl="2"/>
            <a:endParaRPr lang="en-US" altLang="zh-CN" sz="1800" dirty="0"/>
          </a:p>
          <a:p>
            <a:pPr lvl="1"/>
            <a:r>
              <a:rPr lang="en-US" altLang="zh-CN" sz="2000" dirty="0"/>
              <a:t>backlog</a:t>
            </a:r>
            <a:r>
              <a:rPr lang="zh-CN" altLang="en-US" sz="2000" dirty="0"/>
              <a:t>是两个队列长度之和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644" y="1290109"/>
            <a:ext cx="6493909" cy="3558662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090" y="4872621"/>
            <a:ext cx="8312229" cy="1247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056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backlog</a:t>
            </a:r>
            <a:r>
              <a:rPr lang="zh-CN" altLang="en-US" dirty="0"/>
              <a:t>该如何设置？</a:t>
            </a:r>
            <a:endParaRPr lang="en-US" altLang="zh-CN" dirty="0"/>
          </a:p>
          <a:p>
            <a:pPr lvl="1"/>
            <a:r>
              <a:rPr lang="en-US" altLang="zh-CN" dirty="0"/>
              <a:t>64/128</a:t>
            </a:r>
            <a:r>
              <a:rPr lang="zh-CN" altLang="en-US" dirty="0"/>
              <a:t>就足够了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 err="1"/>
              <a:t>Ddos</a:t>
            </a:r>
            <a:r>
              <a:rPr lang="zh-CN" altLang="en-US" dirty="0"/>
              <a:t>攻击</a:t>
            </a:r>
            <a:endParaRPr lang="en-US" altLang="zh-CN" dirty="0"/>
          </a:p>
          <a:p>
            <a:pPr lvl="1"/>
            <a:r>
              <a:rPr lang="en-US" altLang="zh-CN" dirty="0" err="1"/>
              <a:t>syncookie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5272087" y="1666875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8548687" y="1666875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586287" y="1590675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client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548687" y="1590675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server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272087" y="1819275"/>
            <a:ext cx="3276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475412" y="1681163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SYN J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5272087" y="2124075"/>
            <a:ext cx="3276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653087" y="2062163"/>
            <a:ext cx="200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SYN K</a:t>
            </a:r>
            <a:r>
              <a:rPr lang="zh-CN" altLang="en-US" sz="1800"/>
              <a:t>，</a:t>
            </a:r>
            <a:r>
              <a:rPr lang="en-US" altLang="zh-CN" sz="1800"/>
              <a:t>ACK J+1</a:t>
            </a:r>
          </a:p>
        </p:txBody>
      </p:sp>
      <p:sp>
        <p:nvSpPr>
          <p:cNvPr id="14" name="AutoShape 14"/>
          <p:cNvSpPr>
            <a:spLocks/>
          </p:cNvSpPr>
          <p:nvPr/>
        </p:nvSpPr>
        <p:spPr bwMode="auto">
          <a:xfrm>
            <a:off x="9539287" y="1400175"/>
            <a:ext cx="1981200" cy="609600"/>
          </a:xfrm>
          <a:prstGeom prst="borderCallout1">
            <a:avLst>
              <a:gd name="adj1" fmla="val 18750"/>
              <a:gd name="adj2" fmla="val -3847"/>
              <a:gd name="adj3" fmla="val 118750"/>
              <a:gd name="adj4" fmla="val -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创建一个未完成的</a:t>
            </a:r>
            <a:r>
              <a:rPr lang="en-US" altLang="zh-CN" sz="1800"/>
              <a:t>socket</a:t>
            </a:r>
            <a:r>
              <a:rPr lang="zh-CN" altLang="en-US" sz="1800"/>
              <a:t>结构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5272087" y="2428875"/>
            <a:ext cx="3276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AutoShape 17"/>
          <p:cNvSpPr>
            <a:spLocks/>
          </p:cNvSpPr>
          <p:nvPr/>
        </p:nvSpPr>
        <p:spPr bwMode="auto">
          <a:xfrm>
            <a:off x="9539287" y="2352675"/>
            <a:ext cx="1981200" cy="609600"/>
          </a:xfrm>
          <a:prstGeom prst="borderCallout1">
            <a:avLst>
              <a:gd name="adj1" fmla="val 18750"/>
              <a:gd name="adj2" fmla="val -3847"/>
              <a:gd name="adj3" fmla="val 81250"/>
              <a:gd name="adj4" fmla="val -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将未完成</a:t>
            </a:r>
            <a:r>
              <a:rPr lang="en-US" altLang="zh-CN" sz="1800"/>
              <a:t>socket</a:t>
            </a:r>
            <a:r>
              <a:rPr lang="zh-CN" altLang="en-US" sz="1800"/>
              <a:t>移到完成队列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948487" y="2428875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Ack K+1</a:t>
            </a:r>
          </a:p>
        </p:txBody>
      </p:sp>
    </p:spTree>
    <p:extLst>
      <p:ext uri="{BB962C8B-B14F-4D97-AF65-F5344CB8AC3E}">
        <p14:creationId xmlns:p14="http://schemas.microsoft.com/office/powerpoint/2010/main" val="62730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 animBg="1"/>
      <p:bldP spid="16" grpId="0" animBg="1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/>
              <a:t>Linux</a:t>
            </a:r>
            <a:r>
              <a:rPr lang="zh-CN" altLang="en-US" sz="2400" dirty="0"/>
              <a:t>的</a:t>
            </a:r>
            <a:r>
              <a:rPr lang="en-US" altLang="zh-CN" sz="2400" dirty="0"/>
              <a:t>backlog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man 2 listen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	The  behavior of the backlog argument on TCP sockets changed with Linux 2.2.  Now </a:t>
            </a:r>
            <a:r>
              <a:rPr lang="en-US" altLang="zh-CN" dirty="0">
                <a:solidFill>
                  <a:srgbClr val="FF0000"/>
                </a:solidFill>
              </a:rPr>
              <a:t>it specifies the queue length for completely  established sockets waiting to be accepted</a:t>
            </a:r>
            <a:r>
              <a:rPr lang="en-US" altLang="zh-CN" dirty="0"/>
              <a:t>, instead of the number of incomplete connection requests. The maximum length of the  queue for incomplete sockets can be set using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FF0000"/>
                </a:solidFill>
              </a:rPr>
              <a:t>/proc/sys/net/ipv4/</a:t>
            </a:r>
            <a:r>
              <a:rPr lang="en-US" altLang="zh-CN" dirty="0" err="1">
                <a:solidFill>
                  <a:srgbClr val="FF0000"/>
                </a:solidFill>
              </a:rPr>
              <a:t>tcp_max_syn_backlog</a:t>
            </a:r>
            <a:r>
              <a:rPr lang="en-US" altLang="zh-CN" dirty="0"/>
              <a:t>. 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	When </a:t>
            </a:r>
            <a:r>
              <a:rPr lang="en-US" altLang="zh-CN" dirty="0" err="1">
                <a:solidFill>
                  <a:srgbClr val="FF0000"/>
                </a:solidFill>
              </a:rPr>
              <a:t>syncookies</a:t>
            </a:r>
            <a:r>
              <a:rPr lang="en-US" altLang="zh-CN" dirty="0">
                <a:solidFill>
                  <a:srgbClr val="FF0000"/>
                </a:solidFill>
              </a:rPr>
              <a:t> are enabled there is no logical maximum length and this setting is ignored</a:t>
            </a:r>
            <a:r>
              <a:rPr lang="en-US" altLang="zh-CN" dirty="0"/>
              <a:t>.  See </a:t>
            </a:r>
            <a:r>
              <a:rPr lang="en-US" altLang="zh-CN" dirty="0" err="1"/>
              <a:t>tcp</a:t>
            </a:r>
            <a:r>
              <a:rPr lang="en-US" altLang="zh-CN" dirty="0"/>
              <a:t>(7) for more information.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	If the backlog argument is greater than the value in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		/proc/sys/net/core/</a:t>
            </a:r>
            <a:r>
              <a:rPr lang="en-US" altLang="zh-CN" dirty="0" err="1"/>
              <a:t>somaxconn</a:t>
            </a:r>
            <a:r>
              <a:rPr lang="en-US" altLang="zh-CN" dirty="0"/>
              <a:t>,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	then it is silently truncated to that value;  the default  value  in  this  file is 128.  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76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accept</a:t>
            </a:r>
            <a:r>
              <a:rPr lang="zh-CN" altLang="en-US" sz="2400" dirty="0"/>
              <a:t>函数</a:t>
            </a:r>
            <a:endParaRPr lang="en-US" altLang="zh-CN" sz="2400" dirty="0"/>
          </a:p>
          <a:p>
            <a:pPr lvl="1"/>
            <a:r>
              <a:rPr lang="zh-CN" altLang="en-US" sz="2000" dirty="0"/>
              <a:t>调用该函数，一般会阻塞，直到有客户端成功建连</a:t>
            </a:r>
            <a:endParaRPr lang="en-US" altLang="zh-CN" sz="2000" dirty="0"/>
          </a:p>
          <a:p>
            <a:pPr lvl="1"/>
            <a:r>
              <a:rPr lang="zh-CN" altLang="en-US" sz="2000" dirty="0"/>
              <a:t>当函数成功返回，是一个整型，表示描述符</a:t>
            </a:r>
            <a:endParaRPr lang="en-US" altLang="zh-CN" sz="2000" dirty="0"/>
          </a:p>
          <a:p>
            <a:pPr lvl="1"/>
            <a:r>
              <a:rPr lang="zh-CN" altLang="en-US" sz="2000" dirty="0"/>
              <a:t>如果出错，会返回错误，放在</a:t>
            </a:r>
            <a:r>
              <a:rPr lang="en-US" altLang="zh-CN" sz="2000" dirty="0" err="1"/>
              <a:t>errno</a:t>
            </a:r>
            <a:endParaRPr lang="en-US" altLang="zh-CN" sz="2000" dirty="0"/>
          </a:p>
          <a:p>
            <a:pPr lvl="2"/>
            <a:r>
              <a:rPr lang="en-US" altLang="zh-CN" sz="2000" dirty="0"/>
              <a:t>EINTR</a:t>
            </a:r>
            <a:r>
              <a:rPr lang="zh-CN" altLang="en-US" sz="2000" dirty="0"/>
              <a:t>，阻塞被中断</a:t>
            </a:r>
            <a:endParaRPr lang="en-US" altLang="zh-CN" sz="2000" dirty="0"/>
          </a:p>
          <a:p>
            <a:pPr lvl="2"/>
            <a:endParaRPr lang="en-US" altLang="zh-CN" sz="2800" dirty="0"/>
          </a:p>
          <a:p>
            <a:pPr lvl="1"/>
            <a:r>
              <a:rPr lang="zh-CN" altLang="en-US" sz="2000" dirty="0"/>
              <a:t>内核从已完成队列的队头摘下一个元素，为新建的连接分配一个描述符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cliaddr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addrlen</a:t>
            </a:r>
            <a:r>
              <a:rPr lang="zh-CN" altLang="en-US" sz="2000" dirty="0"/>
              <a:t>可以为</a:t>
            </a:r>
            <a:r>
              <a:rPr lang="en-US" altLang="zh-CN" sz="2000" dirty="0"/>
              <a:t>NULL</a:t>
            </a:r>
            <a:r>
              <a:rPr lang="zh-CN" altLang="en-US" sz="2000" dirty="0"/>
              <a:t>，表示对连接的客户端地址不感兴趣</a:t>
            </a:r>
            <a:endParaRPr lang="en-US" altLang="zh-CN" sz="2000" dirty="0"/>
          </a:p>
          <a:p>
            <a:pPr lvl="2"/>
            <a:r>
              <a:rPr lang="zh-CN" altLang="en-US" sz="2000" dirty="0"/>
              <a:t>以后再调用</a:t>
            </a:r>
            <a:r>
              <a:rPr lang="en-US" altLang="zh-CN" sz="2000" dirty="0" err="1"/>
              <a:t>getpeername</a:t>
            </a:r>
            <a:r>
              <a:rPr lang="zh-CN" altLang="en-US" sz="2000" dirty="0"/>
              <a:t>函数获取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663" y="4624770"/>
            <a:ext cx="7839083" cy="113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965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close</a:t>
            </a:r>
            <a:r>
              <a:rPr lang="zh-CN" altLang="en-US" sz="2400" dirty="0"/>
              <a:t>函数</a:t>
            </a:r>
            <a:endParaRPr lang="en-US" altLang="zh-CN" sz="2400" dirty="0"/>
          </a:p>
          <a:p>
            <a:pPr lvl="1"/>
            <a:r>
              <a:rPr lang="zh-CN" altLang="en-US" sz="2000" dirty="0"/>
              <a:t>关闭文件</a:t>
            </a:r>
            <a:r>
              <a:rPr lang="en-US" altLang="zh-CN" sz="2000" dirty="0"/>
              <a:t>/socket</a:t>
            </a:r>
          </a:p>
          <a:p>
            <a:pPr lvl="1"/>
            <a:r>
              <a:rPr lang="zh-CN" altLang="en-US" sz="2000" dirty="0"/>
              <a:t>但是与</a:t>
            </a:r>
            <a:r>
              <a:rPr lang="en-US" altLang="zh-CN" sz="2000" dirty="0"/>
              <a:t>socket</a:t>
            </a:r>
            <a:r>
              <a:rPr lang="zh-CN" altLang="en-US" sz="2000" dirty="0"/>
              <a:t>相关的部分</a:t>
            </a:r>
            <a:r>
              <a:rPr lang="en-US" altLang="zh-CN" sz="2000" dirty="0"/>
              <a:t>TCP</a:t>
            </a:r>
            <a:r>
              <a:rPr lang="zh-CN" altLang="en-US" sz="2000" dirty="0"/>
              <a:t>协议实例的资源，仍然留存。由这些实例在内核后台完成拆连等动作，当最后拆连完成后，才删除这些实例。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SO_LINGER</a:t>
            </a:r>
            <a:r>
              <a:rPr lang="zh-CN" altLang="en-US" sz="2000" dirty="0"/>
              <a:t>选项，可以改变</a:t>
            </a:r>
            <a:r>
              <a:rPr lang="en-US" altLang="zh-CN" sz="2000" dirty="0"/>
              <a:t>socket</a:t>
            </a:r>
            <a:r>
              <a:rPr lang="zh-CN" altLang="en-US" sz="2000" dirty="0"/>
              <a:t>被关闭后的缺省动作。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006" y="3429001"/>
            <a:ext cx="7183282" cy="103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58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getsockname</a:t>
            </a:r>
            <a:r>
              <a:rPr lang="en-US" altLang="zh-CN" sz="2400" dirty="0"/>
              <a:t>/</a:t>
            </a:r>
            <a:r>
              <a:rPr lang="en-US" altLang="zh-CN" sz="2400" dirty="0" err="1"/>
              <a:t>getpeername</a:t>
            </a:r>
            <a:r>
              <a:rPr lang="zh-CN" altLang="en-US" sz="2400" dirty="0"/>
              <a:t>函数</a:t>
            </a:r>
            <a:endParaRPr lang="en-US" altLang="zh-CN" sz="2400" dirty="0"/>
          </a:p>
          <a:p>
            <a:pPr lvl="1"/>
            <a:r>
              <a:rPr lang="zh-CN" altLang="en-US" sz="2000" dirty="0"/>
              <a:t>分别返回本地地址与对端地址</a:t>
            </a:r>
            <a:endParaRPr lang="en-US" altLang="zh-CN" sz="2000" dirty="0"/>
          </a:p>
          <a:p>
            <a:pPr lvl="1"/>
            <a:r>
              <a:rPr lang="zh-CN" altLang="en-US" sz="2000" dirty="0"/>
              <a:t>如果</a:t>
            </a:r>
            <a:r>
              <a:rPr lang="en-US" altLang="zh-CN" sz="2000" dirty="0" err="1"/>
              <a:t>peeraddr</a:t>
            </a:r>
            <a:r>
              <a:rPr lang="en-US" altLang="zh-CN" sz="2000" dirty="0"/>
              <a:t>/</a:t>
            </a:r>
            <a:r>
              <a:rPr lang="en-US" altLang="zh-CN" sz="2000" dirty="0" err="1"/>
              <a:t>addrlen</a:t>
            </a:r>
            <a:r>
              <a:rPr lang="en-US" altLang="zh-CN" sz="2000" dirty="0"/>
              <a:t> = NULL</a:t>
            </a:r>
            <a:r>
              <a:rPr lang="zh-CN" altLang="en-US" sz="2000" dirty="0"/>
              <a:t>，返回</a:t>
            </a:r>
            <a:r>
              <a:rPr lang="en-US" altLang="zh-CN" sz="2000" dirty="0"/>
              <a:t>ENOBUFS</a:t>
            </a:r>
            <a:r>
              <a:rPr lang="zh-CN" altLang="en-US" sz="2000" dirty="0"/>
              <a:t>错误</a:t>
            </a:r>
            <a:endParaRPr lang="en-US" altLang="zh-CN" sz="2000" dirty="0"/>
          </a:p>
          <a:p>
            <a:pPr lvl="1"/>
            <a:r>
              <a:rPr lang="zh-CN" altLang="en-US" sz="2000" dirty="0"/>
              <a:t>如果长度不够，返回</a:t>
            </a:r>
            <a:r>
              <a:rPr lang="en-US" altLang="zh-CN" sz="2000" dirty="0"/>
              <a:t>OK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246" y="2968885"/>
            <a:ext cx="9681918" cy="162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46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read/write</a:t>
            </a:r>
            <a:r>
              <a:rPr lang="zh-CN" altLang="en-US" sz="2400" dirty="0" smtClean="0"/>
              <a:t>函数</a:t>
            </a:r>
            <a:endParaRPr lang="en-US" altLang="zh-CN" sz="2400" dirty="0" smtClean="0"/>
          </a:p>
          <a:p>
            <a:pPr lvl="1"/>
            <a:r>
              <a:rPr lang="en-US" altLang="zh-CN" sz="2000" dirty="0" err="1" smtClean="0"/>
              <a:t>ssize_t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size_t</a:t>
            </a:r>
            <a:r>
              <a:rPr lang="zh-CN" altLang="en-US" sz="2000" dirty="0"/>
              <a:t>，大小相同，但是</a:t>
            </a:r>
            <a:r>
              <a:rPr lang="en-US" altLang="zh-CN" sz="2000" dirty="0" err="1"/>
              <a:t>ssize_t</a:t>
            </a:r>
            <a:r>
              <a:rPr lang="zh-CN" altLang="en-US" sz="2000" dirty="0"/>
              <a:t>是带符号数</a:t>
            </a:r>
            <a:endParaRPr lang="en-US" altLang="zh-CN" sz="2000" dirty="0"/>
          </a:p>
          <a:p>
            <a:pPr lvl="1"/>
            <a:r>
              <a:rPr lang="zh-CN" altLang="en-US" sz="2000" dirty="0"/>
              <a:t>返回值</a:t>
            </a:r>
            <a:r>
              <a:rPr lang="en-US" altLang="zh-CN" sz="2000" dirty="0"/>
              <a:t>&gt;0</a:t>
            </a:r>
            <a:r>
              <a:rPr lang="zh-CN" altLang="en-US" sz="2000" dirty="0"/>
              <a:t>，读取成功</a:t>
            </a:r>
            <a:r>
              <a:rPr lang="en-US" altLang="zh-CN" sz="2000" dirty="0"/>
              <a:t>n</a:t>
            </a:r>
            <a:r>
              <a:rPr lang="zh-CN" altLang="en-US" sz="2000" dirty="0"/>
              <a:t>个字节</a:t>
            </a:r>
            <a:endParaRPr lang="en-US" altLang="zh-CN" sz="2000" dirty="0"/>
          </a:p>
          <a:p>
            <a:pPr lvl="1"/>
            <a:r>
              <a:rPr lang="zh-CN" altLang="en-US" sz="2000" dirty="0"/>
              <a:t>返回值</a:t>
            </a:r>
            <a:r>
              <a:rPr lang="en-US" altLang="zh-CN" sz="2000" dirty="0"/>
              <a:t>=0</a:t>
            </a:r>
            <a:r>
              <a:rPr lang="zh-CN" altLang="en-US" sz="2000" dirty="0"/>
              <a:t>，流结束，</a:t>
            </a:r>
            <a:r>
              <a:rPr lang="en-US" altLang="zh-CN" sz="2000" dirty="0"/>
              <a:t>EOF</a:t>
            </a:r>
          </a:p>
          <a:p>
            <a:pPr lvl="1"/>
            <a:r>
              <a:rPr lang="zh-CN" altLang="en-US" sz="2000" dirty="0"/>
              <a:t>返回值</a:t>
            </a:r>
            <a:r>
              <a:rPr lang="en-US" altLang="zh-CN" sz="2000" dirty="0"/>
              <a:t>=-1</a:t>
            </a:r>
            <a:r>
              <a:rPr lang="zh-CN" altLang="en-US" sz="2000" dirty="0"/>
              <a:t>，出错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267" y="3121696"/>
            <a:ext cx="6692153" cy="7283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267" y="4095468"/>
            <a:ext cx="7521822" cy="73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39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 </a:t>
            </a:r>
            <a:r>
              <a:rPr lang="zh-CN" altLang="en-US" dirty="0" smtClean="0">
                <a:latin typeface="Simsun" panose="02010600030101010101" pitchFamily="2" charset="-122"/>
              </a:rPr>
              <a:t>调试</a:t>
            </a:r>
            <a:r>
              <a:rPr lang="zh-CN" altLang="en-US" dirty="0">
                <a:latin typeface="Simsun" panose="02010600030101010101" pitchFamily="2" charset="-122"/>
              </a:rPr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netstat</a:t>
            </a:r>
            <a:endParaRPr lang="en-US" altLang="zh-CN" sz="2400" dirty="0"/>
          </a:p>
          <a:p>
            <a:r>
              <a:rPr lang="en-US" altLang="zh-CN" sz="2400" dirty="0" err="1"/>
              <a:t>tcpdump</a:t>
            </a:r>
            <a:endParaRPr lang="en-US" altLang="zh-CN" sz="2400" dirty="0"/>
          </a:p>
          <a:p>
            <a:r>
              <a:rPr lang="en-US" altLang="zh-CN" sz="2400" dirty="0" err="1"/>
              <a:t>gdb</a:t>
            </a:r>
            <a:endParaRPr lang="en-US" altLang="zh-CN" sz="2400" dirty="0"/>
          </a:p>
          <a:p>
            <a:r>
              <a:rPr lang="en-US" altLang="zh-CN" sz="2400" dirty="0"/>
              <a:t>make</a:t>
            </a:r>
          </a:p>
          <a:p>
            <a:r>
              <a:rPr lang="en-US" altLang="zh-CN" sz="2400" dirty="0" err="1"/>
              <a:t>gcc</a:t>
            </a:r>
            <a:endParaRPr lang="en-US" altLang="zh-CN" sz="2400" dirty="0"/>
          </a:p>
          <a:p>
            <a:r>
              <a:rPr lang="en-US" altLang="zh-CN" sz="2400" dirty="0" err="1"/>
              <a:t>ifconfig</a:t>
            </a:r>
            <a:endParaRPr lang="en-US" altLang="zh-CN" sz="2400" dirty="0"/>
          </a:p>
          <a:p>
            <a:r>
              <a:rPr lang="en-US" altLang="zh-CN" sz="2400" dirty="0"/>
              <a:t>vi</a:t>
            </a:r>
          </a:p>
          <a:p>
            <a:r>
              <a:rPr lang="en-US" altLang="zh-CN" sz="2400" dirty="0"/>
              <a:t>…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08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/>
              <a:t>函数说明</a:t>
            </a:r>
          </a:p>
          <a:p>
            <a:pPr lvl="1"/>
            <a:r>
              <a:rPr lang="en-US" altLang="zh-CN" sz="2000" dirty="0" smtClean="0"/>
              <a:t>connect</a:t>
            </a:r>
            <a:endParaRPr lang="en-US" altLang="zh-CN" sz="2000" dirty="0"/>
          </a:p>
          <a:p>
            <a:pPr lvl="1"/>
            <a:r>
              <a:rPr lang="en-US" altLang="zh-CN" sz="2000" dirty="0"/>
              <a:t>bind</a:t>
            </a:r>
          </a:p>
          <a:p>
            <a:pPr lvl="1"/>
            <a:r>
              <a:rPr lang="en-US" altLang="zh-CN" sz="2000" dirty="0"/>
              <a:t>listen</a:t>
            </a:r>
          </a:p>
          <a:p>
            <a:pPr lvl="1"/>
            <a:r>
              <a:rPr lang="en-US" altLang="zh-CN" sz="2000" dirty="0"/>
              <a:t>accept</a:t>
            </a:r>
          </a:p>
          <a:p>
            <a:pPr lvl="1"/>
            <a:r>
              <a:rPr lang="en-US" altLang="zh-CN" sz="2000" dirty="0"/>
              <a:t>close</a:t>
            </a:r>
          </a:p>
          <a:p>
            <a:r>
              <a:rPr lang="zh-CN" altLang="en-US" sz="2400" dirty="0"/>
              <a:t>调试工具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netstat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tcpdump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gdb</a:t>
            </a:r>
            <a:endParaRPr lang="en-US" altLang="zh-CN" sz="2000" dirty="0"/>
          </a:p>
          <a:p>
            <a:pPr lvl="1"/>
            <a:r>
              <a:rPr lang="en-US" altLang="zh-CN" sz="2000" dirty="0"/>
              <a:t>…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291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tcpdump</a:t>
            </a:r>
            <a:r>
              <a:rPr lang="zh-CN" altLang="en-US" sz="2400" dirty="0" smtClean="0"/>
              <a:t>一般要以</a:t>
            </a:r>
            <a:r>
              <a:rPr lang="en-US" altLang="zh-CN" sz="2400" dirty="0" smtClean="0"/>
              <a:t>root</a:t>
            </a:r>
            <a:r>
              <a:rPr lang="zh-CN" altLang="en-US" sz="2400" dirty="0" smtClean="0"/>
              <a:t>身份使用</a:t>
            </a:r>
            <a:endParaRPr lang="en-US" altLang="zh-CN" sz="2400" dirty="0" smtClean="0"/>
          </a:p>
          <a:p>
            <a:r>
              <a:rPr lang="zh-CN" altLang="en-US" sz="2400" dirty="0" smtClean="0"/>
              <a:t>指定接口</a:t>
            </a:r>
            <a:endParaRPr lang="en-US" altLang="zh-CN" sz="2400" dirty="0" smtClean="0"/>
          </a:p>
          <a:p>
            <a:pPr lvl="1"/>
            <a:r>
              <a:rPr lang="en-US" altLang="zh-CN" sz="2000" dirty="0" err="1"/>
              <a:t>tcpdump</a:t>
            </a:r>
            <a:r>
              <a:rPr lang="en-US" altLang="zh-CN" sz="2000" dirty="0"/>
              <a:t> -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ens3 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在</a:t>
            </a:r>
            <a:r>
              <a:rPr lang="zh-CN" altLang="en-US" sz="2000" dirty="0"/>
              <a:t>网卡</a:t>
            </a:r>
            <a:r>
              <a:rPr lang="en-US" altLang="zh-CN" sz="2000" dirty="0"/>
              <a:t>ens3</a:t>
            </a:r>
            <a:r>
              <a:rPr lang="zh-CN" altLang="en-US" sz="2000" dirty="0"/>
              <a:t>上进行数据包的</a:t>
            </a:r>
            <a:r>
              <a:rPr lang="zh-CN" altLang="en-US" sz="2000" dirty="0" smtClean="0"/>
              <a:t>抓取</a:t>
            </a:r>
            <a:endParaRPr lang="en-US" altLang="zh-CN" sz="2000" dirty="0" smtClean="0"/>
          </a:p>
          <a:p>
            <a:r>
              <a:rPr lang="zh-CN" altLang="en-US" sz="2400" dirty="0" smtClean="0"/>
              <a:t>指定主机与方向</a:t>
            </a:r>
            <a:endParaRPr lang="en-US" altLang="zh-CN" sz="2400" dirty="0" smtClean="0"/>
          </a:p>
          <a:p>
            <a:pPr lvl="1"/>
            <a:r>
              <a:rPr lang="en-US" altLang="zh-CN" sz="2000" dirty="0" err="1"/>
              <a:t>tcpdump</a:t>
            </a:r>
            <a:r>
              <a:rPr lang="en-US" altLang="zh-CN" sz="2000" dirty="0"/>
              <a:t> host </a:t>
            </a:r>
            <a:r>
              <a:rPr lang="en-US" altLang="zh-CN" sz="2000" dirty="0" smtClean="0"/>
              <a:t>119.63.197.151 // </a:t>
            </a:r>
            <a:r>
              <a:rPr lang="zh-CN" altLang="en-US" sz="2000" dirty="0" smtClean="0"/>
              <a:t>指定</a:t>
            </a:r>
            <a:r>
              <a:rPr lang="en-US" altLang="zh-CN" sz="2000" dirty="0" err="1" smtClean="0"/>
              <a:t>ip</a:t>
            </a:r>
            <a:r>
              <a:rPr lang="zh-CN" altLang="en-US" sz="2000" dirty="0" smtClean="0"/>
              <a:t>地址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tcpdump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host </a:t>
            </a:r>
            <a:r>
              <a:rPr lang="en-US" altLang="zh-CN" sz="2000" dirty="0" smtClean="0">
                <a:hlinkClick r:id="rId2"/>
              </a:rPr>
              <a:t>www.baidu.com</a:t>
            </a:r>
            <a:r>
              <a:rPr lang="en-US" altLang="zh-CN" sz="2000" dirty="0" smtClean="0"/>
              <a:t> // </a:t>
            </a:r>
            <a:r>
              <a:rPr lang="zh-CN" altLang="en-US" sz="2000" dirty="0" smtClean="0"/>
              <a:t>指定域名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tcpdump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119.63.197.151 // </a:t>
            </a:r>
            <a:r>
              <a:rPr lang="zh-CN" altLang="en-US" sz="2000" dirty="0" smtClean="0"/>
              <a:t>指定方向</a:t>
            </a:r>
            <a:r>
              <a:rPr lang="en-US" altLang="zh-CN" sz="2000" dirty="0" err="1" smtClean="0"/>
              <a:t>src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tcpdump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dst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119.63.197.151 // </a:t>
            </a:r>
            <a:r>
              <a:rPr lang="zh-CN" altLang="en-US" sz="2000" dirty="0" smtClean="0"/>
              <a:t>指定方向</a:t>
            </a:r>
            <a:r>
              <a:rPr lang="en-US" altLang="zh-CN" sz="2000" dirty="0" err="1" smtClean="0"/>
              <a:t>dst</a:t>
            </a:r>
            <a:endParaRPr lang="en-US" altLang="zh-CN" sz="2000" dirty="0" smtClean="0"/>
          </a:p>
          <a:p>
            <a:r>
              <a:rPr lang="zh-CN" altLang="en-US" sz="2400" dirty="0" smtClean="0"/>
              <a:t>指定端口</a:t>
            </a:r>
            <a:endParaRPr lang="en-US" altLang="zh-CN" sz="2400" dirty="0" smtClean="0"/>
          </a:p>
          <a:p>
            <a:pPr lvl="1"/>
            <a:r>
              <a:rPr lang="en-US" altLang="zh-CN" sz="2000" dirty="0" err="1"/>
              <a:t>tcpdump</a:t>
            </a:r>
            <a:r>
              <a:rPr lang="en-US" altLang="zh-CN" sz="2000" dirty="0"/>
              <a:t> port 23 </a:t>
            </a:r>
            <a:endParaRPr lang="en-US" altLang="zh-CN" sz="2000" dirty="0" smtClean="0"/>
          </a:p>
          <a:p>
            <a:r>
              <a:rPr lang="zh-CN" altLang="en-US" sz="2400" dirty="0" smtClean="0"/>
              <a:t>指定协议</a:t>
            </a:r>
            <a:endParaRPr lang="en-US" altLang="zh-CN" sz="2400" dirty="0" smtClean="0"/>
          </a:p>
          <a:p>
            <a:pPr lvl="1"/>
            <a:r>
              <a:rPr lang="en-US" altLang="zh-CN" sz="2000" dirty="0" err="1"/>
              <a:t>tcpdump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tcp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714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利用选项控制输出</a:t>
            </a:r>
            <a:endParaRPr lang="en-US" altLang="zh-CN" sz="2400" dirty="0" smtClean="0"/>
          </a:p>
          <a:p>
            <a:pPr marL="457177" lvl="1" indent="0">
              <a:buNone/>
            </a:pPr>
            <a:r>
              <a:rPr lang="en-US" altLang="zh-CN" sz="2000" dirty="0"/>
              <a:t>-n</a:t>
            </a:r>
            <a:r>
              <a:rPr lang="zh-CN" altLang="en-US" sz="2000" dirty="0"/>
              <a:t>：对地址以数字方式显式，否则显式为主机名</a:t>
            </a:r>
          </a:p>
          <a:p>
            <a:pPr marL="457177" lvl="1" indent="0">
              <a:buNone/>
            </a:pPr>
            <a:r>
              <a:rPr lang="en-US" altLang="zh-CN" sz="2000" b="1" dirty="0"/>
              <a:t>-</a:t>
            </a:r>
            <a:r>
              <a:rPr lang="en-US" altLang="zh-CN" sz="2000" b="1" dirty="0" err="1"/>
              <a:t>nn</a:t>
            </a:r>
            <a:r>
              <a:rPr lang="zh-CN" altLang="en-US" sz="2000" b="1" dirty="0"/>
              <a:t>：</a:t>
            </a:r>
            <a:r>
              <a:rPr lang="zh-CN" altLang="en-US" sz="2000" dirty="0"/>
              <a:t>除了</a:t>
            </a:r>
            <a:r>
              <a:rPr lang="en-US" altLang="zh-CN" sz="2000" dirty="0"/>
              <a:t>-n</a:t>
            </a:r>
            <a:r>
              <a:rPr lang="zh-CN" altLang="en-US" sz="2000" dirty="0"/>
              <a:t>的作用外，还把端口显示为数值</a:t>
            </a:r>
          </a:p>
          <a:p>
            <a:pPr marL="457177" lvl="1" indent="0">
              <a:buNone/>
            </a:pPr>
            <a:endParaRPr lang="en-US" altLang="zh-CN" sz="2000" dirty="0" smtClean="0"/>
          </a:p>
          <a:p>
            <a:pPr marL="457177" lvl="1" indent="0">
              <a:buNone/>
            </a:pPr>
            <a:r>
              <a:rPr lang="en-US" altLang="zh-CN" sz="2000" dirty="0" smtClean="0"/>
              <a:t>-</a:t>
            </a:r>
            <a:r>
              <a:rPr lang="en-US" altLang="zh-CN" sz="2000" dirty="0"/>
              <a:t>e</a:t>
            </a:r>
            <a:r>
              <a:rPr lang="zh-CN" altLang="en-US" sz="2000" dirty="0"/>
              <a:t>：输出的每行中都将包括数据链路层头部信息，例如源</a:t>
            </a:r>
            <a:r>
              <a:rPr lang="en-US" altLang="zh-CN" sz="2000" dirty="0"/>
              <a:t>MAC</a:t>
            </a:r>
            <a:r>
              <a:rPr lang="zh-CN" altLang="en-US" sz="2000" dirty="0"/>
              <a:t>和目标</a:t>
            </a:r>
            <a:r>
              <a:rPr lang="en-US" altLang="zh-CN" sz="2000" dirty="0"/>
              <a:t>MAC</a:t>
            </a:r>
            <a:r>
              <a:rPr lang="zh-CN" altLang="en-US" sz="2000" dirty="0"/>
              <a:t>。</a:t>
            </a:r>
          </a:p>
          <a:p>
            <a:pPr marL="457177" lvl="1" indent="0">
              <a:buNone/>
            </a:pPr>
            <a:r>
              <a:rPr lang="en-US" altLang="zh-CN" sz="2000" dirty="0"/>
              <a:t>-q</a:t>
            </a:r>
            <a:r>
              <a:rPr lang="zh-CN" altLang="en-US" sz="2000" dirty="0"/>
              <a:t>：快速打印输出。即打印很少的协议相关信息，从而输出行都比较简短。</a:t>
            </a:r>
          </a:p>
          <a:p>
            <a:pPr marL="457177" lvl="1" indent="0">
              <a:buNone/>
            </a:pPr>
            <a:r>
              <a:rPr lang="en-US" altLang="zh-CN" sz="2000" dirty="0"/>
              <a:t>-X</a:t>
            </a:r>
            <a:r>
              <a:rPr lang="zh-CN" altLang="en-US" sz="2000" dirty="0"/>
              <a:t>：输出包的头部数据，会以</a:t>
            </a:r>
            <a:r>
              <a:rPr lang="en-US" altLang="zh-CN" sz="2000" dirty="0"/>
              <a:t>16</a:t>
            </a:r>
            <a:r>
              <a:rPr lang="zh-CN" altLang="en-US" sz="2000" dirty="0"/>
              <a:t>进制和</a:t>
            </a:r>
            <a:r>
              <a:rPr lang="en-US" altLang="zh-CN" sz="2000" dirty="0"/>
              <a:t>ASCII</a:t>
            </a:r>
            <a:r>
              <a:rPr lang="zh-CN" altLang="en-US" sz="2000" dirty="0"/>
              <a:t>两种方式同时输出。</a:t>
            </a:r>
          </a:p>
          <a:p>
            <a:pPr marL="457177" lvl="1" indent="0">
              <a:buNone/>
            </a:pPr>
            <a:r>
              <a:rPr lang="en-US" altLang="zh-CN" sz="2000" dirty="0"/>
              <a:t>-XX</a:t>
            </a:r>
            <a:r>
              <a:rPr lang="zh-CN" altLang="en-US" sz="2000" dirty="0"/>
              <a:t>：输出包的头部数据，会以</a:t>
            </a:r>
            <a:r>
              <a:rPr lang="en-US" altLang="zh-CN" sz="2000" dirty="0"/>
              <a:t>16</a:t>
            </a:r>
            <a:r>
              <a:rPr lang="zh-CN" altLang="en-US" sz="2000" dirty="0"/>
              <a:t>进制和</a:t>
            </a:r>
            <a:r>
              <a:rPr lang="en-US" altLang="zh-CN" sz="2000" dirty="0"/>
              <a:t>ASCII</a:t>
            </a:r>
            <a:r>
              <a:rPr lang="zh-CN" altLang="en-US" sz="2000" dirty="0"/>
              <a:t>两种方式同时输出，更详细。</a:t>
            </a:r>
          </a:p>
          <a:p>
            <a:pPr marL="457177" lvl="1" indent="0">
              <a:buNone/>
            </a:pPr>
            <a:r>
              <a:rPr lang="en-US" altLang="zh-CN" sz="2000" dirty="0"/>
              <a:t>-v</a:t>
            </a:r>
            <a:r>
              <a:rPr lang="zh-CN" altLang="en-US" sz="2000" dirty="0"/>
              <a:t>：当分析和打印的时候，产生详细的输出。</a:t>
            </a:r>
          </a:p>
          <a:p>
            <a:pPr marL="457177" lvl="1" indent="0">
              <a:buNone/>
            </a:pPr>
            <a:r>
              <a:rPr lang="en-US" altLang="zh-CN" sz="2000" dirty="0"/>
              <a:t>-</a:t>
            </a:r>
            <a:r>
              <a:rPr lang="en-US" altLang="zh-CN" sz="2000" dirty="0" err="1"/>
              <a:t>vv</a:t>
            </a:r>
            <a:r>
              <a:rPr lang="zh-CN" altLang="en-US" sz="2000" dirty="0"/>
              <a:t>：产生比</a:t>
            </a:r>
            <a:r>
              <a:rPr lang="en-US" altLang="zh-CN" sz="2000" dirty="0"/>
              <a:t>-v</a:t>
            </a:r>
            <a:r>
              <a:rPr lang="zh-CN" altLang="en-US" sz="2000" dirty="0"/>
              <a:t>更详细的输出。</a:t>
            </a:r>
          </a:p>
          <a:p>
            <a:pPr marL="457177" lvl="1" indent="0">
              <a:buNone/>
            </a:pPr>
            <a:r>
              <a:rPr lang="en-US" altLang="zh-CN" sz="2000" dirty="0"/>
              <a:t>-</a:t>
            </a:r>
            <a:r>
              <a:rPr lang="en-US" altLang="zh-CN" sz="2000" dirty="0" err="1"/>
              <a:t>vvv</a:t>
            </a:r>
            <a:r>
              <a:rPr lang="zh-CN" altLang="en-US" sz="2000" dirty="0"/>
              <a:t>：产生比</a:t>
            </a:r>
            <a:r>
              <a:rPr lang="en-US" altLang="zh-CN" sz="2000" dirty="0"/>
              <a:t>-</a:t>
            </a:r>
            <a:r>
              <a:rPr lang="en-US" altLang="zh-CN" sz="2000" dirty="0" err="1"/>
              <a:t>vv</a:t>
            </a:r>
            <a:r>
              <a:rPr lang="zh-CN" altLang="en-US" sz="2000" dirty="0"/>
              <a:t>更详细的</a:t>
            </a:r>
            <a:r>
              <a:rPr lang="zh-CN" altLang="en-US" sz="2000" dirty="0" smtClean="0"/>
              <a:t>输出</a:t>
            </a:r>
            <a:endParaRPr lang="en-US" altLang="zh-CN" sz="2000" dirty="0" smtClean="0"/>
          </a:p>
          <a:p>
            <a:pPr marL="457177" lvl="1" indent="0">
              <a:buNone/>
            </a:pPr>
            <a:endParaRPr lang="en-US" altLang="zh-CN" sz="2000" dirty="0"/>
          </a:p>
          <a:p>
            <a:pPr marL="457177" lvl="1" indent="0">
              <a:buNone/>
            </a:pPr>
            <a:r>
              <a:rPr lang="en-US" altLang="zh-CN" sz="2000" dirty="0" smtClean="0"/>
              <a:t>-</a:t>
            </a:r>
            <a:r>
              <a:rPr lang="en-US" altLang="zh-CN" sz="2000" dirty="0" err="1" smtClean="0"/>
              <a:t>vnX</a:t>
            </a:r>
            <a:r>
              <a:rPr lang="zh-CN" altLang="en-US" sz="2000" dirty="0" smtClean="0"/>
              <a:t>选项基本够用</a:t>
            </a:r>
            <a:endParaRPr lang="zh-CN" altLang="en-US" sz="2000" dirty="0"/>
          </a:p>
          <a:p>
            <a:pPr marL="457177" lvl="1" indent="0">
              <a:buNone/>
            </a:pPr>
            <a:endParaRPr lang="en-US" altLang="zh-CN" dirty="0" smtClean="0"/>
          </a:p>
          <a:p>
            <a:pPr marL="457177" lvl="1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927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b="0" dirty="0"/>
              <a:t>And Your Slogan Here.</a:t>
            </a:r>
            <a:endParaRPr lang="zh-CN" altLang="en-US" sz="24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0946A5F7-F537-4434-9DF0-6849E234EDA4}"/>
              </a:ext>
            </a:extLst>
          </p:cNvPr>
          <p:cNvCxnSpPr>
            <a:cxnSpLocks/>
          </p:cNvCxnSpPr>
          <p:nvPr/>
        </p:nvCxnSpPr>
        <p:spPr>
          <a:xfrm>
            <a:off x="6207126" y="2127252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1F408655-7B16-4C36-8089-D73A62DE8A3B}"/>
              </a:ext>
            </a:extLst>
          </p:cNvPr>
          <p:cNvCxnSpPr>
            <a:cxnSpLocks/>
          </p:cNvCxnSpPr>
          <p:nvPr/>
        </p:nvCxnSpPr>
        <p:spPr>
          <a:xfrm>
            <a:off x="6207126" y="41126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字节对齐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zh-CN" altLang="en-US" sz="2600" dirty="0" smtClean="0"/>
              <a:t>下面的代码</a:t>
            </a:r>
            <a:r>
              <a:rPr lang="zh-CN" altLang="en-US" sz="2600" dirty="0"/>
              <a:t>输出</a:t>
            </a:r>
            <a:r>
              <a:rPr lang="zh-CN" altLang="en-US" sz="2600" dirty="0" smtClean="0"/>
              <a:t>是？</a:t>
            </a:r>
            <a:endParaRPr lang="en-US" altLang="zh-CN" sz="2600" dirty="0" smtClean="0"/>
          </a:p>
          <a:p>
            <a:pPr>
              <a:lnSpc>
                <a:spcPct val="80000"/>
              </a:lnSpc>
            </a:pPr>
            <a:endParaRPr lang="zh-CN" altLang="en-US" sz="2600" dirty="0"/>
          </a:p>
          <a:p>
            <a:pPr>
              <a:lnSpc>
                <a:spcPct val="80000"/>
              </a:lnSpc>
              <a:buNone/>
            </a:pP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#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include &lt;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stdio.h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endParaRPr lang="en-US" altLang="zh-CN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struct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Exam2_2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	char x1;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x2;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};</a:t>
            </a:r>
          </a:p>
          <a:p>
            <a:pPr>
              <a:lnSpc>
                <a:spcPct val="80000"/>
              </a:lnSpc>
              <a:buNone/>
            </a:pPr>
            <a:endParaRPr lang="en-US" altLang="zh-CN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main(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argc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char *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argv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[])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size = 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sizeof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struct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Exam2_2);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printf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("size = %d\n", size);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	return 0;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829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等价结构</a:t>
            </a:r>
            <a:endParaRPr lang="en-US" altLang="zh-CN" sz="24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buNone/>
            </a:pPr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struct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Exam2_2</a:t>
            </a:r>
          </a:p>
          <a:p>
            <a:pPr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pPr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	char x1;</a:t>
            </a:r>
          </a:p>
          <a:p>
            <a:pPr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	char x1_paddings[3];</a:t>
            </a:r>
          </a:p>
          <a:p>
            <a:pPr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x2;</a:t>
            </a:r>
          </a:p>
          <a:p>
            <a:pPr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};</a:t>
            </a:r>
            <a:endParaRPr lang="en-US" altLang="zh-CN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78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关闭对齐</a:t>
            </a:r>
            <a:endParaRPr lang="zh-CN" altLang="en-US" dirty="0"/>
          </a:p>
          <a:p>
            <a:pPr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#pragma pack(1)</a:t>
            </a:r>
          </a:p>
          <a:p>
            <a:pPr>
              <a:buNone/>
            </a:pP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struct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Exam2_2</a:t>
            </a:r>
          </a:p>
          <a:p>
            <a:pPr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pPr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	char x1;</a:t>
            </a:r>
          </a:p>
          <a:p>
            <a:pPr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x2;</a:t>
            </a:r>
          </a:p>
          <a:p>
            <a:pPr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};</a:t>
            </a:r>
          </a:p>
          <a:p>
            <a:pPr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#pragma pack()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31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字节序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计算机通常以字节为单位表示数据</a:t>
            </a:r>
            <a:endParaRPr lang="en-US" altLang="zh-CN" sz="2400" dirty="0" smtClean="0"/>
          </a:p>
          <a:p>
            <a:r>
              <a:rPr lang="en-US" altLang="zh-CN" sz="2400" dirty="0" smtClean="0"/>
              <a:t>C</a:t>
            </a:r>
            <a:r>
              <a:rPr lang="zh-CN" altLang="en-US" sz="2400" dirty="0" smtClean="0"/>
              <a:t>语言原生数据类型：</a:t>
            </a:r>
            <a:r>
              <a:rPr lang="en-US" altLang="zh-CN" sz="2400" dirty="0" smtClean="0"/>
              <a:t>char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short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long</a:t>
            </a:r>
          </a:p>
          <a:p>
            <a:pPr lvl="1"/>
            <a:r>
              <a:rPr lang="en-US" altLang="zh-CN" sz="2000" dirty="0" smtClean="0"/>
              <a:t>short</a:t>
            </a:r>
            <a:r>
              <a:rPr lang="zh-CN" altLang="en-US" sz="2000" dirty="0" smtClean="0"/>
              <a:t>类型的两个字节在内存中如何排列</a:t>
            </a:r>
            <a:endParaRPr lang="en-US" altLang="zh-CN" sz="2000" dirty="0" smtClean="0"/>
          </a:p>
          <a:p>
            <a:r>
              <a:rPr lang="zh-CN" altLang="en-US" sz="2400" dirty="0" smtClean="0"/>
              <a:t>不同的机器有不同的设定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X86</a:t>
            </a:r>
            <a:r>
              <a:rPr lang="zh-CN" altLang="en-US" sz="2000" dirty="0" smtClean="0"/>
              <a:t>是小序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Arm</a:t>
            </a:r>
            <a:r>
              <a:rPr lang="zh-CN" altLang="en-US" sz="2000" dirty="0" smtClean="0"/>
              <a:t>是大序</a:t>
            </a:r>
            <a:endParaRPr lang="en-US" altLang="zh-CN" sz="2000" dirty="0" smtClean="0"/>
          </a:p>
          <a:p>
            <a:r>
              <a:rPr lang="zh-CN" altLang="en-US" sz="2400" dirty="0"/>
              <a:t>一个</a:t>
            </a:r>
            <a:r>
              <a:rPr lang="en-US" altLang="zh-CN" sz="2400" dirty="0"/>
              <a:t>unsigned short</a:t>
            </a:r>
            <a:r>
              <a:rPr lang="zh-CN" altLang="en-US" sz="2400" dirty="0"/>
              <a:t>类型的数据</a:t>
            </a:r>
            <a:r>
              <a:rPr lang="en-US" altLang="zh-CN" sz="2400" dirty="0"/>
              <a:t>0x0102</a:t>
            </a:r>
            <a:r>
              <a:rPr lang="zh-CN" altLang="en-US" sz="2400" dirty="0"/>
              <a:t>，字节</a:t>
            </a:r>
            <a:r>
              <a:rPr lang="en-US" altLang="zh-CN" sz="2400" dirty="0"/>
              <a:t>01</a:t>
            </a:r>
            <a:r>
              <a:rPr lang="zh-CN" altLang="en-US" sz="2400" dirty="0"/>
              <a:t>放在地址的高位，字节</a:t>
            </a:r>
            <a:r>
              <a:rPr lang="en-US" altLang="zh-CN" sz="2400" dirty="0"/>
              <a:t>02</a:t>
            </a:r>
            <a:r>
              <a:rPr lang="zh-CN" altLang="en-US" sz="2400" dirty="0"/>
              <a:t>放在地址的低位。</a:t>
            </a:r>
            <a:r>
              <a:rPr lang="en-US" altLang="zh-CN" sz="2400" dirty="0"/>
              <a:t>——</a:t>
            </a:r>
            <a:r>
              <a:rPr lang="zh-CN" altLang="en-US" sz="2400" dirty="0"/>
              <a:t>这称为</a:t>
            </a:r>
            <a:r>
              <a:rPr lang="en-US" altLang="zh-CN" sz="2400" dirty="0"/>
              <a:t>little-endian</a:t>
            </a:r>
            <a:r>
              <a:rPr lang="zh-CN" altLang="en-US" sz="2400" dirty="0"/>
              <a:t>机器</a:t>
            </a:r>
          </a:p>
          <a:p>
            <a:r>
              <a:rPr lang="en-US" altLang="zh-CN" sz="2400" dirty="0"/>
              <a:t>unsigned short</a:t>
            </a:r>
            <a:r>
              <a:rPr lang="zh-CN" altLang="en-US" sz="2400" dirty="0"/>
              <a:t>类型的数据</a:t>
            </a:r>
            <a:r>
              <a:rPr lang="en-US" altLang="zh-CN" sz="2400" dirty="0"/>
              <a:t>0x0102</a:t>
            </a:r>
            <a:r>
              <a:rPr lang="zh-CN" altLang="en-US" sz="2400" dirty="0"/>
              <a:t>，字节</a:t>
            </a:r>
            <a:r>
              <a:rPr lang="en-US" altLang="zh-CN" sz="2400" dirty="0"/>
              <a:t>01</a:t>
            </a:r>
            <a:r>
              <a:rPr lang="zh-CN" altLang="en-US" sz="2400" dirty="0"/>
              <a:t>放在地址的低位，字节</a:t>
            </a:r>
            <a:r>
              <a:rPr lang="en-US" altLang="zh-CN" sz="2400" dirty="0"/>
              <a:t>02</a:t>
            </a:r>
            <a:r>
              <a:rPr lang="zh-CN" altLang="en-US" sz="2400" dirty="0"/>
              <a:t>放在地址的高位。</a:t>
            </a:r>
            <a:r>
              <a:rPr lang="en-US" altLang="zh-CN" sz="2400" dirty="0"/>
              <a:t>——</a:t>
            </a:r>
            <a:r>
              <a:rPr lang="zh-CN" altLang="en-US" sz="2400" dirty="0"/>
              <a:t>这称为</a:t>
            </a:r>
            <a:r>
              <a:rPr lang="en-US" altLang="zh-CN" sz="2400" dirty="0"/>
              <a:t>big-endian</a:t>
            </a:r>
            <a:r>
              <a:rPr lang="zh-CN" altLang="en-US" sz="2400" dirty="0"/>
              <a:t>机器</a:t>
            </a:r>
          </a:p>
          <a:p>
            <a:pPr lvl="1"/>
            <a:r>
              <a:rPr lang="zh-CN" altLang="en-US" dirty="0" smtClean="0"/>
              <a:t>大序又称为网络字节序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这与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在网络中出现的先后顺序有关</a:t>
            </a:r>
            <a:endParaRPr lang="en-US" altLang="zh-CN" dirty="0" smtClean="0"/>
          </a:p>
          <a:p>
            <a:r>
              <a:rPr lang="zh-CN" altLang="en-US" dirty="0"/>
              <a:t>代码：</a:t>
            </a:r>
            <a:r>
              <a:rPr lang="en-US" altLang="zh-CN" dirty="0"/>
              <a:t>intro/</a:t>
            </a:r>
            <a:r>
              <a:rPr lang="en-US" altLang="zh-CN" dirty="0" err="1"/>
              <a:t>byteorder.c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8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字节序的变换函数</a:t>
            </a:r>
          </a:p>
          <a:p>
            <a:pPr lvl="1"/>
            <a:r>
              <a:rPr lang="zh-CN" altLang="en-US" sz="2000" dirty="0"/>
              <a:t>主机字节序，规定为程序运行的机器上的字节序。可以是</a:t>
            </a:r>
            <a:r>
              <a:rPr lang="en-US" altLang="zh-CN" sz="2000" dirty="0"/>
              <a:t>big-endian</a:t>
            </a:r>
            <a:r>
              <a:rPr lang="zh-CN" altLang="en-US" sz="2000" dirty="0"/>
              <a:t>，也可以是</a:t>
            </a:r>
            <a:r>
              <a:rPr lang="en-US" altLang="zh-CN" sz="2000" dirty="0"/>
              <a:t>little-endian</a:t>
            </a:r>
            <a:r>
              <a:rPr lang="zh-CN" altLang="en-US" sz="2000" dirty="0"/>
              <a:t>的。</a:t>
            </a:r>
          </a:p>
          <a:p>
            <a:pPr lvl="1"/>
            <a:r>
              <a:rPr lang="zh-CN" altLang="en-US" sz="2000" dirty="0"/>
              <a:t>为了保持源代码的可移植性，提供如下字节序变换函数</a:t>
            </a:r>
          </a:p>
          <a:p>
            <a:pPr lvl="2"/>
            <a:r>
              <a:rPr lang="en-US" altLang="zh-CN" sz="1800" dirty="0" err="1"/>
              <a:t>htons</a:t>
            </a:r>
            <a:endParaRPr lang="en-US" altLang="zh-CN" sz="1800" dirty="0"/>
          </a:p>
          <a:p>
            <a:pPr lvl="2"/>
            <a:r>
              <a:rPr lang="en-US" altLang="zh-CN" sz="1800" dirty="0" err="1"/>
              <a:t>ntohs</a:t>
            </a:r>
            <a:endParaRPr lang="en-US" altLang="zh-CN" sz="1800" dirty="0"/>
          </a:p>
          <a:p>
            <a:pPr lvl="2"/>
            <a:r>
              <a:rPr lang="en-US" altLang="zh-CN" sz="1800" dirty="0" err="1"/>
              <a:t>htonl</a:t>
            </a:r>
            <a:endParaRPr lang="en-US" altLang="zh-CN" sz="1800" dirty="0"/>
          </a:p>
          <a:p>
            <a:pPr lvl="2"/>
            <a:r>
              <a:rPr lang="en-US" altLang="zh-CN" sz="1800" dirty="0" err="1"/>
              <a:t>ntohl</a:t>
            </a:r>
            <a:endParaRPr lang="en-US" altLang="zh-CN" sz="1800" dirty="0"/>
          </a:p>
          <a:p>
            <a:pPr lvl="1"/>
            <a:r>
              <a:rPr lang="en-US" altLang="zh-CN" sz="2000" dirty="0"/>
              <a:t>&lt;</a:t>
            </a:r>
            <a:r>
              <a:rPr lang="en-US" altLang="zh-CN" sz="2000" dirty="0" err="1"/>
              <a:t>arpa</a:t>
            </a:r>
            <a:r>
              <a:rPr lang="en-US" altLang="zh-CN" sz="2000" dirty="0"/>
              <a:t>/</a:t>
            </a:r>
            <a:r>
              <a:rPr lang="en-US" altLang="zh-CN" sz="2000" dirty="0" err="1"/>
              <a:t>inet.h</a:t>
            </a:r>
            <a:r>
              <a:rPr lang="en-US" altLang="zh-CN" sz="2000" dirty="0"/>
              <a:t>&gt;</a:t>
            </a:r>
          </a:p>
          <a:p>
            <a:pPr lvl="1"/>
            <a:r>
              <a:rPr lang="en-US" altLang="zh-CN" sz="2000" dirty="0"/>
              <a:t>&lt;</a:t>
            </a:r>
            <a:r>
              <a:rPr lang="en-US" altLang="zh-CN" sz="2000" dirty="0" err="1"/>
              <a:t>endian.h</a:t>
            </a:r>
            <a:r>
              <a:rPr lang="en-US" altLang="zh-CN" sz="2000" dirty="0"/>
              <a:t>&gt;——</a:t>
            </a:r>
            <a:r>
              <a:rPr lang="en-US" altLang="zh-CN" sz="2000" dirty="0" err="1"/>
              <a:t>linux</a:t>
            </a:r>
            <a:r>
              <a:rPr lang="zh-CN" altLang="en-US" sz="2000" dirty="0"/>
              <a:t>下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097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LP/LLP</a:t>
            </a:r>
            <a:r>
              <a:rPr lang="zh-CN" altLang="en-US" dirty="0" smtClean="0"/>
              <a:t>约定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不同的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语言编译器对</a:t>
            </a:r>
            <a:r>
              <a:rPr lang="en-US" altLang="zh-CN" sz="2400" dirty="0"/>
              <a:t>long</a:t>
            </a:r>
            <a:r>
              <a:rPr lang="zh-CN" altLang="en-US" sz="2400" dirty="0" smtClean="0"/>
              <a:t>原生类型的定义不同</a:t>
            </a:r>
            <a:endParaRPr lang="en-US" altLang="zh-CN" sz="2400" dirty="0" smtClean="0"/>
          </a:p>
          <a:p>
            <a:r>
              <a:rPr lang="en-US" altLang="zh-CN" sz="2400" dirty="0"/>
              <a:t>Pointer</a:t>
            </a:r>
            <a:r>
              <a:rPr lang="zh-CN" altLang="en-US" sz="2400" dirty="0"/>
              <a:t>是</a:t>
            </a:r>
            <a:r>
              <a:rPr lang="en-US" altLang="zh-CN" sz="2400" dirty="0"/>
              <a:t>long</a:t>
            </a:r>
            <a:r>
              <a:rPr lang="zh-CN" altLang="en-US" sz="2400" dirty="0"/>
              <a:t>？</a:t>
            </a:r>
            <a:r>
              <a:rPr lang="en-US" altLang="zh-CN" sz="2400" dirty="0"/>
              <a:t>long </a:t>
            </a:r>
            <a:r>
              <a:rPr lang="en-US" altLang="zh-CN" sz="2400" dirty="0" err="1"/>
              <a:t>long</a:t>
            </a:r>
            <a:r>
              <a:rPr lang="zh-CN" altLang="en-US" sz="2400" dirty="0"/>
              <a:t>？</a:t>
            </a:r>
          </a:p>
          <a:p>
            <a:pPr lvl="1"/>
            <a:r>
              <a:rPr lang="en-US" altLang="zh-CN" sz="2000" dirty="0" smtClean="0"/>
              <a:t>64</a:t>
            </a:r>
            <a:r>
              <a:rPr lang="zh-CN" altLang="en-US" sz="2000" dirty="0" smtClean="0"/>
              <a:t>位</a:t>
            </a:r>
            <a:r>
              <a:rPr lang="en-US" altLang="zh-CN" sz="2000" dirty="0" smtClean="0"/>
              <a:t>Linux/Unix</a:t>
            </a:r>
            <a:r>
              <a:rPr lang="zh-CN" altLang="en-US" sz="2000" dirty="0"/>
              <a:t>采用</a:t>
            </a:r>
            <a:r>
              <a:rPr lang="en-US" altLang="zh-CN" sz="2000" dirty="0"/>
              <a:t>LP64</a:t>
            </a:r>
            <a:r>
              <a:rPr lang="zh-CN" altLang="en-US" sz="2000" dirty="0"/>
              <a:t>约定</a:t>
            </a:r>
          </a:p>
          <a:p>
            <a:pPr lvl="1"/>
            <a:r>
              <a:rPr lang="en-US" altLang="zh-CN" sz="2000" dirty="0" smtClean="0"/>
              <a:t>64</a:t>
            </a:r>
            <a:r>
              <a:rPr lang="zh-CN" altLang="en-US" sz="2000" dirty="0" smtClean="0"/>
              <a:t>位</a:t>
            </a:r>
            <a:r>
              <a:rPr lang="en-US" altLang="zh-CN" sz="2000" dirty="0" smtClean="0"/>
              <a:t>Windows</a:t>
            </a:r>
            <a:r>
              <a:rPr lang="zh-CN" altLang="en-US" sz="2000" dirty="0"/>
              <a:t>采用</a:t>
            </a:r>
            <a:r>
              <a:rPr lang="en-US" altLang="zh-CN" sz="2000" dirty="0"/>
              <a:t>LLP64</a:t>
            </a:r>
            <a:r>
              <a:rPr lang="zh-CN" altLang="en-US" sz="2000" dirty="0"/>
              <a:t>约定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6" name="Group 6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4705018"/>
              </p:ext>
            </p:extLst>
          </p:nvPr>
        </p:nvGraphicFramePr>
        <p:xfrm>
          <a:off x="2966661" y="2755624"/>
          <a:ext cx="8553826" cy="3484839"/>
        </p:xfrm>
        <a:graphic>
          <a:graphicData uri="http://schemas.openxmlformats.org/drawingml/2006/table">
            <a:tbl>
              <a:tblPr/>
              <a:tblGrid>
                <a:gridCol w="1570842"/>
                <a:gridCol w="1745746"/>
                <a:gridCol w="1745746"/>
                <a:gridCol w="1745746"/>
                <a:gridCol w="1745746"/>
              </a:tblGrid>
              <a:tr h="43088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/>
                          <a:cs typeface="Arial" pitchFamily="34" charset="0"/>
                        </a:rPr>
                        <a:t> 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110448" marR="11044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/>
                          <a:cs typeface="Arial" pitchFamily="34" charset="0"/>
                        </a:rPr>
                        <a:t>LP32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110448" marR="110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/>
                          <a:cs typeface="Arial" pitchFamily="34" charset="0"/>
                        </a:rPr>
                        <a:t>LP64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110448" marR="110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/>
                          <a:cs typeface="Arial" pitchFamily="34" charset="0"/>
                        </a:rPr>
                        <a:t>LLP64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110448" marR="110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/>
                          <a:cs typeface="Arial" pitchFamily="34" charset="0"/>
                        </a:rPr>
                        <a:t>ILP64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110448" marR="110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3088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/>
                          <a:cs typeface="Arial" pitchFamily="34" charset="0"/>
                        </a:rPr>
                        <a:t>char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110448" marR="11044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/>
                          <a:cs typeface="Arial" pitchFamily="34" charset="0"/>
                        </a:rPr>
                        <a:t>8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110448" marR="110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/>
                          <a:cs typeface="Arial" pitchFamily="34" charset="0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110448" marR="110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/>
                          <a:cs typeface="Arial" pitchFamily="34" charset="0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110448" marR="110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/>
                          <a:cs typeface="Arial" pitchFamily="34" charset="0"/>
                        </a:rPr>
                        <a:t>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110448" marR="110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3088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/>
                          <a:cs typeface="Arial" pitchFamily="34" charset="0"/>
                        </a:rPr>
                        <a:t>short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110448" marR="11044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/>
                          <a:cs typeface="Arial" pitchFamily="34" charset="0"/>
                        </a:rPr>
                        <a:t>16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110448" marR="110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/>
                          <a:cs typeface="Arial" pitchFamily="34" charset="0"/>
                        </a:rPr>
                        <a:t>16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110448" marR="110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/>
                          <a:cs typeface="Arial" pitchFamily="34" charset="0"/>
                        </a:rPr>
                        <a:t>16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110448" marR="110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/>
                          <a:cs typeface="Arial" pitchFamily="34" charset="0"/>
                        </a:rPr>
                        <a:t>16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110448" marR="110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3088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/>
                          <a:cs typeface="Arial" pitchFamily="34" charset="0"/>
                        </a:rPr>
                        <a:t>int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110448" marR="11044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/>
                          <a:cs typeface="Arial" pitchFamily="34" charset="0"/>
                        </a:rPr>
                        <a:t>32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110448" marR="110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/>
                          <a:cs typeface="Arial" pitchFamily="34" charset="0"/>
                        </a:rPr>
                        <a:t>32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110448" marR="110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/>
                          <a:cs typeface="Arial" pitchFamily="34" charset="0"/>
                        </a:rPr>
                        <a:t>32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110448" marR="110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/>
                          <a:cs typeface="Arial" pitchFamily="34" charset="0"/>
                        </a:rPr>
                        <a:t>64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110448" marR="110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43088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/>
                          <a:cs typeface="Arial" pitchFamily="34" charset="0"/>
                        </a:rPr>
                        <a:t>long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110448" marR="11044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/>
                          <a:cs typeface="Arial" pitchFamily="34" charset="0"/>
                        </a:rPr>
                        <a:t>32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110448" marR="110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/>
                          <a:cs typeface="Arial" pitchFamily="34" charset="0"/>
                        </a:rPr>
                        <a:t>64</a:t>
                      </a:r>
                    </a:p>
                  </a:txBody>
                  <a:tcPr marL="110448" marR="110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/>
                          <a:cs typeface="Arial" pitchFamily="34" charset="0"/>
                        </a:rPr>
                        <a:t>32</a:t>
                      </a:r>
                    </a:p>
                  </a:txBody>
                  <a:tcPr marL="110448" marR="110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/>
                          <a:cs typeface="Arial" pitchFamily="34" charset="0"/>
                        </a:rPr>
                        <a:t>64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110448" marR="110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4163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/>
                          <a:cs typeface="Arial" pitchFamily="34" charset="0"/>
                        </a:rPr>
                        <a:t>long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/>
                          <a:cs typeface="Arial" pitchFamily="34" charset="0"/>
                        </a:rPr>
                        <a:t>long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110448" marR="11044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/>
                          <a:cs typeface="Arial" pitchFamily="34" charset="0"/>
                        </a:rPr>
                        <a:t>64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110448" marR="110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/>
                          <a:cs typeface="Arial" pitchFamily="34" charset="0"/>
                        </a:rPr>
                        <a:t>64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110448" marR="110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/>
                          <a:cs typeface="Arial" pitchFamily="34" charset="0"/>
                        </a:rPr>
                        <a:t>64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110448" marR="110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/>
                          <a:cs typeface="Arial" pitchFamily="34" charset="0"/>
                        </a:rPr>
                        <a:t>64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110448" marR="110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3088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/>
                          <a:cs typeface="Arial" pitchFamily="34" charset="0"/>
                        </a:rPr>
                        <a:t>pointer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110448" marR="11044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/>
                          <a:cs typeface="Arial" pitchFamily="34" charset="0"/>
                        </a:rPr>
                        <a:t>32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110448" marR="110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/>
                          <a:cs typeface="Arial" pitchFamily="34" charset="0"/>
                        </a:rPr>
                        <a:t>64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110448" marR="110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/>
                          <a:cs typeface="Arial" pitchFamily="34" charset="0"/>
                        </a:rPr>
                        <a:t>64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110448" marR="110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Simsun"/>
                          <a:cs typeface="Arial" pitchFamily="34" charset="0"/>
                        </a:rPr>
                        <a:t>64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110448" marR="1104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4750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75</TotalTime>
  <Words>1417</Words>
  <Application>Microsoft Office PowerPoint</Application>
  <PresentationFormat>宽屏</PresentationFormat>
  <Paragraphs>401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Simsun</vt:lpstr>
      <vt:lpstr>宋体</vt:lpstr>
      <vt:lpstr>微软雅黑</vt:lpstr>
      <vt:lpstr>Arial</vt:lpstr>
      <vt:lpstr>Calibri</vt:lpstr>
      <vt:lpstr>Source Code Pro</vt:lpstr>
      <vt:lpstr>Wingdings</vt:lpstr>
      <vt:lpstr>主题5</vt:lpstr>
      <vt:lpstr>迭代式编程/02</vt:lpstr>
      <vt:lpstr>本章内容</vt:lpstr>
      <vt:lpstr>PowerPoint 演示文稿</vt:lpstr>
      <vt:lpstr>1. 字节对齐</vt:lpstr>
      <vt:lpstr>PowerPoint 演示文稿</vt:lpstr>
      <vt:lpstr>PowerPoint 演示文稿</vt:lpstr>
      <vt:lpstr>2. 字节序</vt:lpstr>
      <vt:lpstr>PowerPoint 演示文稿</vt:lpstr>
      <vt:lpstr>3. LP/LLP约定</vt:lpstr>
      <vt:lpstr>4. 地址结构</vt:lpstr>
      <vt:lpstr>PowerPoint 演示文稿</vt:lpstr>
      <vt:lpstr>PowerPoint 演示文稿</vt:lpstr>
      <vt:lpstr>PowerPoint 演示文稿</vt:lpstr>
      <vt:lpstr>PowerPoint 演示文稿</vt:lpstr>
      <vt:lpstr>5. 迭代编程</vt:lpstr>
      <vt:lpstr>PowerPoint 演示文稿</vt:lpstr>
      <vt:lpstr>6. 函数说明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 调试工具</vt:lpstr>
      <vt:lpstr>PowerPoint 演示文稿</vt:lpstr>
      <vt:lpstr>PowerPoint 演示文稿</vt:lpstr>
      <vt:lpstr>Thanks. And Your Slogan Here.</vt:lpstr>
    </vt:vector>
  </TitlesOfParts>
  <Manager>iSlide</Manager>
  <Company>iSlide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niexw</cp:lastModifiedBy>
  <cp:revision>195</cp:revision>
  <cp:lastPrinted>2018-02-05T16:00:00Z</cp:lastPrinted>
  <dcterms:created xsi:type="dcterms:W3CDTF">2018-02-05T16:00:00Z</dcterms:created>
  <dcterms:modified xsi:type="dcterms:W3CDTF">2020-03-02T04:56:33Z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</Properties>
</file>