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61" r:id="rId22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4A4A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0" autoAdjust="0"/>
  </p:normalViewPr>
  <p:slideViewPr>
    <p:cSldViewPr snapToGrid="0">
      <p:cViewPr varScale="1">
        <p:scale>
          <a:sx n="83" d="100"/>
          <a:sy n="83" d="100"/>
        </p:scale>
        <p:origin x="77" y="2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2" name="图片 1101">
            <a:extLst>
              <a:ext uri="{FF2B5EF4-FFF2-40B4-BE49-F238E27FC236}">
                <a16:creationId xmlns="" xmlns:a16="http://schemas.microsoft.com/office/drawing/2014/main" id="{F6B81E82-77CD-42EE-BB96-8BC6A5440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69925" y="3079043"/>
            <a:ext cx="10850563" cy="475132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6" y="2321170"/>
            <a:ext cx="10850562" cy="749082"/>
          </a:xfrm>
        </p:spPr>
        <p:txBody>
          <a:bodyPr anchor="ctr">
            <a:normAutofit/>
          </a:bodyPr>
          <a:lstStyle>
            <a:lvl1pPr algn="r">
              <a:defRPr sz="3600" b="1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E475EF-3918-4C37-977A-956EB9D76F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495" y="0"/>
            <a:ext cx="11473992" cy="2693989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669924" y="2927838"/>
            <a:ext cx="10850564" cy="501162"/>
          </a:xfrm>
          <a:noFill/>
        </p:spPr>
        <p:txBody>
          <a:bodyPr anchor="ctr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669924" y="3472000"/>
            <a:ext cx="10850564" cy="1082874"/>
          </a:xfrm>
          <a:noFill/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669925" y="3471306"/>
            <a:ext cx="108505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FF34571-20DC-4359-9C3B-4D92050F1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80810-FC66-4A00-A189-D4BC71F52262}" type="datetime1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4C0BD28F-5F81-4628-B7F7-4CFA7C467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FDEF377F-049F-4A50-A632-6FA81BE9B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669E689-614A-4297-B51A-02A57569B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2FF0-369D-40E2-BFA8-4061F9288D0E}" type="datetime1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59EA80CF-7ED1-4A0E-83CB-11D5DC0A5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D1F512C-84E6-4139-A15F-D2EF1137D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55119B5B-C61F-4AAB-AD46-F9F01750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0E89-4B33-4E46-A033-13D9E95C9A27}" type="datetime1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91E59CEA-4DBF-4E97-8194-416BC9AC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FE76FBFD-A931-4F8A-8815-3DCE3E771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9" name="图片 1128">
            <a:extLst>
              <a:ext uri="{FF2B5EF4-FFF2-40B4-BE49-F238E27FC236}">
                <a16:creationId xmlns="" xmlns:a16="http://schemas.microsoft.com/office/drawing/2014/main" id="{21B0AEAA-D567-4486-80E1-08E446705B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207126" y="2235084"/>
            <a:ext cx="4482645" cy="973538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207126" y="3486125"/>
            <a:ext cx="4482645" cy="310871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公司或署名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207126" y="3801759"/>
            <a:ext cx="4482645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版权信息或网址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5151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86E1ACB-CB78-4A8D-9FAB-50BC6A1C3D85}" type="datetime1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51510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5151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9924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669923" y="1028700"/>
            <a:ext cx="10850563" cy="7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sldNum="0"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副标题 18"/>
          <p:cNvSpPr>
            <a:spLocks noGrp="1"/>
          </p:cNvSpPr>
          <p:nvPr>
            <p:ph type="subTitle" idx="1"/>
          </p:nvPr>
        </p:nvSpPr>
        <p:spPr>
          <a:xfrm>
            <a:off x="669925" y="3079042"/>
            <a:ext cx="10850563" cy="138119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主讲：聂晓文</a:t>
            </a:r>
            <a:endParaRPr lang="en-US" altLang="zh-CN" dirty="0" smtClean="0"/>
          </a:p>
          <a:p>
            <a:r>
              <a:rPr lang="en-US" altLang="zh-CN" dirty="0" smtClean="0"/>
              <a:t>Email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niexiaowen@uestc.edu.cn</a:t>
            </a:r>
          </a:p>
          <a:p>
            <a:r>
              <a:rPr lang="zh-CN" altLang="en-US" dirty="0" smtClean="0"/>
              <a:t>电子科技大学 计算机学院</a:t>
            </a:r>
            <a:endParaRPr lang="en-US" altLang="zh-CN" dirty="0"/>
          </a:p>
        </p:txBody>
      </p:sp>
      <p:sp>
        <p:nvSpPr>
          <p:cNvPr id="18" name="标题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IO</a:t>
            </a:r>
            <a:r>
              <a:rPr lang="zh-CN" altLang="en-US" dirty="0"/>
              <a:t>复用</a:t>
            </a:r>
            <a:r>
              <a:rPr lang="zh-CN" altLang="en-US" dirty="0" smtClean="0"/>
              <a:t>技术</a:t>
            </a:r>
            <a:r>
              <a:rPr lang="en-US" altLang="zh-CN" dirty="0" smtClean="0"/>
              <a:t>/05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C95079F2-B06A-45E0-8EEE-BC48961EB9C1}"/>
              </a:ext>
            </a:extLst>
          </p:cNvPr>
          <p:cNvCxnSpPr>
            <a:cxnSpLocks/>
          </p:cNvCxnSpPr>
          <p:nvPr/>
        </p:nvCxnSpPr>
        <p:spPr>
          <a:xfrm>
            <a:off x="3256384" y="2383326"/>
            <a:ext cx="826410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/>
              <a:t>readset</a:t>
            </a:r>
            <a:r>
              <a:rPr lang="en-US" altLang="zh-CN" sz="2400" dirty="0"/>
              <a:t>/</a:t>
            </a:r>
            <a:r>
              <a:rPr lang="en-US" altLang="zh-CN" sz="2400" dirty="0" err="1"/>
              <a:t>writeset</a:t>
            </a:r>
            <a:r>
              <a:rPr lang="en-US" altLang="zh-CN" sz="2400" dirty="0"/>
              <a:t>/</a:t>
            </a:r>
            <a:r>
              <a:rPr lang="en-US" altLang="zh-CN" sz="2400" dirty="0" err="1"/>
              <a:t>exceptset</a:t>
            </a:r>
            <a:r>
              <a:rPr lang="zh-CN" altLang="en-US" sz="2400" dirty="0"/>
              <a:t>为读</a:t>
            </a:r>
            <a:r>
              <a:rPr lang="en-US" altLang="zh-CN" sz="2400" dirty="0"/>
              <a:t>/</a:t>
            </a:r>
            <a:r>
              <a:rPr lang="zh-CN" altLang="en-US" sz="2400" dirty="0"/>
              <a:t>写</a:t>
            </a:r>
            <a:r>
              <a:rPr lang="en-US" altLang="zh-CN" sz="2400" dirty="0"/>
              <a:t>/</a:t>
            </a:r>
            <a:r>
              <a:rPr lang="zh-CN" altLang="en-US" sz="2400" dirty="0"/>
              <a:t>异常集合，这些集合分别表示关注的读</a:t>
            </a:r>
            <a:r>
              <a:rPr lang="en-US" altLang="zh-CN" sz="2400" dirty="0"/>
              <a:t>/</a:t>
            </a:r>
            <a:r>
              <a:rPr lang="zh-CN" altLang="en-US" sz="2400" dirty="0"/>
              <a:t>写</a:t>
            </a:r>
            <a:r>
              <a:rPr lang="en-US" altLang="zh-CN" sz="2400" dirty="0"/>
              <a:t>/</a:t>
            </a:r>
            <a:r>
              <a:rPr lang="zh-CN" altLang="en-US" sz="2400" dirty="0"/>
              <a:t>异常事件集合</a:t>
            </a:r>
          </a:p>
          <a:p>
            <a:pPr lvl="1"/>
            <a:r>
              <a:rPr lang="zh-CN" altLang="en-US" sz="2000" dirty="0"/>
              <a:t>这些集合内包含了某个文件描述符上读</a:t>
            </a:r>
            <a:r>
              <a:rPr lang="en-US" altLang="zh-CN" sz="2000" dirty="0"/>
              <a:t>/</a:t>
            </a:r>
            <a:r>
              <a:rPr lang="zh-CN" altLang="en-US" sz="2000" dirty="0"/>
              <a:t>写</a:t>
            </a:r>
            <a:r>
              <a:rPr lang="en-US" altLang="zh-CN" sz="2000" dirty="0"/>
              <a:t>/</a:t>
            </a:r>
            <a:r>
              <a:rPr lang="zh-CN" altLang="en-US" sz="2000" dirty="0"/>
              <a:t>异常事件</a:t>
            </a:r>
          </a:p>
          <a:p>
            <a:pPr lvl="1"/>
            <a:r>
              <a:rPr lang="zh-CN" altLang="en-US" sz="2000" dirty="0"/>
              <a:t>集合通常是以</a:t>
            </a:r>
            <a:r>
              <a:rPr lang="en-US" altLang="zh-CN" sz="2000" dirty="0"/>
              <a:t>bitmap</a:t>
            </a:r>
            <a:r>
              <a:rPr lang="zh-CN" altLang="en-US" sz="2000" dirty="0"/>
              <a:t>的形式实现</a:t>
            </a:r>
          </a:p>
          <a:p>
            <a:pPr lvl="1"/>
            <a:r>
              <a:rPr lang="zh-CN" altLang="en-US" sz="2000" dirty="0"/>
              <a:t>例如：</a:t>
            </a:r>
          </a:p>
          <a:p>
            <a:pPr lvl="1"/>
            <a:r>
              <a:rPr lang="zh-CN" altLang="en-US" sz="2000" dirty="0"/>
              <a:t>一个读集合</a:t>
            </a:r>
            <a:r>
              <a:rPr lang="en-US" altLang="zh-CN" sz="2000" dirty="0"/>
              <a:t>{1,4,7}</a:t>
            </a:r>
            <a:r>
              <a:rPr lang="zh-CN" altLang="en-US" sz="2000" dirty="0"/>
              <a:t>表示我们对文件描述符为</a:t>
            </a:r>
            <a:r>
              <a:rPr lang="en-US" altLang="zh-CN" sz="2000" dirty="0"/>
              <a:t>1</a:t>
            </a:r>
            <a:r>
              <a:rPr lang="zh-CN" altLang="en-US" sz="2000" dirty="0"/>
              <a:t>，</a:t>
            </a:r>
            <a:r>
              <a:rPr lang="en-US" altLang="zh-CN" sz="2000" dirty="0"/>
              <a:t>4</a:t>
            </a:r>
            <a:r>
              <a:rPr lang="zh-CN" altLang="en-US" sz="2000" dirty="0"/>
              <a:t>，</a:t>
            </a:r>
            <a:r>
              <a:rPr lang="en-US" altLang="zh-CN" sz="2000" dirty="0"/>
              <a:t>7</a:t>
            </a:r>
            <a:r>
              <a:rPr lang="zh-CN" altLang="en-US" sz="2000" dirty="0"/>
              <a:t>的文件上的读事件感兴趣</a:t>
            </a:r>
          </a:p>
          <a:p>
            <a:pPr lvl="1"/>
            <a:r>
              <a:rPr lang="en-US" altLang="zh-CN" sz="2000" dirty="0"/>
              <a:t>{1,4,7}</a:t>
            </a:r>
            <a:r>
              <a:rPr lang="zh-CN" altLang="en-US" sz="2000" dirty="0"/>
              <a:t>集合的</a:t>
            </a:r>
            <a:r>
              <a:rPr lang="en-US" altLang="zh-CN" sz="2000" dirty="0"/>
              <a:t>bitmap</a:t>
            </a:r>
            <a:r>
              <a:rPr lang="zh-CN" altLang="en-US" sz="2000" dirty="0"/>
              <a:t>为：</a:t>
            </a:r>
            <a:r>
              <a:rPr lang="en-US" altLang="zh-CN" sz="2000" dirty="0"/>
              <a:t>1001 0010B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7928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maxfdp1</a:t>
            </a:r>
            <a:r>
              <a:rPr lang="zh-CN" altLang="en-US" sz="2400" dirty="0"/>
              <a:t>表示读</a:t>
            </a:r>
            <a:r>
              <a:rPr lang="en-US" altLang="zh-CN" sz="2400" dirty="0"/>
              <a:t>/</a:t>
            </a:r>
            <a:r>
              <a:rPr lang="zh-CN" altLang="en-US" sz="2400" dirty="0"/>
              <a:t>写</a:t>
            </a:r>
            <a:r>
              <a:rPr lang="en-US" altLang="zh-CN" sz="2400" dirty="0"/>
              <a:t>/</a:t>
            </a:r>
            <a:r>
              <a:rPr lang="zh-CN" altLang="en-US" sz="2400" dirty="0"/>
              <a:t>异常集合中，最大描述符</a:t>
            </a:r>
            <a:r>
              <a:rPr lang="en-US" altLang="zh-CN" sz="2400" dirty="0"/>
              <a:t>+1</a:t>
            </a:r>
          </a:p>
          <a:p>
            <a:pPr lvl="1"/>
            <a:r>
              <a:rPr lang="en-US" altLang="zh-CN" sz="2000" dirty="0"/>
              <a:t>+1</a:t>
            </a:r>
            <a:r>
              <a:rPr lang="zh-CN" altLang="en-US" sz="2000" dirty="0"/>
              <a:t>，</a:t>
            </a:r>
            <a:r>
              <a:rPr lang="en-US" altLang="zh-CN" sz="2000" dirty="0"/>
              <a:t>why</a:t>
            </a:r>
            <a:r>
              <a:rPr lang="zh-CN" altLang="en-US" sz="2000" dirty="0"/>
              <a:t>？</a:t>
            </a:r>
          </a:p>
          <a:p>
            <a:pPr lvl="1"/>
            <a:r>
              <a:rPr lang="zh-CN" altLang="en-US" sz="2000" dirty="0"/>
              <a:t>集合通常以</a:t>
            </a:r>
            <a:r>
              <a:rPr lang="en-US" altLang="zh-CN" sz="2000" dirty="0"/>
              <a:t>bitmap</a:t>
            </a:r>
            <a:r>
              <a:rPr lang="zh-CN" altLang="en-US" sz="2000" dirty="0"/>
              <a:t>实现，这些</a:t>
            </a:r>
            <a:r>
              <a:rPr lang="en-US" altLang="zh-CN" sz="2000" dirty="0"/>
              <a:t>bitmap</a:t>
            </a:r>
            <a:r>
              <a:rPr lang="zh-CN" altLang="en-US" sz="2000" dirty="0"/>
              <a:t>都有一个固定的大小</a:t>
            </a:r>
          </a:p>
          <a:p>
            <a:pPr lvl="1"/>
            <a:r>
              <a:rPr lang="zh-CN" altLang="en-US" sz="2000" dirty="0"/>
              <a:t>为了加快</a:t>
            </a:r>
            <a:r>
              <a:rPr lang="en-US" altLang="zh-CN" sz="2000" dirty="0"/>
              <a:t>bitmap</a:t>
            </a:r>
            <a:r>
              <a:rPr lang="zh-CN" altLang="en-US" sz="2000" dirty="0"/>
              <a:t>中搜索，所以给出了一个搜索的上限，不然的话需要枚举</a:t>
            </a:r>
            <a:r>
              <a:rPr lang="en-US" altLang="zh-CN" sz="2000" dirty="0"/>
              <a:t>bitmap</a:t>
            </a:r>
            <a:r>
              <a:rPr lang="zh-CN" altLang="en-US" sz="2000" dirty="0"/>
              <a:t>中所有</a:t>
            </a:r>
            <a:r>
              <a:rPr lang="en-US" altLang="zh-CN" sz="2000" dirty="0"/>
              <a:t>bit</a:t>
            </a:r>
            <a:r>
              <a:rPr lang="zh-CN" altLang="en-US" sz="2000" dirty="0"/>
              <a:t>位，这个上限就是</a:t>
            </a:r>
            <a:r>
              <a:rPr lang="en-US" altLang="zh-CN" sz="2000" dirty="0"/>
              <a:t>maxfdp1</a:t>
            </a:r>
            <a:r>
              <a:rPr lang="zh-CN" altLang="en-US" sz="2000" dirty="0"/>
              <a:t>的作用</a:t>
            </a:r>
          </a:p>
          <a:p>
            <a:pPr lvl="1"/>
            <a:r>
              <a:rPr lang="zh-CN" altLang="en-US" sz="2000" dirty="0"/>
              <a:t>注意到文件描述符是以</a:t>
            </a:r>
            <a:r>
              <a:rPr lang="en-US" altLang="zh-CN" sz="2000" dirty="0"/>
              <a:t>0</a:t>
            </a:r>
            <a:r>
              <a:rPr lang="zh-CN" altLang="en-US" sz="2000" dirty="0"/>
              <a:t>开始的，所以上限应该是所有集合中最大描述符</a:t>
            </a:r>
            <a:r>
              <a:rPr lang="en-US" altLang="zh-CN" sz="2000" dirty="0"/>
              <a:t>+1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7205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timeout</a:t>
            </a:r>
            <a:r>
              <a:rPr lang="zh-CN" altLang="en-US" sz="2400" dirty="0"/>
              <a:t>是一个时间间隔</a:t>
            </a:r>
          </a:p>
          <a:p>
            <a:pPr lvl="1"/>
            <a:r>
              <a:rPr lang="zh-CN" altLang="en-US" sz="2000" dirty="0"/>
              <a:t>当在</a:t>
            </a:r>
            <a:r>
              <a:rPr lang="en-US" altLang="zh-CN" sz="2000" dirty="0"/>
              <a:t>timeout</a:t>
            </a:r>
            <a:r>
              <a:rPr lang="zh-CN" altLang="en-US" sz="2000" dirty="0"/>
              <a:t>的时间间隔内没有事件发生，</a:t>
            </a:r>
            <a:r>
              <a:rPr lang="en-US" altLang="zh-CN" sz="2000" dirty="0"/>
              <a:t>select</a:t>
            </a:r>
            <a:r>
              <a:rPr lang="zh-CN" altLang="en-US" sz="2000" dirty="0"/>
              <a:t>会退出阻塞态</a:t>
            </a:r>
          </a:p>
          <a:p>
            <a:pPr lvl="1"/>
            <a:r>
              <a:rPr lang="zh-CN" altLang="en-US" sz="2000" dirty="0"/>
              <a:t>通常</a:t>
            </a:r>
            <a:r>
              <a:rPr lang="en-US" altLang="zh-CN" sz="2000" dirty="0"/>
              <a:t>Unix</a:t>
            </a:r>
            <a:r>
              <a:rPr lang="zh-CN" altLang="en-US" sz="2000" dirty="0"/>
              <a:t>的时间分片设计为</a:t>
            </a:r>
            <a:r>
              <a:rPr lang="en-US" altLang="zh-CN" sz="2000" dirty="0"/>
              <a:t>10ms</a:t>
            </a:r>
            <a:r>
              <a:rPr lang="zh-CN" altLang="en-US" sz="2000" dirty="0"/>
              <a:t>，所以</a:t>
            </a:r>
            <a:r>
              <a:rPr lang="en-US" altLang="zh-CN" sz="2000" dirty="0"/>
              <a:t>select</a:t>
            </a:r>
            <a:r>
              <a:rPr lang="zh-CN" altLang="en-US" sz="2000" dirty="0"/>
              <a:t>一般最小的粒度为</a:t>
            </a:r>
            <a:r>
              <a:rPr lang="en-US" altLang="zh-CN" sz="2000" dirty="0"/>
              <a:t>10ms</a:t>
            </a:r>
            <a:r>
              <a:rPr lang="zh-CN" altLang="en-US" sz="2000" dirty="0"/>
              <a:t>，设定更高的时间精度没有意义</a:t>
            </a:r>
          </a:p>
          <a:p>
            <a:pPr lvl="1"/>
            <a:endParaRPr lang="zh-CN" altLang="en-US" sz="2000" dirty="0"/>
          </a:p>
          <a:p>
            <a:r>
              <a:rPr lang="zh-CN" altLang="en-US" sz="2400" dirty="0"/>
              <a:t>由于引入是</a:t>
            </a:r>
            <a:r>
              <a:rPr lang="en-US" altLang="zh-CN" sz="2400" dirty="0"/>
              <a:t>timeout</a:t>
            </a:r>
            <a:r>
              <a:rPr lang="zh-CN" altLang="en-US" sz="2400" dirty="0"/>
              <a:t>，所以</a:t>
            </a:r>
            <a:r>
              <a:rPr lang="en-US" altLang="zh-CN" sz="2400" dirty="0"/>
              <a:t>select</a:t>
            </a:r>
            <a:r>
              <a:rPr lang="zh-CN" altLang="en-US" sz="2400" dirty="0"/>
              <a:t>函数的动作有三种</a:t>
            </a:r>
          </a:p>
          <a:p>
            <a:pPr lvl="1"/>
            <a:r>
              <a:rPr lang="zh-CN" altLang="en-US" sz="2000" dirty="0"/>
              <a:t>当</a:t>
            </a:r>
            <a:r>
              <a:rPr lang="en-US" altLang="zh-CN" sz="2000" dirty="0"/>
              <a:t>timeout</a:t>
            </a:r>
            <a:r>
              <a:rPr lang="zh-CN" altLang="en-US" sz="2000" dirty="0"/>
              <a:t>指针为</a:t>
            </a:r>
            <a:r>
              <a:rPr lang="en-US" altLang="zh-CN" sz="2000" dirty="0"/>
              <a:t>NULL</a:t>
            </a:r>
            <a:r>
              <a:rPr lang="zh-CN" altLang="en-US" sz="2000" dirty="0"/>
              <a:t>，</a:t>
            </a:r>
            <a:r>
              <a:rPr lang="en-US" altLang="zh-CN" sz="2000" dirty="0"/>
              <a:t>select</a:t>
            </a:r>
            <a:r>
              <a:rPr lang="zh-CN" altLang="en-US" sz="2000" dirty="0"/>
              <a:t>会一直等待事件发生</a:t>
            </a:r>
          </a:p>
          <a:p>
            <a:pPr lvl="1"/>
            <a:r>
              <a:rPr lang="zh-CN" altLang="en-US" sz="2000" dirty="0"/>
              <a:t>当</a:t>
            </a:r>
            <a:r>
              <a:rPr lang="en-US" altLang="zh-CN" sz="2000" dirty="0"/>
              <a:t>timeout</a:t>
            </a:r>
            <a:r>
              <a:rPr lang="zh-CN" altLang="en-US" sz="2000" dirty="0"/>
              <a:t>为一个非</a:t>
            </a:r>
            <a:r>
              <a:rPr lang="en-US" altLang="zh-CN" sz="2000" dirty="0"/>
              <a:t>0</a:t>
            </a:r>
            <a:r>
              <a:rPr lang="zh-CN" altLang="en-US" sz="2000" dirty="0"/>
              <a:t>的设定值，并且在这个时间范围内没有事件发生，</a:t>
            </a:r>
            <a:r>
              <a:rPr lang="en-US" altLang="zh-CN" sz="2000" dirty="0"/>
              <a:t>select</a:t>
            </a:r>
            <a:r>
              <a:rPr lang="zh-CN" altLang="en-US" sz="2000" dirty="0"/>
              <a:t>函数在时间到时返回</a:t>
            </a:r>
          </a:p>
          <a:p>
            <a:pPr lvl="1"/>
            <a:r>
              <a:rPr lang="zh-CN" altLang="en-US" sz="2000" dirty="0"/>
              <a:t>当</a:t>
            </a:r>
            <a:r>
              <a:rPr lang="en-US" altLang="zh-CN" sz="2000" dirty="0"/>
              <a:t>timeout</a:t>
            </a:r>
            <a:r>
              <a:rPr lang="zh-CN" altLang="en-US" sz="2000" dirty="0"/>
              <a:t>设定为</a:t>
            </a:r>
            <a:r>
              <a:rPr lang="en-US" altLang="zh-CN" sz="2000" dirty="0"/>
              <a:t>0</a:t>
            </a:r>
            <a:r>
              <a:rPr lang="zh-CN" altLang="en-US" sz="2000" dirty="0"/>
              <a:t>，</a:t>
            </a:r>
            <a:r>
              <a:rPr lang="en-US" altLang="zh-CN" sz="2000" dirty="0"/>
              <a:t>select</a:t>
            </a:r>
            <a:r>
              <a:rPr lang="zh-CN" altLang="en-US" sz="2000" dirty="0"/>
              <a:t>不阻塞，直接返回，这称为</a:t>
            </a:r>
            <a:r>
              <a:rPr lang="en-US" altLang="zh-CN" sz="2000" dirty="0"/>
              <a:t>poll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326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bitmap</a:t>
            </a:r>
            <a:r>
              <a:rPr lang="zh-CN" altLang="en-US" sz="2400" dirty="0"/>
              <a:t>集合的操纵宏</a:t>
            </a:r>
            <a:endParaRPr lang="zh-CN" altLang="en-US" sz="2800" dirty="0"/>
          </a:p>
          <a:p>
            <a:pPr>
              <a:buNone/>
            </a:pPr>
            <a:r>
              <a:rPr lang="en-US" altLang="zh-CN" dirty="0">
                <a:latin typeface="Consolas" panose="020B0609020204030204" pitchFamily="49" charset="0"/>
              </a:rPr>
              <a:t>#define FD_SET(</a:t>
            </a:r>
            <a:r>
              <a:rPr lang="en-US" altLang="zh-CN" dirty="0" err="1">
                <a:latin typeface="Consolas" panose="020B0609020204030204" pitchFamily="49" charset="0"/>
              </a:rPr>
              <a:t>fd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fdsetp</a:t>
            </a:r>
            <a:r>
              <a:rPr lang="en-US" altLang="zh-CN" dirty="0">
                <a:latin typeface="Consolas" panose="020B0609020204030204" pitchFamily="49" charset="0"/>
              </a:rPr>
              <a:t>)  __FD_SET (</a:t>
            </a:r>
            <a:r>
              <a:rPr lang="en-US" altLang="zh-CN" dirty="0" err="1">
                <a:latin typeface="Consolas" panose="020B0609020204030204" pitchFamily="49" charset="0"/>
              </a:rPr>
              <a:t>fd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fdsetp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altLang="zh-CN" dirty="0">
                <a:latin typeface="Consolas" panose="020B0609020204030204" pitchFamily="49" charset="0"/>
              </a:rPr>
              <a:t>#define FD_CLR(</a:t>
            </a:r>
            <a:r>
              <a:rPr lang="en-US" altLang="zh-CN" dirty="0" err="1">
                <a:latin typeface="Consolas" panose="020B0609020204030204" pitchFamily="49" charset="0"/>
              </a:rPr>
              <a:t>fd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fdsetp</a:t>
            </a:r>
            <a:r>
              <a:rPr lang="en-US" altLang="zh-CN" dirty="0">
                <a:latin typeface="Consolas" panose="020B0609020204030204" pitchFamily="49" charset="0"/>
              </a:rPr>
              <a:t>)  __FD_CLR (</a:t>
            </a:r>
            <a:r>
              <a:rPr lang="en-US" altLang="zh-CN" dirty="0" err="1">
                <a:latin typeface="Consolas" panose="020B0609020204030204" pitchFamily="49" charset="0"/>
              </a:rPr>
              <a:t>fd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fdsetp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altLang="zh-CN" dirty="0">
                <a:latin typeface="Consolas" panose="020B0609020204030204" pitchFamily="49" charset="0"/>
              </a:rPr>
              <a:t>#define FD_ISSET(</a:t>
            </a:r>
            <a:r>
              <a:rPr lang="en-US" altLang="zh-CN" dirty="0" err="1">
                <a:latin typeface="Consolas" panose="020B0609020204030204" pitchFamily="49" charset="0"/>
              </a:rPr>
              <a:t>fd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fdsetp</a:t>
            </a:r>
            <a:r>
              <a:rPr lang="en-US" altLang="zh-CN" dirty="0">
                <a:latin typeface="Consolas" panose="020B0609020204030204" pitchFamily="49" charset="0"/>
              </a:rPr>
              <a:t>)    __FD_ISSET (</a:t>
            </a:r>
            <a:r>
              <a:rPr lang="en-US" altLang="zh-CN" dirty="0" err="1">
                <a:latin typeface="Consolas" panose="020B0609020204030204" pitchFamily="49" charset="0"/>
              </a:rPr>
              <a:t>fd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fdsetp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altLang="zh-CN" dirty="0">
                <a:latin typeface="Consolas" panose="020B0609020204030204" pitchFamily="49" charset="0"/>
              </a:rPr>
              <a:t>#define FD_ZERO(</a:t>
            </a:r>
            <a:r>
              <a:rPr lang="en-US" altLang="zh-CN" dirty="0" err="1">
                <a:latin typeface="Consolas" panose="020B0609020204030204" pitchFamily="49" charset="0"/>
              </a:rPr>
              <a:t>fdsetp</a:t>
            </a:r>
            <a:r>
              <a:rPr lang="en-US" altLang="zh-CN" dirty="0">
                <a:latin typeface="Consolas" panose="020B0609020204030204" pitchFamily="49" charset="0"/>
              </a:rPr>
              <a:t>)     __FD_ZERO (</a:t>
            </a:r>
            <a:r>
              <a:rPr lang="en-US" altLang="zh-CN" dirty="0" err="1">
                <a:latin typeface="Consolas" panose="020B0609020204030204" pitchFamily="49" charset="0"/>
              </a:rPr>
              <a:t>fdsetp</a:t>
            </a:r>
            <a:r>
              <a:rPr lang="en-US" altLang="zh-CN" dirty="0" smtClean="0"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sz="2400" dirty="0"/>
              <a:t>注意：在向</a:t>
            </a:r>
            <a:r>
              <a:rPr lang="en-US" altLang="zh-CN" sz="2400" dirty="0"/>
              <a:t>select</a:t>
            </a:r>
            <a:r>
              <a:rPr lang="zh-CN" altLang="en-US" sz="2400" dirty="0"/>
              <a:t>传递读</a:t>
            </a:r>
            <a:r>
              <a:rPr lang="en-US" altLang="zh-CN" sz="2400" dirty="0"/>
              <a:t>/</a:t>
            </a:r>
            <a:r>
              <a:rPr lang="zh-CN" altLang="en-US" sz="2400" dirty="0"/>
              <a:t>写</a:t>
            </a:r>
            <a:r>
              <a:rPr lang="en-US" altLang="zh-CN" sz="2400" dirty="0"/>
              <a:t>/</a:t>
            </a:r>
            <a:r>
              <a:rPr lang="zh-CN" altLang="en-US" sz="2400" dirty="0"/>
              <a:t>异常集合之前一定要调用</a:t>
            </a:r>
            <a:r>
              <a:rPr lang="en-US" altLang="zh-CN" sz="2400" dirty="0"/>
              <a:t>FD_ZERO</a:t>
            </a:r>
            <a:r>
              <a:rPr lang="zh-CN" altLang="en-US" sz="2400" dirty="0"/>
              <a:t>对集合清零</a:t>
            </a:r>
          </a:p>
          <a:p>
            <a:r>
              <a:rPr lang="zh-CN" altLang="en-US" sz="2400" dirty="0"/>
              <a:t>如果对读</a:t>
            </a:r>
            <a:r>
              <a:rPr lang="en-US" altLang="zh-CN" sz="2400" dirty="0"/>
              <a:t>/</a:t>
            </a:r>
            <a:r>
              <a:rPr lang="zh-CN" altLang="en-US" sz="2400" dirty="0"/>
              <a:t>写</a:t>
            </a:r>
            <a:r>
              <a:rPr lang="en-US" altLang="zh-CN" sz="2400" dirty="0"/>
              <a:t>/</a:t>
            </a:r>
            <a:r>
              <a:rPr lang="zh-CN" altLang="en-US" sz="2400" dirty="0"/>
              <a:t>异常事件不感兴趣，可以向</a:t>
            </a:r>
            <a:r>
              <a:rPr lang="en-US" altLang="zh-CN" sz="2400" dirty="0"/>
              <a:t>select</a:t>
            </a:r>
            <a:r>
              <a:rPr lang="zh-CN" altLang="en-US" sz="2400" dirty="0"/>
              <a:t>函数传递</a:t>
            </a:r>
            <a:r>
              <a:rPr lang="en-US" altLang="zh-CN" sz="2400" dirty="0"/>
              <a:t>NULL</a:t>
            </a:r>
            <a:r>
              <a:rPr lang="zh-CN" altLang="en-US" sz="2400" dirty="0"/>
              <a:t>指针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9817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读事件</a:t>
            </a:r>
          </a:p>
          <a:p>
            <a:pPr lvl="1"/>
            <a:r>
              <a:rPr lang="zh-CN" altLang="en-US" sz="2000" dirty="0"/>
              <a:t>当收到的数据字节数超过</a:t>
            </a:r>
            <a:r>
              <a:rPr lang="en-US" altLang="zh-CN" sz="2000" dirty="0"/>
              <a:t>buffer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low_water_mark</a:t>
            </a:r>
            <a:endParaRPr lang="en-US" altLang="zh-CN" sz="2000" dirty="0"/>
          </a:p>
          <a:p>
            <a:pPr lvl="1"/>
            <a:r>
              <a:rPr lang="zh-CN" altLang="en-US" sz="2000" dirty="0"/>
              <a:t>对端发送</a:t>
            </a:r>
            <a:r>
              <a:rPr lang="en-US" altLang="zh-CN" sz="2000" dirty="0"/>
              <a:t>FIN</a:t>
            </a:r>
            <a:r>
              <a:rPr lang="zh-CN" altLang="en-US" sz="2000" dirty="0"/>
              <a:t>，</a:t>
            </a:r>
            <a:r>
              <a:rPr lang="en-US" altLang="zh-CN" sz="2000" dirty="0"/>
              <a:t>read</a:t>
            </a:r>
            <a:r>
              <a:rPr lang="zh-CN" altLang="en-US" sz="2000" dirty="0"/>
              <a:t>将返回</a:t>
            </a:r>
            <a:r>
              <a:rPr lang="en-US" altLang="zh-CN" sz="2000" dirty="0"/>
              <a:t>0</a:t>
            </a:r>
          </a:p>
          <a:p>
            <a:pPr lvl="1"/>
            <a:r>
              <a:rPr lang="zh-CN" altLang="en-US" sz="2000" dirty="0"/>
              <a:t>有新的客户连接上来，完成队列中有新建连接</a:t>
            </a:r>
          </a:p>
          <a:p>
            <a:pPr lvl="1"/>
            <a:r>
              <a:rPr lang="en-US" altLang="zh-CN" sz="2000" dirty="0"/>
              <a:t>socket</a:t>
            </a:r>
            <a:r>
              <a:rPr lang="zh-CN" altLang="en-US" sz="2000" dirty="0"/>
              <a:t>出错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386888" y="3299619"/>
            <a:ext cx="2133600" cy="2819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447213" y="2878931"/>
            <a:ext cx="768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buffer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386888" y="4747419"/>
            <a:ext cx="21336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8624888" y="5509419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7329488" y="5128419"/>
            <a:ext cx="1847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 err="1"/>
              <a:t>low_water_mark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736517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写事件</a:t>
            </a:r>
          </a:p>
          <a:p>
            <a:pPr lvl="1"/>
            <a:r>
              <a:rPr lang="zh-CN" altLang="en-US" sz="2000" dirty="0"/>
              <a:t>写</a:t>
            </a:r>
            <a:r>
              <a:rPr lang="en-US" altLang="zh-CN" sz="2000" dirty="0"/>
              <a:t>buffer</a:t>
            </a:r>
            <a:r>
              <a:rPr lang="zh-CN" altLang="en-US" sz="2000" dirty="0"/>
              <a:t>中的空闲空间超过</a:t>
            </a:r>
            <a:r>
              <a:rPr lang="en-US" altLang="zh-CN" sz="2000" dirty="0" err="1"/>
              <a:t>low_water_mark</a:t>
            </a:r>
            <a:r>
              <a:rPr lang="zh-CN" altLang="en-US" sz="2000" dirty="0"/>
              <a:t>，并且是</a:t>
            </a:r>
            <a:r>
              <a:rPr lang="en-US" altLang="zh-CN" sz="2000" dirty="0"/>
              <a:t>1</a:t>
            </a:r>
            <a:r>
              <a:rPr lang="zh-CN" altLang="en-US" sz="2000" dirty="0"/>
              <a:t>）是已经建连；</a:t>
            </a:r>
            <a:r>
              <a:rPr lang="en-US" altLang="zh-CN" sz="2000" dirty="0"/>
              <a:t>2</a:t>
            </a:r>
            <a:r>
              <a:rPr lang="zh-CN" altLang="en-US" sz="2000" dirty="0"/>
              <a:t>）或者是无连接的</a:t>
            </a:r>
          </a:p>
          <a:p>
            <a:pPr lvl="1"/>
            <a:r>
              <a:rPr lang="zh-CN" altLang="en-US" sz="2000" dirty="0"/>
              <a:t>写半关闭，触发写事件。如果继续通过该</a:t>
            </a:r>
            <a:r>
              <a:rPr lang="en-US" altLang="zh-CN" sz="2000" dirty="0"/>
              <a:t>socket</a:t>
            </a:r>
            <a:r>
              <a:rPr lang="zh-CN" altLang="en-US" sz="2000" dirty="0"/>
              <a:t>的文件描述符向对端写数据，会触发写事件，同时也会触发</a:t>
            </a:r>
            <a:r>
              <a:rPr lang="en-US" altLang="zh-CN" sz="2000" dirty="0"/>
              <a:t>SIGPIPE</a:t>
            </a:r>
            <a:r>
              <a:rPr lang="zh-CN" altLang="en-US" sz="2000" dirty="0"/>
              <a:t>信号</a:t>
            </a:r>
          </a:p>
          <a:p>
            <a:pPr lvl="1"/>
            <a:r>
              <a:rPr lang="zh-CN" altLang="en-US" sz="2000" dirty="0"/>
              <a:t>在非阻塞条件下，</a:t>
            </a:r>
            <a:r>
              <a:rPr lang="en-US" altLang="zh-CN" sz="2000" dirty="0"/>
              <a:t>connect</a:t>
            </a:r>
            <a:r>
              <a:rPr lang="zh-CN" altLang="en-US" sz="2000" dirty="0"/>
              <a:t>建连成功或建连失败</a:t>
            </a:r>
          </a:p>
          <a:p>
            <a:pPr lvl="1"/>
            <a:r>
              <a:rPr lang="en-US" altLang="zh-CN" sz="2000" dirty="0"/>
              <a:t>socket</a:t>
            </a:r>
            <a:r>
              <a:rPr lang="zh-CN" altLang="en-US" sz="2000" dirty="0"/>
              <a:t>出错</a:t>
            </a:r>
          </a:p>
          <a:p>
            <a:pPr lvl="2"/>
            <a:r>
              <a:rPr lang="en-US" altLang="zh-CN" sz="1800" dirty="0"/>
              <a:t>socket</a:t>
            </a:r>
            <a:r>
              <a:rPr lang="zh-CN" altLang="en-US" sz="1800" dirty="0"/>
              <a:t>出错会同时出现在读事件</a:t>
            </a:r>
            <a:r>
              <a:rPr lang="en-US" altLang="zh-CN" sz="1800" dirty="0"/>
              <a:t>/</a:t>
            </a:r>
            <a:r>
              <a:rPr lang="zh-CN" altLang="en-US" sz="1800" dirty="0"/>
              <a:t>写事件集合中</a:t>
            </a:r>
          </a:p>
          <a:p>
            <a:endParaRPr lang="zh-CN" altLang="en-US" sz="2400" dirty="0"/>
          </a:p>
          <a:p>
            <a:r>
              <a:rPr lang="zh-CN" altLang="en-US" sz="2400" dirty="0"/>
              <a:t>异常事件</a:t>
            </a:r>
          </a:p>
          <a:p>
            <a:pPr lvl="1"/>
            <a:r>
              <a:rPr lang="zh-CN" altLang="en-US" sz="2000" dirty="0"/>
              <a:t>接收到带外数据</a:t>
            </a:r>
          </a:p>
          <a:p>
            <a:pPr lvl="1"/>
            <a:r>
              <a:rPr lang="zh-CN" altLang="en-US" sz="2000" dirty="0"/>
              <a:t>接收到伪终端传递过来的控制字符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9768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select</a:t>
            </a:r>
            <a:r>
              <a:rPr lang="zh-CN" altLang="en-US" sz="2400" dirty="0"/>
              <a:t>函数事件触发表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graphicFrame>
        <p:nvGraphicFramePr>
          <p:cNvPr id="5" name="Group 16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9091576"/>
              </p:ext>
            </p:extLst>
          </p:nvPr>
        </p:nvGraphicFramePr>
        <p:xfrm>
          <a:off x="1980405" y="1593850"/>
          <a:ext cx="8229600" cy="4646613"/>
        </p:xfrm>
        <a:graphic>
          <a:graphicData uri="http://schemas.openxmlformats.org/drawingml/2006/table">
            <a:tbl>
              <a:tblPr/>
              <a:tblGrid>
                <a:gridCol w="3429000"/>
                <a:gridCol w="1600200"/>
                <a:gridCol w="1447800"/>
                <a:gridCol w="1752600"/>
              </a:tblGrid>
              <a:tr h="53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Condition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readable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writable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exception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buffer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内数据可读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yes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读半关闭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yes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可以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accept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yes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buffer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空闲空间可写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yes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写半关闭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yes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非阻塞下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connect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成功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yes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socket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错误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yes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yes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收到带外数据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yes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收到伪终端控制命令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yes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6529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en-US" altLang="zh-CN" dirty="0">
                <a:latin typeface="+mj-ea"/>
              </a:rPr>
              <a:t>Echo</a:t>
            </a:r>
            <a:r>
              <a:rPr lang="zh-CN" altLang="en-US" dirty="0">
                <a:latin typeface="+mj-ea"/>
              </a:rPr>
              <a:t>客户端</a:t>
            </a:r>
            <a:r>
              <a:rPr lang="en-US" altLang="zh-CN" dirty="0">
                <a:latin typeface="+mj-ea"/>
              </a:rPr>
              <a:t>/</a:t>
            </a:r>
            <a:r>
              <a:rPr lang="zh-CN" altLang="en-US" dirty="0">
                <a:latin typeface="+mj-ea"/>
              </a:rPr>
              <a:t>服务器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基于事件的编程</a:t>
            </a:r>
            <a:endParaRPr lang="en-US" altLang="zh-CN" sz="2400" dirty="0"/>
          </a:p>
          <a:p>
            <a:pPr lvl="1"/>
            <a:r>
              <a:rPr lang="zh-CN" altLang="en-US" sz="2000" dirty="0"/>
              <a:t>读事件</a:t>
            </a:r>
            <a:endParaRPr lang="en-US" altLang="zh-CN" sz="2000" dirty="0"/>
          </a:p>
          <a:p>
            <a:pPr lvl="1"/>
            <a:r>
              <a:rPr lang="zh-CN" altLang="en-US" sz="2000" dirty="0"/>
              <a:t>写事件？</a:t>
            </a:r>
            <a:endParaRPr lang="en-US" altLang="zh-CN" sz="2000" dirty="0"/>
          </a:p>
          <a:p>
            <a:pPr lvl="1"/>
            <a:r>
              <a:rPr lang="zh-CN" altLang="en-US" sz="2000" dirty="0"/>
              <a:t>异常事件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select/strcliselect02.c</a:t>
            </a:r>
            <a:endParaRPr lang="zh-CN" altLang="en-US" sz="2000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038" y="1890280"/>
            <a:ext cx="5718362" cy="416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813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服务器</a:t>
            </a:r>
            <a:endParaRPr lang="en-US" altLang="zh-CN" sz="2400" dirty="0"/>
          </a:p>
          <a:p>
            <a:pPr lvl="1"/>
            <a:r>
              <a:rPr lang="zh-CN" altLang="en-US" sz="2000" dirty="0"/>
              <a:t>模型对比</a:t>
            </a:r>
            <a:endParaRPr lang="en-US" altLang="zh-CN" sz="2000" dirty="0"/>
          </a:p>
          <a:p>
            <a:pPr lvl="1"/>
            <a:r>
              <a:rPr lang="zh-CN" altLang="en-US" sz="2000" dirty="0"/>
              <a:t>事件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listenfd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connfd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数据结构</a:t>
            </a:r>
            <a:endParaRPr lang="en-US" altLang="zh-CN" sz="2000" dirty="0"/>
          </a:p>
          <a:p>
            <a:pPr lvl="2"/>
            <a:r>
              <a:rPr lang="zh-CN" altLang="en-US" sz="1800" dirty="0"/>
              <a:t>数组</a:t>
            </a:r>
            <a:endParaRPr lang="en-US" altLang="zh-CN" sz="1800" dirty="0"/>
          </a:p>
          <a:p>
            <a:pPr lvl="2"/>
            <a:r>
              <a:rPr lang="en-US" altLang="zh-CN" sz="1800" dirty="0" err="1"/>
              <a:t>std</a:t>
            </a:r>
            <a:r>
              <a:rPr lang="en-US" altLang="zh-CN" sz="1800" dirty="0"/>
              <a:t>::set</a:t>
            </a:r>
          </a:p>
          <a:p>
            <a:pPr lvl="2"/>
            <a:r>
              <a:rPr lang="zh-CN" altLang="en-US" sz="1800" dirty="0"/>
              <a:t>其它？</a:t>
            </a:r>
            <a:endParaRPr lang="en-US" altLang="zh-CN" sz="1800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365" y="3746789"/>
            <a:ext cx="6155671" cy="232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211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en-US" altLang="zh-CN" dirty="0"/>
              <a:t>select/poll/</a:t>
            </a:r>
            <a:r>
              <a:rPr lang="en-US" altLang="zh-CN" dirty="0" err="1"/>
              <a:t>pselect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select</a:t>
            </a:r>
            <a:r>
              <a:rPr lang="zh-CN" altLang="en-US" sz="2400" dirty="0"/>
              <a:t>函数的主要缺陷</a:t>
            </a:r>
          </a:p>
          <a:p>
            <a:pPr lvl="1"/>
            <a:r>
              <a:rPr lang="en-US" altLang="zh-CN" sz="2000" dirty="0"/>
              <a:t>FD_SETSIZE</a:t>
            </a:r>
          </a:p>
          <a:p>
            <a:pPr lvl="2"/>
            <a:r>
              <a:rPr lang="en-US" altLang="zh-CN" sz="1800" dirty="0"/>
              <a:t>&lt;</a:t>
            </a:r>
            <a:r>
              <a:rPr lang="en-US" altLang="zh-CN" sz="1800" dirty="0" err="1"/>
              <a:t>linux</a:t>
            </a:r>
            <a:r>
              <a:rPr lang="en-US" altLang="zh-CN" sz="1800" dirty="0"/>
              <a:t>/</a:t>
            </a:r>
            <a:r>
              <a:rPr lang="en-US" altLang="zh-CN" sz="1800" dirty="0" err="1"/>
              <a:t>posix_types.h</a:t>
            </a:r>
            <a:r>
              <a:rPr lang="en-US" altLang="zh-CN" sz="1800" dirty="0"/>
              <a:t>&gt;</a:t>
            </a:r>
          </a:p>
          <a:p>
            <a:pPr lvl="2">
              <a:buNone/>
            </a:pPr>
            <a:r>
              <a:rPr lang="en-US" altLang="zh-CN" sz="2000" b="1" dirty="0">
                <a:latin typeface="宋体" panose="02010600030101010101" pitchFamily="2" charset="-122"/>
              </a:rPr>
              <a:t>#</a:t>
            </a:r>
            <a:r>
              <a:rPr lang="en-US" altLang="zh-CN" sz="2000" b="1" dirty="0" err="1">
                <a:latin typeface="宋体" panose="02010600030101010101" pitchFamily="2" charset="-122"/>
              </a:rPr>
              <a:t>undef</a:t>
            </a:r>
            <a:r>
              <a:rPr lang="en-US" altLang="zh-CN" sz="2000" b="1" dirty="0">
                <a:latin typeface="宋体" panose="02010600030101010101" pitchFamily="2" charset="-122"/>
              </a:rPr>
              <a:t> __FD_SETSIZE</a:t>
            </a:r>
          </a:p>
          <a:p>
            <a:pPr lvl="2">
              <a:buNone/>
            </a:pPr>
            <a:r>
              <a:rPr lang="en-US" altLang="zh-CN" sz="2000" b="1" dirty="0">
                <a:latin typeface="宋体" panose="02010600030101010101" pitchFamily="2" charset="-122"/>
              </a:rPr>
              <a:t>#define __FD_SETSIZE    1024</a:t>
            </a:r>
          </a:p>
          <a:p>
            <a:pPr lvl="1"/>
            <a:r>
              <a:rPr lang="en-US" altLang="zh-CN" sz="2000" dirty="0" err="1"/>
              <a:t>fd_set</a:t>
            </a:r>
            <a:r>
              <a:rPr lang="zh-CN" altLang="en-US" sz="2000" dirty="0"/>
              <a:t>需要拷贝到内核</a:t>
            </a:r>
          </a:p>
          <a:p>
            <a:pPr lvl="1"/>
            <a:r>
              <a:rPr lang="zh-CN" altLang="en-US" sz="2000" dirty="0"/>
              <a:t>更关键的是：</a:t>
            </a:r>
            <a:r>
              <a:rPr lang="en-US" altLang="zh-CN" sz="2000" dirty="0" err="1"/>
              <a:t>fd_set</a:t>
            </a:r>
            <a:r>
              <a:rPr lang="zh-CN" altLang="en-US" sz="2000" dirty="0"/>
              <a:t>将进程的所有描述符都罗列出来，内核与应用程序需要逐个检查相应的</a:t>
            </a:r>
            <a:r>
              <a:rPr lang="en-US" altLang="zh-CN" sz="2000" dirty="0"/>
              <a:t>bit</a:t>
            </a:r>
            <a:r>
              <a:rPr lang="zh-CN" altLang="en-US" sz="2000" dirty="0"/>
              <a:t>位。这个复杂度为</a:t>
            </a:r>
            <a:r>
              <a:rPr lang="en-US" altLang="zh-CN" sz="2000" dirty="0"/>
              <a:t>O(N)</a:t>
            </a:r>
          </a:p>
          <a:p>
            <a:pPr lvl="1"/>
            <a:r>
              <a:rPr lang="zh-CN" altLang="en-US" sz="2000" dirty="0"/>
              <a:t>在一次</a:t>
            </a:r>
            <a:r>
              <a:rPr lang="en-US" altLang="zh-CN" sz="2000" dirty="0"/>
              <a:t>select</a:t>
            </a:r>
            <a:r>
              <a:rPr lang="zh-CN" altLang="en-US" sz="2000" dirty="0"/>
              <a:t>设定</a:t>
            </a:r>
            <a:r>
              <a:rPr lang="en-US" altLang="zh-CN" sz="2000" dirty="0"/>
              <a:t>/</a:t>
            </a:r>
            <a:r>
              <a:rPr lang="zh-CN" altLang="en-US" sz="2000" dirty="0"/>
              <a:t>响应过程，</a:t>
            </a:r>
            <a:r>
              <a:rPr lang="en-US" altLang="zh-CN" sz="2000" dirty="0" err="1"/>
              <a:t>fd_set</a:t>
            </a:r>
            <a:r>
              <a:rPr lang="zh-CN" altLang="en-US" sz="2000" dirty="0"/>
              <a:t>至少要经过三次这种枚举才能完成遍历</a:t>
            </a:r>
          </a:p>
          <a:p>
            <a:pPr lvl="1"/>
            <a:r>
              <a:rPr lang="en-US" altLang="zh-CN" sz="2000" dirty="0"/>
              <a:t>select</a:t>
            </a:r>
            <a:r>
              <a:rPr lang="zh-CN" altLang="en-US" sz="2000" dirty="0"/>
              <a:t>关注的事件类型较少，其它类型的事件呢？如文件删除、进程启动</a:t>
            </a:r>
            <a:r>
              <a:rPr lang="en-US" altLang="zh-CN" sz="2000" dirty="0"/>
              <a:t>…</a:t>
            </a:r>
          </a:p>
          <a:p>
            <a:pPr lvl="1"/>
            <a:r>
              <a:rPr lang="en-US" altLang="zh-CN" sz="2000" dirty="0"/>
              <a:t>Select</a:t>
            </a:r>
            <a:r>
              <a:rPr lang="zh-CN" altLang="en-US" sz="2000" dirty="0"/>
              <a:t>每次从阻塞态退出后，都需要重新设置一次读</a:t>
            </a:r>
            <a:r>
              <a:rPr lang="en-US" altLang="zh-CN" sz="2000" dirty="0"/>
              <a:t>/</a:t>
            </a:r>
            <a:r>
              <a:rPr lang="zh-CN" altLang="en-US" sz="2000" dirty="0"/>
              <a:t>写集合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821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IO</a:t>
            </a:r>
            <a:r>
              <a:rPr lang="zh-CN" altLang="en-US" sz="2400" dirty="0"/>
              <a:t>模型</a:t>
            </a:r>
            <a:endParaRPr lang="en-US" altLang="zh-CN" sz="2400" dirty="0"/>
          </a:p>
          <a:p>
            <a:r>
              <a:rPr lang="en-US" altLang="zh-CN" sz="2400" dirty="0"/>
              <a:t>select</a:t>
            </a:r>
            <a:r>
              <a:rPr lang="zh-CN" altLang="en-US" sz="2400" dirty="0" smtClean="0"/>
              <a:t>函数</a:t>
            </a:r>
            <a:endParaRPr lang="en-US" altLang="zh-CN" sz="2400" dirty="0" smtClean="0"/>
          </a:p>
          <a:p>
            <a:r>
              <a:rPr lang="zh-CN" altLang="en-US" sz="2400" dirty="0" smtClean="0"/>
              <a:t>基于</a:t>
            </a:r>
            <a:r>
              <a:rPr lang="en-US" altLang="zh-CN" sz="2400" dirty="0" smtClean="0"/>
              <a:t>IO</a:t>
            </a:r>
            <a:r>
              <a:rPr lang="zh-CN" altLang="en-US" sz="2400" dirty="0" smtClean="0"/>
              <a:t>复用的编程</a:t>
            </a:r>
            <a:endParaRPr lang="en-US" altLang="zh-CN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912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poll</a:t>
            </a:r>
            <a:r>
              <a:rPr lang="zh-CN" altLang="en-US" sz="2400" dirty="0"/>
              <a:t>呢？</a:t>
            </a:r>
          </a:p>
          <a:p>
            <a:pPr lvl="1"/>
            <a:r>
              <a:rPr lang="zh-CN" altLang="en-US" sz="2000" dirty="0"/>
              <a:t>情况好点，它没有</a:t>
            </a:r>
            <a:r>
              <a:rPr lang="en-US" altLang="zh-CN" sz="2000" dirty="0"/>
              <a:t>FD_SETSIZE</a:t>
            </a:r>
            <a:r>
              <a:rPr lang="zh-CN" altLang="en-US" sz="2000" dirty="0"/>
              <a:t>的限制，但是效率仍然很低</a:t>
            </a:r>
          </a:p>
          <a:p>
            <a:r>
              <a:rPr lang="zh-CN" altLang="en-US" sz="2400" dirty="0"/>
              <a:t>综上，</a:t>
            </a:r>
            <a:r>
              <a:rPr lang="en-US" altLang="zh-CN" sz="2400" dirty="0"/>
              <a:t>select</a:t>
            </a:r>
            <a:r>
              <a:rPr lang="zh-CN" altLang="en-US" sz="2400" dirty="0"/>
              <a:t>、</a:t>
            </a:r>
            <a:r>
              <a:rPr lang="en-US" altLang="zh-CN" sz="2400" dirty="0"/>
              <a:t>poll</a:t>
            </a:r>
            <a:r>
              <a:rPr lang="zh-CN" altLang="en-US" sz="2400" dirty="0"/>
              <a:t>对于重负荷的服务器而言，效率比较低</a:t>
            </a:r>
          </a:p>
          <a:p>
            <a:endParaRPr lang="zh-CN" altLang="en-US" sz="2400" dirty="0"/>
          </a:p>
          <a:p>
            <a:r>
              <a:rPr lang="zh-CN" altLang="en-US" sz="2400" dirty="0"/>
              <a:t>虽然</a:t>
            </a:r>
            <a:r>
              <a:rPr lang="en-US" altLang="zh-CN" sz="2400" dirty="0"/>
              <a:t>select/poll</a:t>
            </a:r>
            <a:r>
              <a:rPr lang="zh-CN" altLang="en-US" sz="2400" dirty="0"/>
              <a:t>存在上述弊端，但是</a:t>
            </a:r>
            <a:r>
              <a:rPr lang="en-US" altLang="zh-CN" sz="2400" dirty="0"/>
              <a:t>select/poll</a:t>
            </a:r>
            <a:r>
              <a:rPr lang="zh-CN" altLang="en-US" sz="2400" dirty="0"/>
              <a:t>提供了一种全新的编程模型</a:t>
            </a:r>
          </a:p>
          <a:p>
            <a:pPr lvl="1"/>
            <a:r>
              <a:rPr lang="zh-CN" altLang="en-US" sz="2000" dirty="0"/>
              <a:t>对网络报文的收发，采用了事件触发的方式</a:t>
            </a:r>
          </a:p>
          <a:p>
            <a:pPr lvl="1"/>
            <a:r>
              <a:rPr lang="zh-CN" altLang="en-US" sz="2000" dirty="0"/>
              <a:t>推而及广，</a:t>
            </a:r>
            <a:r>
              <a:rPr lang="en-US" altLang="zh-CN" sz="2000" dirty="0"/>
              <a:t>select</a:t>
            </a:r>
            <a:r>
              <a:rPr lang="zh-CN" altLang="en-US" sz="2000" dirty="0"/>
              <a:t>提供了一种</a:t>
            </a:r>
            <a:r>
              <a:rPr lang="en-US" altLang="zh-CN" sz="2000" dirty="0"/>
              <a:t>IO</a:t>
            </a:r>
            <a:r>
              <a:rPr lang="zh-CN" altLang="en-US" sz="2000" dirty="0"/>
              <a:t>事件触发的编程方式</a:t>
            </a:r>
          </a:p>
          <a:p>
            <a:pPr lvl="1"/>
            <a:r>
              <a:rPr lang="en-US" altLang="zh-CN" sz="2000" dirty="0"/>
              <a:t>select</a:t>
            </a:r>
            <a:r>
              <a:rPr lang="zh-CN" altLang="en-US" sz="2000" dirty="0"/>
              <a:t>的这种模型非常高效，可以在一个线程里支撑起重负荷的应用</a:t>
            </a:r>
          </a:p>
          <a:p>
            <a:pPr lvl="1"/>
            <a:r>
              <a:rPr lang="en-US" altLang="zh-CN" sz="2000" dirty="0"/>
              <a:t>select</a:t>
            </a:r>
            <a:r>
              <a:rPr lang="zh-CN" altLang="en-US" sz="2000" dirty="0"/>
              <a:t>的这种复用方式，使得它成为进一步改进的对象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4686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Thanks.</a:t>
            </a:r>
            <a:br>
              <a:rPr lang="en-US" altLang="zh-CN" dirty="0"/>
            </a:br>
            <a:r>
              <a:rPr lang="en-US" altLang="zh-CN" b="0" dirty="0"/>
              <a:t>And Your Slogan Here.</a:t>
            </a:r>
            <a:endParaRPr lang="zh-CN" altLang="en-US" sz="2400" b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/>
              <a:t>Speaker name and title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="" xmlns:a16="http://schemas.microsoft.com/office/drawing/2014/main" id="{0946A5F7-F537-4434-9DF0-6849E234EDA4}"/>
              </a:ext>
            </a:extLst>
          </p:cNvPr>
          <p:cNvCxnSpPr>
            <a:cxnSpLocks/>
          </p:cNvCxnSpPr>
          <p:nvPr/>
        </p:nvCxnSpPr>
        <p:spPr>
          <a:xfrm>
            <a:off x="6207126" y="2127252"/>
            <a:ext cx="531336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="" xmlns:a16="http://schemas.microsoft.com/office/drawing/2014/main" id="{1F408655-7B16-4C36-8089-D73A62DE8A3B}"/>
              </a:ext>
            </a:extLst>
          </p:cNvPr>
          <p:cNvCxnSpPr>
            <a:cxnSpLocks/>
          </p:cNvCxnSpPr>
          <p:nvPr/>
        </p:nvCxnSpPr>
        <p:spPr>
          <a:xfrm>
            <a:off x="6207126" y="4112630"/>
            <a:ext cx="531336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en-US" altLang="zh-CN" smtClean="0"/>
              <a:t>IO</a:t>
            </a:r>
            <a:r>
              <a:rPr lang="zh-CN" altLang="en-US" smtClean="0"/>
              <a:t>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阻塞</a:t>
            </a:r>
            <a:r>
              <a:rPr lang="en-US" altLang="zh-CN" sz="2400" dirty="0"/>
              <a:t>IO</a:t>
            </a: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868" y="1723081"/>
            <a:ext cx="7950619" cy="442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238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非阻塞</a:t>
            </a:r>
            <a:r>
              <a:rPr lang="en-US" altLang="zh-CN" sz="2400" dirty="0"/>
              <a:t>IO</a:t>
            </a: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793" y="1722483"/>
            <a:ext cx="7951694" cy="442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489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IO</a:t>
            </a:r>
            <a:r>
              <a:rPr lang="zh-CN" altLang="en-US" sz="2400" dirty="0"/>
              <a:t>复用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134" y="1690688"/>
            <a:ext cx="7911353" cy="430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725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信号驱动</a:t>
            </a:r>
            <a:r>
              <a:rPr lang="en-US" altLang="zh-CN" sz="2400" dirty="0"/>
              <a:t>IO</a:t>
            </a: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089" y="1792287"/>
            <a:ext cx="79403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07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异步</a:t>
            </a:r>
            <a:r>
              <a:rPr lang="en-US" altLang="zh-CN" sz="2400" dirty="0"/>
              <a:t>IO</a:t>
            </a: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242" y="1792287"/>
            <a:ext cx="777024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686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各种模型比较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946" y="1904001"/>
            <a:ext cx="7736541" cy="423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04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Select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参数</a:t>
            </a:r>
            <a:r>
              <a:rPr lang="zh-CN" altLang="en-US" sz="2400" dirty="0"/>
              <a:t>说明</a:t>
            </a:r>
            <a:endParaRPr lang="en-US" altLang="zh-CN" sz="2400" dirty="0"/>
          </a:p>
          <a:p>
            <a:pPr lvl="1"/>
            <a:r>
              <a:rPr lang="en-US" altLang="zh-CN" sz="2000" dirty="0"/>
              <a:t>maxfdp1</a:t>
            </a:r>
          </a:p>
          <a:p>
            <a:pPr lvl="1"/>
            <a:r>
              <a:rPr lang="en-US" altLang="zh-CN" sz="2000" dirty="0" err="1"/>
              <a:t>readset</a:t>
            </a:r>
            <a:r>
              <a:rPr lang="en-US" altLang="zh-CN" sz="2000" dirty="0"/>
              <a:t>/</a:t>
            </a:r>
            <a:r>
              <a:rPr lang="en-US" altLang="zh-CN" sz="2000" dirty="0" err="1"/>
              <a:t>writeset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exceptset</a:t>
            </a:r>
            <a:endParaRPr lang="en-US" altLang="zh-CN" sz="2000" dirty="0"/>
          </a:p>
          <a:p>
            <a:pPr lvl="1"/>
            <a:r>
              <a:rPr lang="en-US" altLang="zh-CN" sz="2000" dirty="0"/>
              <a:t>timeout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405" y="1123950"/>
            <a:ext cx="10515600" cy="20333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251" y="4788826"/>
            <a:ext cx="6984236" cy="125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922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a18adb86-5929-4bf5-a1c6-bcf101f86030"/>
</p:tagLst>
</file>

<file path=ppt/theme/theme1.xml><?xml version="1.0" encoding="utf-8"?>
<a:theme xmlns:a="http://schemas.openxmlformats.org/drawingml/2006/main" name="主题5">
  <a:themeElements>
    <a:clrScheme name="自定义 2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698FCE"/>
      </a:accent1>
      <a:accent2>
        <a:srgbClr val="969EC2"/>
      </a:accent2>
      <a:accent3>
        <a:srgbClr val="85C2BC"/>
      </a:accent3>
      <a:accent4>
        <a:srgbClr val="FAD25F"/>
      </a:accent4>
      <a:accent5>
        <a:srgbClr val="99CAE6"/>
      </a:accent5>
      <a:accent6>
        <a:srgbClr val="8491CB"/>
      </a:accent6>
      <a:hlink>
        <a:srgbClr val="7DC8EB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19</TotalTime>
  <Words>942</Words>
  <Application>Microsoft Office PowerPoint</Application>
  <PresentationFormat>宽屏</PresentationFormat>
  <Paragraphs>153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宋体</vt:lpstr>
      <vt:lpstr>微软雅黑</vt:lpstr>
      <vt:lpstr>Arial</vt:lpstr>
      <vt:lpstr>Calibri</vt:lpstr>
      <vt:lpstr>Consolas</vt:lpstr>
      <vt:lpstr>Wingdings</vt:lpstr>
      <vt:lpstr>主题5</vt:lpstr>
      <vt:lpstr>IO复用技术/05</vt:lpstr>
      <vt:lpstr>本章内容</vt:lpstr>
      <vt:lpstr>1. IO模型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 Select函数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 Echo客户端/服务器</vt:lpstr>
      <vt:lpstr>PowerPoint 演示文稿</vt:lpstr>
      <vt:lpstr>4. select/poll/pselect</vt:lpstr>
      <vt:lpstr>PowerPoint 演示文稿</vt:lpstr>
      <vt:lpstr>Thanks. And Your Slogan Here.</vt:lpstr>
    </vt:vector>
  </TitlesOfParts>
  <Manager>iSlide</Manager>
  <Company>iSlide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niexw</cp:lastModifiedBy>
  <cp:revision>82</cp:revision>
  <cp:lastPrinted>2018-02-05T16:00:00Z</cp:lastPrinted>
  <dcterms:created xsi:type="dcterms:W3CDTF">2018-02-05T16:00:00Z</dcterms:created>
  <dcterms:modified xsi:type="dcterms:W3CDTF">2020-03-04T06:17:10Z</dcterms:modified>
  <cp:category>business proposal;oral defense;training courseware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a18adb86-5929-4bf5-a1c6-bcf101f86030</vt:lpwstr>
  </property>
</Properties>
</file>