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0810-FC66-4A00-A189-D4BC71F52262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2FF0-369D-40E2-BFA8-4061F9288D0E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0E89-4B33-4E46-A033-13D9E95C9A27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86E1ACB-CB78-4A8D-9FAB-50BC6A1C3D85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非阻塞编程</a:t>
            </a:r>
            <a:r>
              <a:rPr lang="en-US" altLang="zh-CN" dirty="0" smtClean="0"/>
              <a:t>/06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>
                <a:latin typeface="+mj-ea"/>
              </a:rPr>
              <a:t>非</a:t>
            </a:r>
            <a:r>
              <a:rPr lang="zh-CN" altLang="en-US" dirty="0">
                <a:latin typeface="+mj-ea"/>
              </a:rPr>
              <a:t>阻塞</a:t>
            </a:r>
            <a:r>
              <a:rPr lang="en-US" altLang="zh-CN" dirty="0">
                <a:latin typeface="+mj-ea"/>
              </a:rPr>
              <a:t>connect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EINPROCESS</a:t>
            </a:r>
          </a:p>
          <a:p>
            <a:endParaRPr lang="en-US" altLang="zh-CN" sz="2400" dirty="0"/>
          </a:p>
          <a:p>
            <a:r>
              <a:rPr lang="en-US" altLang="zh-CN" sz="2400" dirty="0"/>
              <a:t>Daytime 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lib/</a:t>
            </a:r>
            <a:r>
              <a:rPr lang="en-US" altLang="zh-CN" sz="2400" dirty="0" err="1" smtClean="0"/>
              <a:t>connect_nonb.c</a:t>
            </a:r>
            <a:endParaRPr lang="en-US" altLang="zh-CN" sz="2400" dirty="0"/>
          </a:p>
          <a:p>
            <a:r>
              <a:rPr lang="en-US" altLang="zh-CN" sz="2400" dirty="0"/>
              <a:t>Web 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nonblock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web.c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9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accept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EINTR/EWOULDBLOCK/ECONNABORTED/EPROTO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0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why non-blocking?</a:t>
            </a:r>
          </a:p>
          <a:p>
            <a:r>
              <a:rPr lang="zh-CN" altLang="en-US" sz="2400" dirty="0"/>
              <a:t>非阻塞</a:t>
            </a:r>
            <a:r>
              <a:rPr lang="zh-CN" altLang="en-US" sz="2400" dirty="0" smtClean="0"/>
              <a:t>技术</a:t>
            </a:r>
            <a:endParaRPr lang="en-US" altLang="zh-CN" sz="2400" dirty="0" smtClean="0"/>
          </a:p>
          <a:p>
            <a:r>
              <a:rPr lang="zh-CN" altLang="en-US" sz="2400" dirty="0" smtClean="0"/>
              <a:t>非</a:t>
            </a:r>
            <a:r>
              <a:rPr lang="zh-CN" altLang="en-US" sz="2400" dirty="0"/>
              <a:t>阻塞</a:t>
            </a:r>
            <a:r>
              <a:rPr lang="en-US" altLang="zh-CN" sz="2400" dirty="0"/>
              <a:t>echo</a:t>
            </a:r>
            <a:r>
              <a:rPr lang="zh-CN" altLang="en-US" sz="2400" dirty="0"/>
              <a:t>客户端</a:t>
            </a:r>
            <a:r>
              <a:rPr lang="en-US" altLang="zh-CN" sz="2400" dirty="0"/>
              <a:t>/</a:t>
            </a:r>
            <a:r>
              <a:rPr lang="zh-CN" altLang="en-US" sz="2400" dirty="0"/>
              <a:t>非阻塞读写</a:t>
            </a:r>
            <a:endParaRPr lang="en-US" altLang="zh-CN" sz="2400" dirty="0"/>
          </a:p>
          <a:p>
            <a:r>
              <a:rPr lang="zh-CN" altLang="en-US" sz="2400" dirty="0"/>
              <a:t>非阻塞</a:t>
            </a:r>
            <a:r>
              <a:rPr lang="en-US" altLang="zh-CN" sz="2400" dirty="0"/>
              <a:t>connect</a:t>
            </a:r>
          </a:p>
          <a:p>
            <a:r>
              <a:rPr lang="zh-CN" altLang="en-US" sz="2400" dirty="0"/>
              <a:t>非阻塞</a:t>
            </a:r>
            <a:r>
              <a:rPr lang="en-US" altLang="zh-CN" sz="2400" dirty="0"/>
              <a:t>accept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>
                <a:latin typeface="+mj-ea"/>
              </a:rPr>
              <a:t>Why non-blocking?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Case1</a:t>
            </a:r>
            <a:r>
              <a:rPr lang="zh-CN" altLang="en-US" sz="2400" dirty="0"/>
              <a:t>：考虑一个对</a:t>
            </a:r>
            <a:r>
              <a:rPr lang="en-US" altLang="zh-CN" sz="2400" dirty="0"/>
              <a:t>http</a:t>
            </a:r>
            <a:r>
              <a:rPr lang="zh-CN" altLang="en-US" sz="2400" dirty="0"/>
              <a:t>服务器的攻击</a:t>
            </a:r>
            <a:endParaRPr lang="en-US" altLang="zh-CN" sz="2400" dirty="0"/>
          </a:p>
          <a:p>
            <a:pPr lvl="1"/>
            <a:r>
              <a:rPr lang="en-US" altLang="zh-CN" sz="2000" dirty="0"/>
              <a:t>http</a:t>
            </a:r>
            <a:r>
              <a:rPr lang="zh-CN" altLang="en-US" sz="2000" dirty="0"/>
              <a:t>服务器采用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编写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Attacker</a:t>
            </a:r>
            <a:r>
              <a:rPr lang="zh-CN" altLang="en-US" sz="2000" dirty="0"/>
              <a:t>建连</a:t>
            </a:r>
            <a:endParaRPr lang="en-US" altLang="zh-CN" sz="2000" dirty="0"/>
          </a:p>
          <a:p>
            <a:pPr lvl="1"/>
            <a:r>
              <a:rPr lang="en-US" altLang="zh-CN" sz="2000" dirty="0"/>
              <a:t>Attacker</a:t>
            </a:r>
            <a:r>
              <a:rPr lang="zh-CN" altLang="en-US" sz="2000" dirty="0"/>
              <a:t>请求网页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服务器向客户端返回</a:t>
            </a:r>
            <a:r>
              <a:rPr lang="en-US" altLang="zh-CN" sz="2000" dirty="0"/>
              <a:t>web</a:t>
            </a:r>
            <a:r>
              <a:rPr lang="zh-CN" altLang="en-US" sz="2000" dirty="0"/>
              <a:t>网页，如果返回的内容包含一个</a:t>
            </a:r>
            <a:r>
              <a:rPr lang="en-US" altLang="zh-CN" sz="2000" dirty="0"/>
              <a:t>jpg</a:t>
            </a:r>
            <a:r>
              <a:rPr lang="zh-CN" altLang="en-US" sz="2000" dirty="0"/>
              <a:t>，文件大于发送</a:t>
            </a:r>
            <a:r>
              <a:rPr lang="en-US" altLang="zh-CN" sz="2000" dirty="0"/>
              <a:t>buffer</a:t>
            </a:r>
          </a:p>
          <a:p>
            <a:pPr lvl="1"/>
            <a:r>
              <a:rPr lang="en-US" altLang="zh-CN" sz="2000" dirty="0"/>
              <a:t>Attacker</a:t>
            </a:r>
            <a:r>
              <a:rPr lang="zh-CN" altLang="en-US" sz="2000" dirty="0"/>
              <a:t>修改</a:t>
            </a:r>
            <a:r>
              <a:rPr lang="en-US" altLang="zh-CN" sz="2000" dirty="0"/>
              <a:t>TCP/IP</a:t>
            </a:r>
            <a:r>
              <a:rPr lang="zh-CN" altLang="en-US" sz="2000" dirty="0"/>
              <a:t>协议栈，对服务器的响应数据不予</a:t>
            </a:r>
            <a:r>
              <a:rPr lang="en-US" altLang="zh-CN" sz="2000" dirty="0" err="1"/>
              <a:t>Ack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Case2</a:t>
            </a:r>
            <a:r>
              <a:rPr lang="zh-CN" altLang="en-US" sz="2400" dirty="0"/>
              <a:t>：多线程？</a:t>
            </a:r>
            <a:endParaRPr lang="en-US" altLang="zh-CN" sz="2400" dirty="0"/>
          </a:p>
          <a:p>
            <a:pPr lvl="1"/>
            <a:r>
              <a:rPr lang="zh-CN" altLang="en-US" sz="2000" dirty="0"/>
              <a:t>线程不能被阻塞，它是宝贵的计算资源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结论：从安全性考虑，服务器一定要采用非阻塞方式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98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>
                <a:latin typeface="+mj-ea"/>
              </a:rPr>
              <a:t>非</a:t>
            </a:r>
            <a:r>
              <a:rPr lang="zh-CN" altLang="en-US" dirty="0">
                <a:latin typeface="+mj-ea"/>
              </a:rPr>
              <a:t>阻塞技术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设置非阻塞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fcntl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Ioctl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采用</a:t>
            </a:r>
            <a:r>
              <a:rPr lang="en-US" altLang="zh-CN" sz="2000" dirty="0"/>
              <a:t>IO</a:t>
            </a:r>
            <a:r>
              <a:rPr lang="zh-CN" altLang="en-US" sz="2000" dirty="0"/>
              <a:t>复用技术通知事件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90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阻塞与非阻塞对比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graphicFrame>
        <p:nvGraphicFramePr>
          <p:cNvPr id="5" name="Group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460696"/>
              </p:ext>
            </p:extLst>
          </p:nvPr>
        </p:nvGraphicFramePr>
        <p:xfrm>
          <a:off x="3290887" y="1131029"/>
          <a:ext cx="8229600" cy="5012596"/>
        </p:xfrm>
        <a:graphic>
          <a:graphicData uri="http://schemas.openxmlformats.org/drawingml/2006/table">
            <a:tbl>
              <a:tblPr/>
              <a:tblGrid>
                <a:gridCol w="1219200"/>
                <a:gridCol w="3581400"/>
                <a:gridCol w="3429000"/>
              </a:tblGrid>
              <a:tr h="384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阻塞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非阻塞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9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读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当收到的数据超过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low_water_mark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时，读返回；否则读操作阻塞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如果接收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buffer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没有数据，读操作返回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errno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置为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EAGAIN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写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如果发送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buffer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空间不够，没有办法将数据拷贝到发送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buffer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，写操作阻塞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如果发送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buffer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没有空间，写操作返回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EAGAIN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；如果发送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buffer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只有一部分空间，写操作会写一个寸头进发送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buffer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9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accept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有客户端与服务器成功建连，返回；否则阻塞。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如果没有客户端成功建连，返回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EAGAIN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connect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只有在收到服务器的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SYN+ACK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后，客户端才从阻塞态退出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客户端在启动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路握手之后，返回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EINPROCESS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81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>
                <a:latin typeface="+mj-ea"/>
              </a:rPr>
              <a:t>非</a:t>
            </a:r>
            <a:r>
              <a:rPr lang="zh-CN" altLang="en-US" dirty="0">
                <a:latin typeface="+mj-ea"/>
              </a:rPr>
              <a:t>阻塞</a:t>
            </a:r>
            <a:r>
              <a:rPr lang="en-US" altLang="zh-CN" dirty="0">
                <a:latin typeface="+mj-ea"/>
              </a:rPr>
              <a:t>echo</a:t>
            </a:r>
            <a:r>
              <a:rPr lang="zh-CN" altLang="en-US" dirty="0">
                <a:latin typeface="+mj-ea"/>
              </a:rPr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/>
              <a:t>非阻塞事件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stdin</a:t>
            </a:r>
            <a:endParaRPr lang="en-US" altLang="zh-CN" sz="2800" dirty="0"/>
          </a:p>
          <a:p>
            <a:pPr lvl="2"/>
            <a:r>
              <a:rPr lang="en-US" altLang="zh-CN" sz="2600" dirty="0"/>
              <a:t>Data ready</a:t>
            </a:r>
          </a:p>
          <a:p>
            <a:pPr lvl="2"/>
            <a:r>
              <a:rPr lang="en-US" altLang="zh-CN" sz="2600" dirty="0"/>
              <a:t>EOF</a:t>
            </a:r>
          </a:p>
          <a:p>
            <a:pPr lvl="1"/>
            <a:r>
              <a:rPr lang="en-US" altLang="zh-CN" sz="2800" dirty="0"/>
              <a:t>socket</a:t>
            </a:r>
          </a:p>
          <a:p>
            <a:pPr lvl="2"/>
            <a:r>
              <a:rPr lang="en-US" altLang="zh-CN" sz="2600" dirty="0"/>
              <a:t>Data readable</a:t>
            </a:r>
          </a:p>
          <a:p>
            <a:pPr lvl="2"/>
            <a:r>
              <a:rPr lang="en-US" altLang="zh-CN" sz="2600" dirty="0"/>
              <a:t>Receive FIN</a:t>
            </a:r>
          </a:p>
          <a:p>
            <a:pPr lvl="2"/>
            <a:endParaRPr lang="en-US" altLang="zh-CN" sz="2600" dirty="0"/>
          </a:p>
          <a:p>
            <a:pPr lvl="2"/>
            <a:r>
              <a:rPr lang="en-US" altLang="zh-CN" sz="2600" dirty="0"/>
              <a:t>Buffer writable</a:t>
            </a:r>
          </a:p>
          <a:p>
            <a:pPr lvl="2"/>
            <a:r>
              <a:rPr lang="en-US" altLang="zh-CN" sz="2600" dirty="0"/>
              <a:t>Connected</a:t>
            </a:r>
          </a:p>
          <a:p>
            <a:pPr lvl="2"/>
            <a:endParaRPr lang="en-US" altLang="zh-CN" sz="2600" dirty="0"/>
          </a:p>
          <a:p>
            <a:pPr lvl="2"/>
            <a:r>
              <a:rPr lang="en-US" altLang="zh-CN" sz="2600" dirty="0"/>
              <a:t>Receive RST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lvl="1"/>
            <a:r>
              <a:rPr lang="en-US" altLang="zh-CN" sz="2800" dirty="0" err="1"/>
              <a:t>stdout</a:t>
            </a:r>
            <a:endParaRPr lang="en-US" altLang="zh-CN" sz="2800" dirty="0"/>
          </a:p>
          <a:p>
            <a:pPr lvl="2"/>
            <a:r>
              <a:rPr lang="en-US" altLang="zh-CN" sz="2600" dirty="0"/>
              <a:t>Buffer writable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39" y="1825624"/>
            <a:ext cx="6912661" cy="28592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9059" y="4684865"/>
            <a:ext cx="2823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Why writable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294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Buffer</a:t>
            </a:r>
            <a:r>
              <a:rPr lang="zh-CN" altLang="en-US" sz="2400" dirty="0"/>
              <a:t>管理</a:t>
            </a:r>
            <a:endParaRPr lang="en-US" altLang="zh-CN" sz="2400" dirty="0"/>
          </a:p>
          <a:p>
            <a:pPr lvl="1"/>
            <a:r>
              <a:rPr lang="zh-CN" altLang="en-US" sz="2000" dirty="0"/>
              <a:t>阻塞</a:t>
            </a:r>
            <a:r>
              <a:rPr lang="en-US" altLang="zh-CN" sz="2000" dirty="0"/>
              <a:t>echo</a:t>
            </a:r>
            <a:r>
              <a:rPr lang="zh-CN" altLang="en-US" sz="2000" dirty="0"/>
              <a:t>的</a:t>
            </a:r>
            <a:r>
              <a:rPr lang="en-US" altLang="zh-CN" sz="2000" dirty="0"/>
              <a:t>buffer</a:t>
            </a:r>
            <a:r>
              <a:rPr lang="zh-CN" altLang="en-US" sz="2000" dirty="0"/>
              <a:t>管理不可用</a:t>
            </a:r>
            <a:endParaRPr lang="en-US" altLang="zh-CN" sz="2000" dirty="0"/>
          </a:p>
          <a:p>
            <a:pPr lvl="1"/>
            <a:r>
              <a:rPr lang="zh-CN" altLang="en-US" sz="2000" dirty="0"/>
              <a:t>非阻塞的</a:t>
            </a:r>
            <a:r>
              <a:rPr lang="en-US" altLang="zh-CN" sz="2000" dirty="0"/>
              <a:t>buffer</a:t>
            </a:r>
            <a:r>
              <a:rPr lang="zh-CN" altLang="en-US" sz="2000" dirty="0"/>
              <a:t>管理</a:t>
            </a:r>
            <a:endParaRPr lang="en-US" altLang="zh-CN" sz="2000" dirty="0"/>
          </a:p>
          <a:p>
            <a:pPr lvl="2"/>
            <a:r>
              <a:rPr lang="zh-CN" altLang="en-US" sz="1800" dirty="0"/>
              <a:t>其他方案？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0" y="3531375"/>
            <a:ext cx="6984626" cy="26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1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nonblocking</a:t>
            </a:r>
            <a:r>
              <a:rPr lang="en-US" altLang="zh-CN" sz="2400" dirty="0"/>
              <a:t> version of </a:t>
            </a:r>
            <a:r>
              <a:rPr lang="en-US" altLang="zh-CN" sz="2400" dirty="0" err="1"/>
              <a:t>str_cli</a:t>
            </a:r>
            <a:r>
              <a:rPr lang="en-US" altLang="zh-CN" sz="2400" dirty="0"/>
              <a:t> that we just showed is nontrivial: about 135 lines of code, compared to 40 lines for the version using select with blocking I/O in Figure 6.13, and 20 lines for our original stop-and-wait version (Figure 5.5). </a:t>
            </a:r>
          </a:p>
          <a:p>
            <a:r>
              <a:rPr lang="en-US" altLang="zh-CN" sz="2400" dirty="0"/>
              <a:t>We know that doubling the size of the code from 20 to 40 lines was worth the effort, because the speed increased by almost a factor of 30 in a batch mode and using select with blocking descriptors was not overly complicated. </a:t>
            </a:r>
          </a:p>
          <a:p>
            <a:r>
              <a:rPr lang="en-US" altLang="zh-CN" sz="2400" dirty="0"/>
              <a:t>But, is it worth the effort to code an application using </a:t>
            </a:r>
            <a:r>
              <a:rPr lang="en-US" altLang="zh-CN" sz="2400" dirty="0" err="1"/>
              <a:t>nonblocking</a:t>
            </a:r>
            <a:r>
              <a:rPr lang="en-US" altLang="zh-CN" sz="2400" dirty="0"/>
              <a:t> I/O, given the complexity of the resulting code? </a:t>
            </a:r>
            <a:r>
              <a:rPr lang="en-US" altLang="zh-CN" sz="2400" dirty="0">
                <a:solidFill>
                  <a:srgbClr val="FF0000"/>
                </a:solidFill>
              </a:rPr>
              <a:t>The answer is no. </a:t>
            </a:r>
            <a:r>
              <a:rPr lang="en-US" altLang="zh-CN" sz="2400" dirty="0"/>
              <a:t>Whenever we find the need to use </a:t>
            </a:r>
            <a:r>
              <a:rPr lang="en-US" altLang="zh-CN" sz="2400" dirty="0" err="1"/>
              <a:t>nonblocking</a:t>
            </a:r>
            <a:r>
              <a:rPr lang="en-US" altLang="zh-CN" sz="2400" dirty="0"/>
              <a:t> I/O, it will usually be simpler to split the application into either processes (using fork) or threads (Chapter 26).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3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性能对比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77" y="2832388"/>
            <a:ext cx="7177087" cy="32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74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</TotalTime>
  <Words>533</Words>
  <Application>Microsoft Office PowerPoint</Application>
  <PresentationFormat>宽屏</PresentationFormat>
  <Paragraphs>92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Wingdings</vt:lpstr>
      <vt:lpstr>主题5</vt:lpstr>
      <vt:lpstr>非阻塞编程/06</vt:lpstr>
      <vt:lpstr>本章内容</vt:lpstr>
      <vt:lpstr>1. Why non-blocking?</vt:lpstr>
      <vt:lpstr>2. 非阻塞技术</vt:lpstr>
      <vt:lpstr>PowerPoint 演示文稿</vt:lpstr>
      <vt:lpstr>3. 非阻塞echo客户端</vt:lpstr>
      <vt:lpstr>PowerPoint 演示文稿</vt:lpstr>
      <vt:lpstr>PowerPoint 演示文稿</vt:lpstr>
      <vt:lpstr>PowerPoint 演示文稿</vt:lpstr>
      <vt:lpstr>4. 非阻塞connect</vt:lpstr>
      <vt:lpstr>5. 非阻塞accept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70</cp:revision>
  <cp:lastPrinted>2018-02-05T16:00:00Z</cp:lastPrinted>
  <dcterms:created xsi:type="dcterms:W3CDTF">2018-02-05T16:00:00Z</dcterms:created>
  <dcterms:modified xsi:type="dcterms:W3CDTF">2020-03-04T11:08:14Z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