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61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0" autoAdjust="0"/>
  </p:normalViewPr>
  <p:slideViewPr>
    <p:cSldViewPr snapToGrid="0">
      <p:cViewPr varScale="1">
        <p:scale>
          <a:sx n="83" d="100"/>
          <a:sy n="83" d="100"/>
        </p:scale>
        <p:origin x="77" y="2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:a16="http://schemas.microsoft.com/office/drawing/2014/main" xmlns="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FF34571-20DC-4359-9C3B-4D92050F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0810-FC66-4A00-A189-D4BC71F52262}" type="datetime1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C0BD28F-5F81-4628-B7F7-4CFA7C46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DEF377F-049F-4A50-A632-6FA81BE9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669E689-614A-4297-B51A-02A57569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2FF0-369D-40E2-BFA8-4061F9288D0E}" type="datetime1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9EA80CF-7ED1-4A0E-83CB-11D5DC0A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D1F512C-84E6-4139-A15F-D2EF1137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55119B5B-C61F-4AAB-AD46-F9F01750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0E89-4B33-4E46-A033-13D9E95C9A27}" type="datetime1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1E59CEA-4DBF-4E97-8194-416BC9AC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E76FBFD-A931-4F8A-8815-3DCE3E77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:a16="http://schemas.microsoft.com/office/drawing/2014/main" xmlns="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公司或署名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版权信息或网址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5151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86E1ACB-CB78-4A8D-9FAB-50BC6A1C3D85}" type="datetime1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5151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5151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sldNum="0"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>
          <a:xfrm>
            <a:off x="669925" y="3079042"/>
            <a:ext cx="10850563" cy="138119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主讲：聂晓文</a:t>
            </a:r>
            <a:endParaRPr lang="en-US" altLang="zh-CN" dirty="0" smtClean="0"/>
          </a:p>
          <a:p>
            <a:r>
              <a:rPr lang="en-US" altLang="zh-CN" dirty="0" smtClean="0"/>
              <a:t>Email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niexiaowen@uestc.edu.cn</a:t>
            </a:r>
          </a:p>
          <a:p>
            <a:r>
              <a:rPr lang="zh-CN" altLang="en-US" dirty="0" smtClean="0"/>
              <a:t>电子科技大学 计算机学院</a:t>
            </a:r>
            <a:endParaRPr lang="en-US" altLang="zh-CN" dirty="0"/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各种编程模式比较</a:t>
            </a:r>
            <a:r>
              <a:rPr lang="en-US" altLang="zh-CN" dirty="0" smtClean="0"/>
              <a:t>/07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C95079F2-B06A-45E0-8EEE-BC48961EB9C1}"/>
              </a:ext>
            </a:extLst>
          </p:cNvPr>
          <p:cNvCxnSpPr>
            <a:cxnSpLocks/>
          </p:cNvCxnSpPr>
          <p:nvPr/>
        </p:nvCxnSpPr>
        <p:spPr>
          <a:xfrm>
            <a:off x="3256384" y="2383326"/>
            <a:ext cx="82641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Unp</a:t>
            </a:r>
            <a:r>
              <a:rPr lang="zh-CN" altLang="en-US" sz="2400" dirty="0"/>
              <a:t>第</a:t>
            </a:r>
            <a:r>
              <a:rPr lang="en-US" altLang="zh-CN" sz="2400" dirty="0"/>
              <a:t>3</a:t>
            </a:r>
            <a:r>
              <a:rPr lang="zh-CN" altLang="en-US" sz="2400" dirty="0"/>
              <a:t>版结论：</a:t>
            </a:r>
            <a:endParaRPr lang="en-US" altLang="zh-CN" sz="2400" dirty="0"/>
          </a:p>
          <a:p>
            <a:pPr lvl="1"/>
            <a:r>
              <a:rPr lang="zh-CN" altLang="en-US" sz="2000" dirty="0"/>
              <a:t>线程池</a:t>
            </a:r>
            <a:r>
              <a:rPr lang="en-US" altLang="zh-CN" sz="2000" dirty="0"/>
              <a:t>/</a:t>
            </a:r>
            <a:r>
              <a:rPr lang="zh-CN" altLang="en-US" sz="2000" dirty="0"/>
              <a:t>进程池技术相比于即时创建，能够提升大约</a:t>
            </a:r>
            <a:r>
              <a:rPr lang="en-US" altLang="zh-CN" sz="2000" dirty="0"/>
              <a:t>10</a:t>
            </a:r>
            <a:r>
              <a:rPr lang="zh-CN" altLang="en-US" sz="2000" dirty="0"/>
              <a:t>倍的性能</a:t>
            </a:r>
          </a:p>
          <a:p>
            <a:pPr lvl="1"/>
            <a:r>
              <a:rPr lang="zh-CN" altLang="en-US" sz="2000" dirty="0"/>
              <a:t>通常而言，线程的创建开销要比线程创建开销小得多</a:t>
            </a:r>
          </a:p>
          <a:p>
            <a:pPr lvl="1"/>
            <a:r>
              <a:rPr lang="zh-CN" altLang="en-US" sz="2000" dirty="0"/>
              <a:t>在线程池实现中：相比于一个主线程</a:t>
            </a:r>
            <a:r>
              <a:rPr lang="en-US" altLang="zh-CN" sz="2000" dirty="0"/>
              <a:t>accept</a:t>
            </a:r>
            <a:r>
              <a:rPr lang="zh-CN" altLang="en-US" sz="2000" dirty="0"/>
              <a:t>，再向子线程传递文件描述符的方案；池内线程直接</a:t>
            </a:r>
            <a:r>
              <a:rPr lang="en-US" altLang="zh-CN" sz="2000" dirty="0"/>
              <a:t>accept</a:t>
            </a:r>
            <a:r>
              <a:rPr lang="zh-CN" altLang="en-US" sz="2000" dirty="0"/>
              <a:t>阻塞，要简单高效得多。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客户数</a:t>
            </a:r>
            <a:r>
              <a:rPr lang="en-US" altLang="zh-CN" sz="2000" dirty="0"/>
              <a:t>&gt;</a:t>
            </a:r>
            <a:r>
              <a:rPr lang="zh-CN" altLang="en-US" sz="2000" dirty="0"/>
              <a:t>线程数？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5230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r>
              <a:rPr lang="en-US" altLang="zh-CN" b="0" dirty="0"/>
              <a:t>And Your Slogan Here.</a:t>
            </a:r>
            <a:endParaRPr lang="zh-CN" altLang="en-US" sz="24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0946A5F7-F537-4434-9DF0-6849E234EDA4}"/>
              </a:ext>
            </a:extLst>
          </p:cNvPr>
          <p:cNvCxnSpPr>
            <a:cxnSpLocks/>
          </p:cNvCxnSpPr>
          <p:nvPr/>
        </p:nvCxnSpPr>
        <p:spPr>
          <a:xfrm>
            <a:off x="6207126" y="2127252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1F408655-7B16-4C36-8089-D73A62DE8A3B}"/>
              </a:ext>
            </a:extLst>
          </p:cNvPr>
          <p:cNvCxnSpPr>
            <a:cxnSpLocks/>
          </p:cNvCxnSpPr>
          <p:nvPr/>
        </p:nvCxnSpPr>
        <p:spPr>
          <a:xfrm>
            <a:off x="6207126" y="4112630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各种编程模型</a:t>
            </a:r>
            <a:r>
              <a:rPr lang="zh-CN" altLang="en-US" sz="2400" dirty="0" smtClean="0"/>
              <a:t>对比</a:t>
            </a:r>
            <a:endParaRPr lang="en-US" altLang="zh-CN" sz="2400" dirty="0" smtClean="0"/>
          </a:p>
          <a:p>
            <a:r>
              <a:rPr lang="zh-CN" altLang="en-US" sz="2400" smtClean="0"/>
              <a:t>线程池</a:t>
            </a:r>
            <a:endParaRPr lang="en-US" altLang="zh-CN" sz="24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12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各种编程模型对比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对比方案</a:t>
            </a:r>
            <a:endParaRPr lang="en-US" altLang="zh-CN" sz="2400" dirty="0" smtClean="0"/>
          </a:p>
          <a:p>
            <a:pPr lvl="1"/>
            <a:r>
              <a:rPr lang="en-US" altLang="zh-CN" sz="2000" dirty="0"/>
              <a:t>latency</a:t>
            </a:r>
          </a:p>
          <a:p>
            <a:pPr lvl="1"/>
            <a:r>
              <a:rPr lang="en-US" altLang="zh-CN" sz="2000" dirty="0"/>
              <a:t>throughput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 err="1"/>
              <a:t>Unp</a:t>
            </a:r>
            <a:r>
              <a:rPr lang="zh-CN" altLang="en-US" sz="2000" dirty="0"/>
              <a:t>的方案是基于</a:t>
            </a:r>
            <a:r>
              <a:rPr lang="en-US" altLang="zh-CN" sz="2000" dirty="0"/>
              <a:t>latency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862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进程池</a:t>
            </a:r>
            <a:r>
              <a:rPr lang="en-US" altLang="zh-CN" sz="2400" dirty="0"/>
              <a:t>/</a:t>
            </a:r>
            <a:r>
              <a:rPr lang="zh-CN" altLang="en-US" sz="2400" dirty="0"/>
              <a:t>线程池技术</a:t>
            </a:r>
            <a:endParaRPr lang="en-US" altLang="zh-CN" sz="2400" dirty="0"/>
          </a:p>
          <a:p>
            <a:pPr lvl="1"/>
            <a:r>
              <a:rPr lang="zh-CN" altLang="en-US" sz="2000" dirty="0"/>
              <a:t>预先创建进程</a:t>
            </a:r>
            <a:r>
              <a:rPr lang="en-US" altLang="zh-CN" sz="2000" dirty="0"/>
              <a:t>/</a:t>
            </a:r>
            <a:r>
              <a:rPr lang="zh-CN" altLang="en-US" sz="2000" dirty="0"/>
              <a:t>线程</a:t>
            </a:r>
            <a:endParaRPr lang="en-US" altLang="zh-CN" sz="2000" dirty="0"/>
          </a:p>
          <a:p>
            <a:pPr lvl="1"/>
            <a:r>
              <a:rPr lang="zh-CN" altLang="en-US" sz="2000" dirty="0"/>
              <a:t>缩短响应时间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554" y="2331529"/>
            <a:ext cx="7581900" cy="373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88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进程池实现方案</a:t>
            </a:r>
            <a:endParaRPr lang="en-US" altLang="zh-CN" sz="2400" dirty="0"/>
          </a:p>
          <a:p>
            <a:pPr lvl="1"/>
            <a:r>
              <a:rPr lang="zh-CN" altLang="en-US" sz="2000" dirty="0"/>
              <a:t>关键是让进程等待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直接</a:t>
            </a:r>
            <a:r>
              <a:rPr lang="en-US" altLang="zh-CN" sz="2400" dirty="0"/>
              <a:t>Accept</a:t>
            </a:r>
          </a:p>
          <a:p>
            <a:pPr lvl="1"/>
            <a:r>
              <a:rPr lang="zh-CN" altLang="en-US" sz="2000" dirty="0"/>
              <a:t>进程池中的所有空闲进程侦听服务端口，在</a:t>
            </a:r>
            <a:r>
              <a:rPr lang="en-US" altLang="zh-CN" sz="2000" dirty="0"/>
              <a:t>accept()</a:t>
            </a:r>
            <a:r>
              <a:rPr lang="zh-CN" altLang="en-US" sz="2000" dirty="0"/>
              <a:t>函数阻塞等待</a:t>
            </a:r>
          </a:p>
          <a:p>
            <a:pPr lvl="1"/>
            <a:r>
              <a:rPr lang="zh-CN" altLang="en-US" sz="2000" dirty="0"/>
              <a:t>新连接建立，所有进程池中的进程被唤醒。</a:t>
            </a:r>
          </a:p>
          <a:p>
            <a:pPr lvl="1"/>
            <a:r>
              <a:rPr lang="zh-CN" altLang="en-US" sz="2000" dirty="0"/>
              <a:t>系统调度进程池中的某个进程，从</a:t>
            </a:r>
            <a:r>
              <a:rPr lang="en-US" altLang="zh-CN" sz="2000" dirty="0"/>
              <a:t>accept</a:t>
            </a:r>
            <a:r>
              <a:rPr lang="zh-CN" altLang="en-US" sz="2000" dirty="0"/>
              <a:t>函数中返回，该进程为新进客户服务</a:t>
            </a:r>
          </a:p>
          <a:p>
            <a:pPr lvl="1"/>
            <a:r>
              <a:rPr lang="zh-CN" altLang="en-US" sz="2000" dirty="0"/>
              <a:t>其余进程呢？依次被调度，但是由于</a:t>
            </a:r>
            <a:r>
              <a:rPr lang="en-US" altLang="zh-CN" sz="2000" dirty="0"/>
              <a:t>listen</a:t>
            </a:r>
            <a:r>
              <a:rPr lang="zh-CN" altLang="en-US" sz="2000" dirty="0"/>
              <a:t>队列中为空，再次被阻塞</a:t>
            </a:r>
          </a:p>
          <a:p>
            <a:pPr lvl="1"/>
            <a:r>
              <a:rPr lang="en-US" altLang="zh-CN" sz="2000" dirty="0"/>
              <a:t>4.4BSD</a:t>
            </a:r>
            <a:r>
              <a:rPr lang="zh-CN" altLang="en-US" sz="2000" dirty="0"/>
              <a:t>中的惊群效应（</a:t>
            </a:r>
            <a:r>
              <a:rPr lang="en-US" altLang="zh-CN" sz="2000" dirty="0"/>
              <a:t>thundering herd</a:t>
            </a:r>
            <a:r>
              <a:rPr lang="zh-CN" altLang="en-US" sz="2000" dirty="0"/>
              <a:t>）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83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惊群效应的实质是唤醒等待进程或线程的方式</a:t>
            </a:r>
            <a:endParaRPr lang="en-US" altLang="zh-CN" sz="2400" dirty="0"/>
          </a:p>
          <a:p>
            <a:pPr lvl="1"/>
            <a:r>
              <a:rPr lang="en-US" altLang="zh-CN" sz="2000" dirty="0"/>
              <a:t>Broadcast</a:t>
            </a:r>
          </a:p>
          <a:p>
            <a:pPr lvl="1"/>
            <a:r>
              <a:rPr lang="en-US" altLang="zh-CN" sz="2000" dirty="0"/>
              <a:t>wakeup one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422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accept</a:t>
            </a:r>
            <a:r>
              <a:rPr lang="zh-CN" altLang="en-US" sz="2400" dirty="0"/>
              <a:t>的另一种方案</a:t>
            </a:r>
          </a:p>
          <a:p>
            <a:pPr lvl="1"/>
            <a:r>
              <a:rPr lang="zh-CN" altLang="en-US" sz="2000" dirty="0"/>
              <a:t>使用</a:t>
            </a:r>
            <a:r>
              <a:rPr lang="en-US" altLang="zh-CN" sz="2000" dirty="0"/>
              <a:t>IO</a:t>
            </a:r>
            <a:r>
              <a:rPr lang="zh-CN" altLang="en-US" sz="2000" dirty="0"/>
              <a:t>复用模型</a:t>
            </a:r>
            <a:r>
              <a:rPr lang="en-US" altLang="zh-CN" sz="2000" dirty="0"/>
              <a:t>——</a:t>
            </a:r>
            <a:r>
              <a:rPr lang="zh-CN" altLang="en-US" sz="2000" dirty="0"/>
              <a:t>阻塞在</a:t>
            </a:r>
            <a:r>
              <a:rPr lang="en-US" altLang="zh-CN" sz="2000" dirty="0"/>
              <a:t>select</a:t>
            </a:r>
            <a:r>
              <a:rPr lang="zh-CN" altLang="en-US" sz="2000" dirty="0"/>
              <a:t>函数上</a:t>
            </a:r>
          </a:p>
          <a:p>
            <a:pPr lvl="2"/>
            <a:r>
              <a:rPr lang="zh-CN" altLang="en-US" sz="1800" dirty="0"/>
              <a:t>基本模型同</a:t>
            </a:r>
            <a:r>
              <a:rPr lang="en-US" altLang="zh-CN" sz="1800" dirty="0"/>
              <a:t>accept</a:t>
            </a:r>
          </a:p>
          <a:p>
            <a:pPr lvl="2"/>
            <a:r>
              <a:rPr lang="zh-CN" altLang="en-US" sz="1800" dirty="0"/>
              <a:t>但是比直接阻塞在</a:t>
            </a:r>
            <a:r>
              <a:rPr lang="en-US" altLang="zh-CN" sz="1800" dirty="0"/>
              <a:t>accept</a:t>
            </a:r>
            <a:r>
              <a:rPr lang="zh-CN" altLang="en-US" sz="1800" dirty="0"/>
              <a:t>方案更糟糕，原因是事件的发生新连接到达引发的，</a:t>
            </a:r>
            <a:r>
              <a:rPr lang="en-US" altLang="zh-CN" sz="1800" dirty="0"/>
              <a:t>select</a:t>
            </a:r>
            <a:r>
              <a:rPr lang="zh-CN" altLang="en-US" sz="1800" dirty="0"/>
              <a:t>更绕行一次</a:t>
            </a:r>
            <a:endParaRPr lang="en-US" altLang="zh-CN" sz="1800" dirty="0"/>
          </a:p>
          <a:p>
            <a:pPr lvl="2"/>
            <a:endParaRPr lang="zh-CN" altLang="en-US" sz="1800" dirty="0"/>
          </a:p>
          <a:p>
            <a:r>
              <a:rPr lang="en-US" altLang="zh-CN" sz="2400" dirty="0"/>
              <a:t>accept</a:t>
            </a:r>
            <a:r>
              <a:rPr lang="zh-CN" altLang="en-US" sz="2400" dirty="0"/>
              <a:t>上锁</a:t>
            </a:r>
          </a:p>
          <a:p>
            <a:pPr lvl="1"/>
            <a:r>
              <a:rPr lang="zh-CN" altLang="en-US" sz="2000" dirty="0"/>
              <a:t>改进思路：让进程池中的进程依次访问</a:t>
            </a:r>
            <a:r>
              <a:rPr lang="en-US" altLang="zh-CN" sz="2000" dirty="0"/>
              <a:t>accept</a:t>
            </a:r>
            <a:r>
              <a:rPr lang="zh-CN" altLang="en-US" sz="2000" dirty="0"/>
              <a:t>函数，从而避免了为获得连接进程的调度开销，也就消除了惊群效应</a:t>
            </a:r>
          </a:p>
          <a:p>
            <a:pPr lvl="1"/>
            <a:r>
              <a:rPr lang="zh-CN" altLang="en-US" sz="2000" dirty="0"/>
              <a:t>惊群效应的开销转嫁为锁的开销</a:t>
            </a:r>
          </a:p>
          <a:p>
            <a:pPr lvl="1"/>
            <a:r>
              <a:rPr lang="zh-CN" altLang="en-US" sz="2000" dirty="0"/>
              <a:t>与锁的实现机制有关</a:t>
            </a:r>
          </a:p>
          <a:p>
            <a:pPr lvl="2"/>
            <a:r>
              <a:rPr lang="zh-CN" altLang="en-US" sz="1800" dirty="0"/>
              <a:t>文件锁</a:t>
            </a:r>
          </a:p>
          <a:p>
            <a:pPr lvl="2"/>
            <a:r>
              <a:rPr lang="zh-CN" altLang="en-US" sz="1800" dirty="0"/>
              <a:t>线程互斥锁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27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进程池，分发连接描述符</a:t>
            </a:r>
          </a:p>
          <a:p>
            <a:pPr lvl="1"/>
            <a:r>
              <a:rPr lang="zh-CN" altLang="en-US" sz="2000" dirty="0"/>
              <a:t>基本思想：</a:t>
            </a:r>
          </a:p>
          <a:p>
            <a:pPr lvl="2"/>
            <a:r>
              <a:rPr lang="zh-CN" altLang="en-US" sz="1800" dirty="0"/>
              <a:t>一个父进程负责侦听，子进程阻塞</a:t>
            </a:r>
          </a:p>
          <a:p>
            <a:pPr lvl="2"/>
            <a:r>
              <a:rPr lang="zh-CN" altLang="en-US" sz="1800" dirty="0"/>
              <a:t>当有新的连接，父进程把新</a:t>
            </a:r>
            <a:r>
              <a:rPr lang="en-US" altLang="zh-CN" sz="1800" dirty="0"/>
              <a:t>socket</a:t>
            </a:r>
            <a:r>
              <a:rPr lang="zh-CN" altLang="en-US" sz="1800" dirty="0"/>
              <a:t>传递给一个子进程</a:t>
            </a:r>
          </a:p>
          <a:p>
            <a:pPr lvl="1"/>
            <a:r>
              <a:rPr lang="zh-CN" altLang="en-US" sz="2000" dirty="0"/>
              <a:t>与前述的</a:t>
            </a:r>
            <a:r>
              <a:rPr lang="en-US" altLang="zh-CN" sz="2000" dirty="0"/>
              <a:t>accept</a:t>
            </a:r>
            <a:r>
              <a:rPr lang="zh-CN" altLang="en-US" sz="2000" dirty="0"/>
              <a:t>方案相比，父子进程之间分工明确，避免了惊群效应</a:t>
            </a:r>
          </a:p>
          <a:p>
            <a:pPr lvl="1"/>
            <a:r>
              <a:rPr lang="zh-CN" altLang="en-US" sz="2000" dirty="0"/>
              <a:t>子进程阻塞在进程间通信的管道上（不一定是</a:t>
            </a:r>
            <a:r>
              <a:rPr lang="en-US" altLang="zh-CN" sz="2000" dirty="0"/>
              <a:t>PIPE</a:t>
            </a:r>
            <a:r>
              <a:rPr lang="zh-CN" altLang="en-US" sz="2000" dirty="0"/>
              <a:t>）</a:t>
            </a:r>
          </a:p>
          <a:p>
            <a:pPr lvl="1"/>
            <a:r>
              <a:rPr lang="zh-CN" altLang="en-US" sz="2000" dirty="0"/>
              <a:t>增加了进程间通信的开销，同时父进程必须跟踪子进程的状态，看它是否处于空闲</a:t>
            </a:r>
          </a:p>
          <a:p>
            <a:pPr lvl="1"/>
            <a:r>
              <a:rPr lang="zh-CN" altLang="en-US" sz="2000" dirty="0"/>
              <a:t>描述符、空闲状态的传递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518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Master/slave</a:t>
            </a:r>
            <a:r>
              <a:rPr lang="zh-CN" altLang="en-US" sz="2400" dirty="0"/>
              <a:t>模型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电子科技大学</a:t>
            </a:r>
            <a:endParaRPr lang="zh-CN" alt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19912" y="1825625"/>
            <a:ext cx="4433888" cy="428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17321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26</TotalTime>
  <Words>472</Words>
  <Application>Microsoft Office PowerPoint</Application>
  <PresentationFormat>宽屏</PresentationFormat>
  <Paragraphs>67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主题5</vt:lpstr>
      <vt:lpstr>各种编程模式比较/07</vt:lpstr>
      <vt:lpstr>本章内容</vt:lpstr>
      <vt:lpstr>1. 各种编程模型对比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Thanks. And Your Slogan Here.</vt:lpstr>
    </vt:vector>
  </TitlesOfParts>
  <Manager>iSlide</Manager>
  <Company>iSlide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niexw</cp:lastModifiedBy>
  <cp:revision>75</cp:revision>
  <cp:lastPrinted>2018-02-05T16:00:00Z</cp:lastPrinted>
  <dcterms:created xsi:type="dcterms:W3CDTF">2018-02-05T16:00:00Z</dcterms:created>
  <dcterms:modified xsi:type="dcterms:W3CDTF">2020-03-13T02:20:42Z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</Properties>
</file>