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78" r:id="rId13"/>
    <p:sldId id="279" r:id="rId14"/>
    <p:sldId id="280" r:id="rId15"/>
    <p:sldId id="281" r:id="rId16"/>
    <p:sldId id="276" r:id="rId17"/>
    <p:sldId id="277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各种编程模式比较</a:t>
            </a:r>
            <a:r>
              <a:rPr lang="en-US" altLang="zh-CN" smtClean="0"/>
              <a:t>/08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多线程服务分布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151115"/>
            <a:ext cx="6710362" cy="49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9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Unp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版结论：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如果客户数不多，可以采用即时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的方式编写服务器，</a:t>
            </a:r>
            <a:r>
              <a:rPr lang="en-US" altLang="zh-CN" sz="2000" dirty="0" smtClean="0"/>
              <a:t>who knows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线程</a:t>
            </a:r>
            <a:r>
              <a:rPr lang="zh-CN" altLang="en-US" sz="2000" dirty="0"/>
              <a:t>池</a:t>
            </a:r>
            <a:r>
              <a:rPr lang="en-US" altLang="zh-CN" sz="2000" dirty="0"/>
              <a:t>/</a:t>
            </a:r>
            <a:r>
              <a:rPr lang="zh-CN" altLang="en-US" sz="2000" dirty="0"/>
              <a:t>进程池技术相比于即时创建，能够提升大约</a:t>
            </a:r>
            <a:r>
              <a:rPr lang="en-US" altLang="zh-CN" sz="2000" dirty="0"/>
              <a:t>10</a:t>
            </a:r>
            <a:r>
              <a:rPr lang="zh-CN" altLang="en-US" sz="2000" dirty="0"/>
              <a:t>倍的性能</a:t>
            </a:r>
          </a:p>
          <a:p>
            <a:pPr lvl="1"/>
            <a:r>
              <a:rPr lang="zh-CN" altLang="en-US" sz="2000" dirty="0"/>
              <a:t>通常而言，线程的创建开销要比线程创建开销小得多</a:t>
            </a:r>
          </a:p>
          <a:p>
            <a:pPr lvl="1"/>
            <a:r>
              <a:rPr lang="zh-CN" altLang="en-US" sz="2000" dirty="0"/>
              <a:t>在线程池实现中：相比于一个主线程</a:t>
            </a:r>
            <a:r>
              <a:rPr lang="en-US" altLang="zh-CN" sz="2000" dirty="0"/>
              <a:t>accept</a:t>
            </a:r>
            <a:r>
              <a:rPr lang="zh-CN" altLang="en-US" sz="2000" dirty="0"/>
              <a:t>，再向子线程传递文件描述符的方案；池内线程直接</a:t>
            </a:r>
            <a:r>
              <a:rPr lang="en-US" altLang="zh-CN" sz="2000" dirty="0"/>
              <a:t>accept</a:t>
            </a:r>
            <a:r>
              <a:rPr lang="zh-CN" altLang="en-US" sz="2000" dirty="0"/>
              <a:t>阻塞，要简单高效得多。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客户数</a:t>
            </a:r>
            <a:r>
              <a:rPr lang="en-US" altLang="zh-CN" sz="2000" dirty="0"/>
              <a:t>&gt;</a:t>
            </a:r>
            <a:r>
              <a:rPr lang="zh-CN" altLang="en-US" sz="2000" dirty="0"/>
              <a:t>线程数？</a:t>
            </a:r>
            <a:endParaRPr lang="en-US" altLang="zh-CN" sz="2000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2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线程池</a:t>
            </a:r>
            <a:r>
              <a:rPr lang="en-US" altLang="zh-CN" sz="2400" dirty="0"/>
              <a:t>/</a:t>
            </a:r>
            <a:r>
              <a:rPr lang="zh-CN" altLang="en-US" sz="2400" dirty="0"/>
              <a:t>进程池</a:t>
            </a:r>
            <a:endParaRPr lang="en-US" altLang="zh-CN" sz="2400" dirty="0"/>
          </a:p>
          <a:p>
            <a:pPr lvl="1"/>
            <a:r>
              <a:rPr lang="zh-CN" altLang="en-US" sz="2000" dirty="0"/>
              <a:t>数目 </a:t>
            </a:r>
            <a:r>
              <a:rPr lang="en-US" altLang="zh-CN" sz="2000" dirty="0"/>
              <a:t>= </a:t>
            </a:r>
            <a:r>
              <a:rPr lang="zh-CN" altLang="en-US" sz="2000" dirty="0"/>
              <a:t>核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r>
              <a:rPr lang="zh-CN" altLang="en-US" sz="2400" dirty="0" smtClean="0"/>
              <a:t>通用线程池 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通信线程池？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不仅仅是通信任务需要处理</a:t>
            </a:r>
            <a:endParaRPr lang="en-US" altLang="zh-CN" sz="2000" dirty="0" smtClean="0"/>
          </a:p>
          <a:p>
            <a:r>
              <a:rPr lang="zh-CN" altLang="en-US" sz="2400" dirty="0" smtClean="0"/>
              <a:t>主从</a:t>
            </a:r>
            <a:r>
              <a:rPr lang="zh-CN" altLang="en-US" sz="2400" dirty="0"/>
              <a:t>线程池</a:t>
            </a:r>
            <a:r>
              <a:rPr lang="en-US" altLang="zh-CN" sz="2400" dirty="0"/>
              <a:t> vs </a:t>
            </a:r>
            <a:r>
              <a:rPr lang="zh-CN" altLang="en-US" sz="2400" dirty="0"/>
              <a:t>平等线程池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通用平等线程池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通用主从线程池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分发描述符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分发</a:t>
            </a:r>
            <a:r>
              <a:rPr lang="en-US" altLang="zh-CN" smtClean="0"/>
              <a:t>task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3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65454" y="1588412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65454" y="12190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99381" y="362065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99381" y="2715431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  <a:endCxn id="8" idx="2"/>
          </p:cNvCxnSpPr>
          <p:nvPr/>
        </p:nvCxnSpPr>
        <p:spPr>
          <a:xfrm flipV="1">
            <a:off x="7144326" y="3398922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99381" y="185936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44326" y="2493697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42320" y="1594882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42320" y="1225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76247" y="362712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76247" y="2721901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0"/>
            <a:endCxn id="15" idx="2"/>
          </p:cNvCxnSpPr>
          <p:nvPr/>
        </p:nvCxnSpPr>
        <p:spPr>
          <a:xfrm flipV="1">
            <a:off x="8721192" y="3405392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76247" y="186583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721192" y="2500167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986330" y="1594882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986330" y="1225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120257" y="362712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120257" y="2721901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10665202" y="3405392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20257" y="186583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665202" y="2500167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533992" y="2843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176247" y="512156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listenfd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endCxn id="49" idx="0"/>
          </p:cNvCxnSpPr>
          <p:nvPr/>
        </p:nvCxnSpPr>
        <p:spPr>
          <a:xfrm>
            <a:off x="7139707" y="4300454"/>
            <a:ext cx="1581485" cy="82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" idx="2"/>
            <a:endCxn id="49" idx="0"/>
          </p:cNvCxnSpPr>
          <p:nvPr/>
        </p:nvCxnSpPr>
        <p:spPr>
          <a:xfrm>
            <a:off x="8721192" y="4310617"/>
            <a:ext cx="0" cy="810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1" idx="2"/>
          </p:cNvCxnSpPr>
          <p:nvPr/>
        </p:nvCxnSpPr>
        <p:spPr>
          <a:xfrm flipH="1">
            <a:off x="8721192" y="4310617"/>
            <a:ext cx="1944010" cy="810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07960" y="1545723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07960" y="11763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41887" y="3577967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41887" y="2672742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9" idx="0"/>
            <a:endCxn id="60" idx="2"/>
          </p:cNvCxnSpPr>
          <p:nvPr/>
        </p:nvCxnSpPr>
        <p:spPr>
          <a:xfrm flipV="1">
            <a:off x="1586832" y="3356233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041887" y="181667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1586832" y="2451008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84826" y="1552193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484826" y="11828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618753" y="3584437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618753" y="2679212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6" idx="0"/>
            <a:endCxn id="67" idx="2"/>
          </p:cNvCxnSpPr>
          <p:nvPr/>
        </p:nvCxnSpPr>
        <p:spPr>
          <a:xfrm flipV="1">
            <a:off x="3163698" y="3362703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618753" y="182314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163698" y="2457478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428836" y="1552193"/>
            <a:ext cx="1357745" cy="2983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28836" y="11828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Tn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62763" y="3584437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562763" y="2679212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3" idx="0"/>
            <a:endCxn id="74" idx="2"/>
          </p:cNvCxnSpPr>
          <p:nvPr/>
        </p:nvCxnSpPr>
        <p:spPr>
          <a:xfrm flipV="1">
            <a:off x="5107708" y="3362703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62763" y="1823146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Callback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5107708" y="2457478"/>
            <a:ext cx="0" cy="22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484826" y="5338936"/>
            <a:ext cx="1364917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8" idx="0"/>
            <a:endCxn id="57" idx="2"/>
          </p:cNvCxnSpPr>
          <p:nvPr/>
        </p:nvCxnSpPr>
        <p:spPr>
          <a:xfrm flipH="1" flipV="1">
            <a:off x="1586833" y="4529312"/>
            <a:ext cx="1580452" cy="80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8" idx="0"/>
            <a:endCxn id="64" idx="2"/>
          </p:cNvCxnSpPr>
          <p:nvPr/>
        </p:nvCxnSpPr>
        <p:spPr>
          <a:xfrm flipH="1" flipV="1">
            <a:off x="3163699" y="4535782"/>
            <a:ext cx="3586" cy="80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8" idx="0"/>
            <a:endCxn id="71" idx="2"/>
          </p:cNvCxnSpPr>
          <p:nvPr/>
        </p:nvCxnSpPr>
        <p:spPr>
          <a:xfrm flipV="1">
            <a:off x="3167285" y="4535782"/>
            <a:ext cx="1940424" cy="80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976498" y="2800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514833" y="48491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分配描述符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2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事件分发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282812" y="3179032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416739" y="329919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282812" y="40488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685423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67313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45959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427849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006495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588385" y="3371273"/>
            <a:ext cx="581890" cy="544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588210" y="3052330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TaskQueue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3" idx="1"/>
            <a:endCxn id="49" idx="3"/>
          </p:cNvCxnSpPr>
          <p:nvPr/>
        </p:nvCxnSpPr>
        <p:spPr>
          <a:xfrm flipH="1">
            <a:off x="8170275" y="3636232"/>
            <a:ext cx="1112537" cy="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81033" y="1841932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781032" y="3176587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781031" y="4511242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Tn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4" idx="3"/>
            <a:endCxn id="44" idx="1"/>
          </p:cNvCxnSpPr>
          <p:nvPr/>
        </p:nvCxnSpPr>
        <p:spPr>
          <a:xfrm>
            <a:off x="3138778" y="2299132"/>
            <a:ext cx="1546645" cy="1344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3"/>
            <a:endCxn id="44" idx="1"/>
          </p:cNvCxnSpPr>
          <p:nvPr/>
        </p:nvCxnSpPr>
        <p:spPr>
          <a:xfrm>
            <a:off x="3138777" y="3633787"/>
            <a:ext cx="1546646" cy="9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44" idx="1"/>
          </p:cNvCxnSpPr>
          <p:nvPr/>
        </p:nvCxnSpPr>
        <p:spPr>
          <a:xfrm flipV="1">
            <a:off x="3138776" y="3643746"/>
            <a:ext cx="1546647" cy="1324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258846" y="4093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2812" y="3179032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6739" y="3299195"/>
            <a:ext cx="1089890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82812" y="40488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3070" y="1799776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3069" y="3134431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3068" y="4469086"/>
            <a:ext cx="135774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20883" y="4050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00813" y="2259286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87141" y="2259285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73469" y="2259285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9797" y="2259284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0813" y="3578787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87141" y="3578786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73469" y="3578786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59797" y="3578785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00813" y="4927280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87141" y="4927279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73469" y="4927279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9797" y="4927278"/>
            <a:ext cx="286328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5" idx="1"/>
            <a:endCxn id="15" idx="3"/>
          </p:cNvCxnSpPr>
          <p:nvPr/>
        </p:nvCxnSpPr>
        <p:spPr>
          <a:xfrm flipH="1" flipV="1">
            <a:off x="7646125" y="2480957"/>
            <a:ext cx="1636687" cy="115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1"/>
            <a:endCxn id="21" idx="3"/>
          </p:cNvCxnSpPr>
          <p:nvPr/>
        </p:nvCxnSpPr>
        <p:spPr>
          <a:xfrm flipH="1">
            <a:off x="7646125" y="3636232"/>
            <a:ext cx="1636687" cy="16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7646125" y="3636232"/>
            <a:ext cx="1636687" cy="153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8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测试客户端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</a:t>
            </a:r>
            <a:r>
              <a:rPr lang="en-US" altLang="zh-CN" sz="2000" dirty="0" err="1" smtClean="0"/>
              <a:t>client.c</a:t>
            </a:r>
            <a:endParaRPr lang="en-US" altLang="zh-CN" sz="2000" dirty="0" smtClean="0"/>
          </a:p>
          <a:p>
            <a:r>
              <a:rPr lang="zh-CN" altLang="en-US" sz="2400" smtClean="0"/>
              <a:t>多进程服务器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server/serv01.c</a:t>
            </a:r>
          </a:p>
          <a:p>
            <a:pPr lvl="1"/>
            <a:r>
              <a:rPr lang="en-US" altLang="zh-CN" sz="2000" dirty="0" err="1" smtClean="0"/>
              <a:t>getrusage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获得进程资源使用情况</a:t>
            </a:r>
            <a:endParaRPr lang="en-US" altLang="zh-CN" sz="2000" dirty="0" smtClean="0"/>
          </a:p>
          <a:p>
            <a:pPr lvl="2"/>
            <a:r>
              <a:rPr lang="en-US" altLang="zh-CN" sz="1800" dirty="0"/>
              <a:t>RUSAGE_SELF</a:t>
            </a:r>
          </a:p>
          <a:p>
            <a:pPr lvl="2"/>
            <a:r>
              <a:rPr lang="en-US" altLang="zh-CN" sz="1800" dirty="0"/>
              <a:t>RUSAGE_CHILDREN</a:t>
            </a:r>
          </a:p>
          <a:p>
            <a:r>
              <a:rPr lang="zh-CN" altLang="en-US" sz="2400" dirty="0" smtClean="0"/>
              <a:t>进程池，</a:t>
            </a:r>
            <a:r>
              <a:rPr lang="en-US" altLang="zh-CN" sz="2400" dirty="0" smtClean="0"/>
              <a:t>accept</a:t>
            </a:r>
            <a:r>
              <a:rPr lang="zh-CN" altLang="en-US" sz="2400" dirty="0" smtClean="0"/>
              <a:t>阻塞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server/serv02.c</a:t>
            </a:r>
          </a:p>
          <a:p>
            <a:r>
              <a:rPr lang="zh-CN" altLang="en-US" sz="2400" dirty="0" smtClean="0"/>
              <a:t>进程池，对</a:t>
            </a:r>
            <a:r>
              <a:rPr lang="en-US" altLang="zh-CN" sz="2400" dirty="0" smtClean="0"/>
              <a:t>accept</a:t>
            </a:r>
            <a:r>
              <a:rPr lang="zh-CN" altLang="en-US" sz="2400" dirty="0" smtClean="0"/>
              <a:t>加锁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</a:t>
            </a:r>
            <a:r>
              <a:rPr lang="en-US" altLang="zh-CN" sz="2000" dirty="0" err="1" smtClean="0"/>
              <a:t>lock_fcntl.c</a:t>
            </a:r>
            <a:endParaRPr lang="en-US" altLang="zh-CN" sz="2000" dirty="0" smtClean="0"/>
          </a:p>
          <a:p>
            <a:r>
              <a:rPr lang="zh-CN" altLang="en-US" sz="2400" dirty="0" smtClean="0"/>
              <a:t>线程池，对</a:t>
            </a:r>
            <a:r>
              <a:rPr lang="en-US" altLang="zh-CN" sz="2400" dirty="0" smtClean="0"/>
              <a:t>accept</a:t>
            </a:r>
            <a:r>
              <a:rPr lang="zh-CN" altLang="en-US" sz="2400" dirty="0" smtClean="0"/>
              <a:t>加锁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</a:t>
            </a:r>
            <a:r>
              <a:rPr lang="en-US" altLang="zh-CN" sz="2000" dirty="0" err="1" smtClean="0"/>
              <a:t>lock_pthread.c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8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进程池，</a:t>
            </a:r>
            <a:r>
              <a:rPr lang="en-US" altLang="zh-CN" sz="2400" dirty="0"/>
              <a:t>pipe</a:t>
            </a:r>
            <a:r>
              <a:rPr lang="zh-CN" altLang="en-US" sz="2400" dirty="0"/>
              <a:t>传递描述符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server/serv05.c</a:t>
            </a:r>
          </a:p>
          <a:p>
            <a:pPr lvl="1"/>
            <a:r>
              <a:rPr lang="en-US" altLang="zh-CN" sz="2000" dirty="0" smtClean="0"/>
              <a:t>server/child05.c</a:t>
            </a:r>
          </a:p>
          <a:p>
            <a:r>
              <a:rPr lang="zh-CN" altLang="en-US" sz="2400" dirty="0" smtClean="0"/>
              <a:t>线程并发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server/serv06.c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5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各种编程模型对比</a:t>
            </a:r>
            <a:endParaRPr lang="en-US" altLang="zh-CN" sz="2400" dirty="0" smtClean="0"/>
          </a:p>
          <a:p>
            <a:r>
              <a:rPr lang="zh-CN" altLang="en-US" sz="2400" dirty="0" smtClean="0"/>
              <a:t>线程池</a:t>
            </a:r>
            <a:endParaRPr lang="en-US" altLang="zh-CN" sz="2400" dirty="0" smtClean="0"/>
          </a:p>
          <a:p>
            <a:r>
              <a:rPr lang="zh-CN" altLang="en-US" sz="2400" dirty="0" smtClean="0"/>
              <a:t>相关代码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各种编程模型对比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对比方案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latency</a:t>
            </a:r>
          </a:p>
          <a:p>
            <a:pPr lvl="1"/>
            <a:r>
              <a:rPr lang="en-US" altLang="zh-CN" sz="2000" dirty="0"/>
              <a:t>throughput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Unp</a:t>
            </a:r>
            <a:r>
              <a:rPr lang="zh-CN" altLang="en-US" sz="2000" dirty="0"/>
              <a:t>的方案是基于</a:t>
            </a:r>
            <a:r>
              <a:rPr lang="en-US" altLang="zh-CN" sz="2000" dirty="0"/>
              <a:t>latency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46" y="3439246"/>
            <a:ext cx="8295641" cy="2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2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</a:t>
            </a:r>
            <a:r>
              <a:rPr lang="en-US" altLang="zh-CN" sz="2400" dirty="0"/>
              <a:t>/</a:t>
            </a:r>
            <a:r>
              <a:rPr lang="zh-CN" altLang="en-US" sz="2400" dirty="0"/>
              <a:t>线程池技术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预先创建进程</a:t>
            </a:r>
            <a:r>
              <a:rPr lang="en-US" altLang="zh-CN" sz="2000" dirty="0"/>
              <a:t>/</a:t>
            </a:r>
            <a:r>
              <a:rPr lang="zh-CN" altLang="en-US" sz="2000" dirty="0"/>
              <a:t>线程</a:t>
            </a:r>
            <a:endParaRPr lang="en-US" altLang="zh-CN" sz="2000" dirty="0"/>
          </a:p>
          <a:p>
            <a:pPr lvl="1"/>
            <a:r>
              <a:rPr lang="zh-CN" altLang="en-US" sz="2000" dirty="0"/>
              <a:t>缩短响应时间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54" y="2331529"/>
            <a:ext cx="75819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进程池实现方案</a:t>
            </a:r>
            <a:endParaRPr lang="en-US" altLang="zh-CN" sz="2400" dirty="0"/>
          </a:p>
          <a:p>
            <a:pPr lvl="1"/>
            <a:r>
              <a:rPr lang="zh-CN" altLang="en-US" sz="2000" dirty="0"/>
              <a:t>关键是让进程等待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直接</a:t>
            </a:r>
            <a:r>
              <a:rPr lang="en-US" altLang="zh-CN" sz="2400" dirty="0"/>
              <a:t>Accept</a:t>
            </a:r>
          </a:p>
          <a:p>
            <a:pPr lvl="1"/>
            <a:r>
              <a:rPr lang="zh-CN" altLang="en-US" sz="2000" dirty="0"/>
              <a:t>进程池中的所有空闲进程侦听服务端口，在</a:t>
            </a:r>
            <a:r>
              <a:rPr lang="en-US" altLang="zh-CN" sz="2000" dirty="0"/>
              <a:t>accept()</a:t>
            </a:r>
            <a:r>
              <a:rPr lang="zh-CN" altLang="en-US" sz="2000" dirty="0"/>
              <a:t>函数阻塞等待</a:t>
            </a:r>
          </a:p>
          <a:p>
            <a:pPr lvl="1"/>
            <a:r>
              <a:rPr lang="zh-CN" altLang="en-US" sz="2000" dirty="0"/>
              <a:t>新连接建立，所有进程池中的进程被唤醒。</a:t>
            </a:r>
          </a:p>
          <a:p>
            <a:pPr lvl="1"/>
            <a:r>
              <a:rPr lang="zh-CN" altLang="en-US" sz="2000" dirty="0"/>
              <a:t>系统调度进程池中的某个进程，从</a:t>
            </a:r>
            <a:r>
              <a:rPr lang="en-US" altLang="zh-CN" sz="2000" dirty="0"/>
              <a:t>accept</a:t>
            </a:r>
            <a:r>
              <a:rPr lang="zh-CN" altLang="en-US" sz="2000" dirty="0"/>
              <a:t>函数中返回，该进程为新进客户服务</a:t>
            </a:r>
          </a:p>
          <a:p>
            <a:pPr lvl="1"/>
            <a:r>
              <a:rPr lang="zh-CN" altLang="en-US" sz="2000" dirty="0"/>
              <a:t>其余进程呢？依次被调度，但是由于</a:t>
            </a:r>
            <a:r>
              <a:rPr lang="en-US" altLang="zh-CN" sz="2000" dirty="0"/>
              <a:t>listen</a:t>
            </a:r>
            <a:r>
              <a:rPr lang="zh-CN" altLang="en-US" sz="2000" dirty="0"/>
              <a:t>队列中为空，再次被阻塞</a:t>
            </a:r>
          </a:p>
          <a:p>
            <a:pPr lvl="1"/>
            <a:r>
              <a:rPr lang="en-US" altLang="zh-CN" sz="2000" dirty="0"/>
              <a:t>4.4BSD</a:t>
            </a:r>
            <a:r>
              <a:rPr lang="zh-CN" altLang="en-US" sz="2000" dirty="0"/>
              <a:t>中的惊群效应（</a:t>
            </a:r>
            <a:r>
              <a:rPr lang="en-US" altLang="zh-CN" sz="2000" dirty="0"/>
              <a:t>thundering herd</a:t>
            </a:r>
            <a:r>
              <a:rPr lang="zh-CN" altLang="en-US" sz="2000" dirty="0"/>
              <a:t>）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8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惊群效应的实质是唤醒等待进程或线程的方式</a:t>
            </a:r>
            <a:endParaRPr lang="en-US" altLang="zh-CN" sz="2400" dirty="0"/>
          </a:p>
          <a:p>
            <a:pPr lvl="1"/>
            <a:r>
              <a:rPr lang="en-US" altLang="zh-CN" sz="2000" dirty="0"/>
              <a:t>Broadcast</a:t>
            </a:r>
          </a:p>
          <a:p>
            <a:pPr lvl="1"/>
            <a:r>
              <a:rPr lang="en-US" altLang="zh-CN" sz="2000" dirty="0"/>
              <a:t>wakeup one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2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accept</a:t>
            </a:r>
            <a:r>
              <a:rPr lang="zh-CN" altLang="en-US" sz="2400" dirty="0"/>
              <a:t>的另一种方案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IO</a:t>
            </a:r>
            <a:r>
              <a:rPr lang="zh-CN" altLang="en-US" sz="2000" dirty="0"/>
              <a:t>复用模型</a:t>
            </a:r>
            <a:r>
              <a:rPr lang="en-US" altLang="zh-CN" sz="2000" dirty="0"/>
              <a:t>——</a:t>
            </a:r>
            <a:r>
              <a:rPr lang="zh-CN" altLang="en-US" sz="2000" dirty="0"/>
              <a:t>阻塞在</a:t>
            </a:r>
            <a:r>
              <a:rPr lang="en-US" altLang="zh-CN" sz="2000" dirty="0"/>
              <a:t>select</a:t>
            </a:r>
            <a:r>
              <a:rPr lang="zh-CN" altLang="en-US" sz="2000" dirty="0"/>
              <a:t>函数上</a:t>
            </a:r>
          </a:p>
          <a:p>
            <a:pPr lvl="2"/>
            <a:r>
              <a:rPr lang="zh-CN" altLang="en-US" sz="1800" dirty="0"/>
              <a:t>基本模型同</a:t>
            </a:r>
            <a:r>
              <a:rPr lang="en-US" altLang="zh-CN" sz="1800" dirty="0"/>
              <a:t>accept</a:t>
            </a:r>
          </a:p>
          <a:p>
            <a:pPr lvl="2"/>
            <a:r>
              <a:rPr lang="zh-CN" altLang="en-US" sz="1800" dirty="0"/>
              <a:t>但是比直接阻塞在</a:t>
            </a:r>
            <a:r>
              <a:rPr lang="en-US" altLang="zh-CN" sz="1800" dirty="0"/>
              <a:t>accept</a:t>
            </a:r>
            <a:r>
              <a:rPr lang="zh-CN" altLang="en-US" sz="1800" dirty="0"/>
              <a:t>方案更糟糕，原因是事件的发生新连接到达引发的，</a:t>
            </a:r>
            <a:r>
              <a:rPr lang="en-US" altLang="zh-CN" sz="1800" dirty="0"/>
              <a:t>select</a:t>
            </a:r>
            <a:r>
              <a:rPr lang="zh-CN" altLang="en-US" sz="1800" dirty="0"/>
              <a:t>更绕行一次</a:t>
            </a:r>
            <a:endParaRPr lang="en-US" altLang="zh-CN" sz="1800" dirty="0"/>
          </a:p>
          <a:p>
            <a:pPr lvl="2"/>
            <a:endParaRPr lang="zh-CN" altLang="en-US" sz="1800" dirty="0"/>
          </a:p>
          <a:p>
            <a:r>
              <a:rPr lang="en-US" altLang="zh-CN" sz="2400" dirty="0"/>
              <a:t>accept</a:t>
            </a:r>
            <a:r>
              <a:rPr lang="zh-CN" altLang="en-US" sz="2400" dirty="0"/>
              <a:t>上锁</a:t>
            </a:r>
          </a:p>
          <a:p>
            <a:pPr lvl="1"/>
            <a:r>
              <a:rPr lang="zh-CN" altLang="en-US" sz="2000" dirty="0"/>
              <a:t>改进思路：让进程池中的进程依次访问</a:t>
            </a:r>
            <a:r>
              <a:rPr lang="en-US" altLang="zh-CN" sz="2000" dirty="0"/>
              <a:t>accept</a:t>
            </a:r>
            <a:r>
              <a:rPr lang="zh-CN" altLang="en-US" sz="2000" dirty="0"/>
              <a:t>函数，从而避免了为获得连接进程的调度开销，也就消除了惊群效应</a:t>
            </a:r>
          </a:p>
          <a:p>
            <a:pPr lvl="1"/>
            <a:r>
              <a:rPr lang="zh-CN" altLang="en-US" sz="2000" dirty="0"/>
              <a:t>惊群效应的开销转嫁为锁的开销</a:t>
            </a:r>
          </a:p>
          <a:p>
            <a:pPr lvl="1"/>
            <a:r>
              <a:rPr lang="zh-CN" altLang="en-US" sz="2000" dirty="0"/>
              <a:t>与锁的实现机制有关</a:t>
            </a:r>
          </a:p>
          <a:p>
            <a:pPr lvl="2"/>
            <a:r>
              <a:rPr lang="zh-CN" altLang="en-US" sz="1800" dirty="0"/>
              <a:t>文件锁</a:t>
            </a:r>
          </a:p>
          <a:p>
            <a:pPr lvl="2"/>
            <a:r>
              <a:rPr lang="zh-CN" altLang="en-US" sz="1800" dirty="0"/>
              <a:t>线程互斥锁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进程池，分发连接描述符</a:t>
            </a:r>
          </a:p>
          <a:p>
            <a:pPr lvl="1"/>
            <a:r>
              <a:rPr lang="zh-CN" altLang="en-US" sz="2000" dirty="0"/>
              <a:t>基本思想：</a:t>
            </a:r>
          </a:p>
          <a:p>
            <a:pPr lvl="2"/>
            <a:r>
              <a:rPr lang="zh-CN" altLang="en-US" sz="1800" dirty="0"/>
              <a:t>一个父进程负责侦听，子进程阻塞</a:t>
            </a:r>
          </a:p>
          <a:p>
            <a:pPr lvl="2"/>
            <a:r>
              <a:rPr lang="zh-CN" altLang="en-US" sz="1800" dirty="0"/>
              <a:t>当有新的连接，父进程把新</a:t>
            </a:r>
            <a:r>
              <a:rPr lang="en-US" altLang="zh-CN" sz="1800" dirty="0"/>
              <a:t>socket</a:t>
            </a:r>
            <a:r>
              <a:rPr lang="zh-CN" altLang="en-US" sz="1800" dirty="0"/>
              <a:t>传递给一个子进程</a:t>
            </a:r>
          </a:p>
          <a:p>
            <a:pPr lvl="1"/>
            <a:r>
              <a:rPr lang="zh-CN" altLang="en-US" sz="2000" dirty="0"/>
              <a:t>与前述的</a:t>
            </a:r>
            <a:r>
              <a:rPr lang="en-US" altLang="zh-CN" sz="2000" dirty="0"/>
              <a:t>accept</a:t>
            </a:r>
            <a:r>
              <a:rPr lang="zh-CN" altLang="en-US" sz="2000" dirty="0"/>
              <a:t>方案相比，父子进程之间分工明确，避免了惊群效应</a:t>
            </a:r>
          </a:p>
          <a:p>
            <a:pPr lvl="1"/>
            <a:r>
              <a:rPr lang="zh-CN" altLang="en-US" sz="2000" dirty="0"/>
              <a:t>子进程阻塞在进程间通信的管道上（不一定是</a:t>
            </a:r>
            <a:r>
              <a:rPr lang="en-US" altLang="zh-CN" sz="2000" dirty="0"/>
              <a:t>PIPE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增加了进程间通信的开销，同时父进程必须跟踪子进程的状态，看它是否处于空闲</a:t>
            </a:r>
          </a:p>
          <a:p>
            <a:pPr lvl="1"/>
            <a:r>
              <a:rPr lang="zh-CN" altLang="en-US" sz="2000" dirty="0"/>
              <a:t>描述符、空闲状态的传递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Master/slave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server/server05.c</a:t>
            </a:r>
          </a:p>
          <a:p>
            <a:pPr lvl="1"/>
            <a:r>
              <a:rPr lang="en-US" altLang="zh-CN" sz="2200" dirty="0" smtClean="0"/>
              <a:t>server/child05.c</a:t>
            </a:r>
          </a:p>
          <a:p>
            <a:pPr lvl="1"/>
            <a:r>
              <a:rPr lang="zh-CN" altLang="en-US" sz="2400" dirty="0"/>
              <a:t>利用</a:t>
            </a:r>
            <a:r>
              <a:rPr lang="en-US" altLang="zh-CN" sz="2400" dirty="0"/>
              <a:t>select</a:t>
            </a:r>
            <a:r>
              <a:rPr lang="zh-CN" altLang="en-US" sz="2400" dirty="0"/>
              <a:t>处理多个描述符</a:t>
            </a:r>
            <a:endParaRPr lang="en-US" altLang="zh-CN" sz="2400" dirty="0"/>
          </a:p>
          <a:p>
            <a:pPr lvl="1"/>
            <a:r>
              <a:rPr lang="zh-CN" altLang="en-US" sz="2400" dirty="0"/>
              <a:t>不平衡问题？</a:t>
            </a:r>
          </a:p>
          <a:p>
            <a:pPr lvl="1"/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9912" y="1825625"/>
            <a:ext cx="4433888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732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150</TotalTime>
  <Words>681</Words>
  <Application>Microsoft Office PowerPoint</Application>
  <PresentationFormat>宽屏</PresentationFormat>
  <Paragraphs>162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主题5</vt:lpstr>
      <vt:lpstr>各种编程模式比较/08</vt:lpstr>
      <vt:lpstr>本章内容</vt:lpstr>
      <vt:lpstr>1. 各种编程模型对比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结论</vt:lpstr>
      <vt:lpstr>PowerPoint 演示文稿</vt:lpstr>
      <vt:lpstr>PowerPoint 演示文稿</vt:lpstr>
      <vt:lpstr>PowerPoint 演示文稿</vt:lpstr>
      <vt:lpstr>PowerPoint 演示文稿</vt:lpstr>
      <vt:lpstr>3. 相关代码</vt:lpstr>
      <vt:lpstr>PowerPoint 演示文稿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188</cp:revision>
  <cp:lastPrinted>2018-02-05T16:00:00Z</cp:lastPrinted>
  <dcterms:created xsi:type="dcterms:W3CDTF">2018-02-05T16:00:00Z</dcterms:created>
  <dcterms:modified xsi:type="dcterms:W3CDTF">2020-03-25T07:55:04Z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