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en-US" altLang="zh-CN" smtClean="0"/>
              <a:t>/09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EPOLLIN</a:t>
            </a:r>
            <a:r>
              <a:rPr lang="zh-CN" altLang="en-US" sz="2800" dirty="0">
                <a:latin typeface="Consolas" panose="020B0609020204030204" pitchFamily="49" charset="0"/>
              </a:rPr>
              <a:t>，读事件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EPOLLOUT</a:t>
            </a:r>
            <a:r>
              <a:rPr lang="zh-CN" altLang="en-US" sz="2800" dirty="0">
                <a:latin typeface="Consolas" panose="020B0609020204030204" pitchFamily="49" charset="0"/>
              </a:rPr>
              <a:t>，写事件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EPOLLPRI</a:t>
            </a:r>
            <a:r>
              <a:rPr lang="zh-CN" altLang="en-US" sz="2800" dirty="0">
                <a:latin typeface="Consolas" panose="020B0609020204030204" pitchFamily="49" charset="0"/>
              </a:rPr>
              <a:t>，带外数据，与</a:t>
            </a:r>
            <a:r>
              <a:rPr lang="en-US" altLang="zh-CN" sz="2800" dirty="0">
                <a:latin typeface="Consolas" panose="020B0609020204030204" pitchFamily="49" charset="0"/>
              </a:rPr>
              <a:t>select</a:t>
            </a:r>
            <a:r>
              <a:rPr lang="zh-CN" altLang="en-US" sz="2800" dirty="0">
                <a:latin typeface="Consolas" panose="020B0609020204030204" pitchFamily="49" charset="0"/>
              </a:rPr>
              <a:t>的异常事件集合对应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EPOLLRDHUP</a:t>
            </a:r>
            <a:r>
              <a:rPr lang="zh-CN" altLang="en-US" sz="2800" dirty="0">
                <a:latin typeface="Consolas" panose="020B0609020204030204" pitchFamily="49" charset="0"/>
              </a:rPr>
              <a:t>，</a:t>
            </a:r>
            <a:r>
              <a:rPr lang="en-US" altLang="zh-CN" sz="2800" dirty="0">
                <a:latin typeface="Consolas" panose="020B0609020204030204" pitchFamily="49" charset="0"/>
              </a:rPr>
              <a:t>TCP</a:t>
            </a:r>
            <a:r>
              <a:rPr lang="zh-CN" altLang="en-US" sz="2800" dirty="0">
                <a:latin typeface="Consolas" panose="020B0609020204030204" pitchFamily="49" charset="0"/>
              </a:rPr>
              <a:t>连接对端至少写写半关闭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EPOLLERR</a:t>
            </a:r>
            <a:r>
              <a:rPr lang="zh-CN" altLang="en-US" sz="2800" dirty="0">
                <a:latin typeface="Consolas" panose="020B0609020204030204" pitchFamily="49" charset="0"/>
              </a:rPr>
              <a:t>，错误事件，总是会被关注的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</a:rPr>
              <a:t>EPOLLET</a:t>
            </a:r>
            <a:r>
              <a:rPr lang="zh-CN" altLang="en-US" sz="2800" dirty="0">
                <a:latin typeface="Consolas" panose="020B0609020204030204" pitchFamily="49" charset="0"/>
              </a:rPr>
              <a:t>，设置事件为边沿触发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EPOLLONESHOT</a:t>
            </a:r>
            <a:r>
              <a:rPr lang="zh-CN" altLang="en-US" sz="2800" dirty="0">
                <a:latin typeface="Consolas" panose="020B0609020204030204" pitchFamily="49" charset="0"/>
              </a:rPr>
              <a:t>，只触发一次，事件自动被删除</a:t>
            </a:r>
          </a:p>
          <a:p>
            <a:pPr lvl="1"/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epoll</a:t>
            </a:r>
            <a:r>
              <a:rPr lang="zh-CN" altLang="en-US" sz="2400" dirty="0">
                <a:latin typeface="Consolas" panose="020B0609020204030204" pitchFamily="49" charset="0"/>
              </a:rPr>
              <a:t>在一个文件描述符上只能有一个事件，如果重复在一个描述符上添加事件，会产生</a:t>
            </a:r>
            <a:r>
              <a:rPr lang="en-US" altLang="zh-CN" sz="2400" dirty="0">
                <a:latin typeface="Consolas" panose="020B0609020204030204" pitchFamily="49" charset="0"/>
              </a:rPr>
              <a:t>EEXIST</a:t>
            </a:r>
            <a:r>
              <a:rPr lang="zh-CN" altLang="en-US" sz="2400" dirty="0">
                <a:latin typeface="Consolas" panose="020B0609020204030204" pitchFamily="49" charset="0"/>
              </a:rPr>
              <a:t>的错误</a:t>
            </a:r>
          </a:p>
          <a:p>
            <a:pPr lvl="1"/>
            <a:r>
              <a:rPr lang="zh-CN" altLang="en-US" sz="2400" dirty="0">
                <a:latin typeface="Consolas" panose="020B0609020204030204" pitchFamily="49" charset="0"/>
              </a:rPr>
              <a:t>如何在一个描述符添加多个事件？</a:t>
            </a: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bit</a:t>
            </a:r>
            <a:r>
              <a:rPr lang="zh-CN" altLang="en-US" sz="2400" dirty="0" smtClean="0">
                <a:latin typeface="Consolas" panose="020B0609020204030204" pitchFamily="49" charset="0"/>
              </a:rPr>
              <a:t>或</a:t>
            </a:r>
          </a:p>
          <a:p>
            <a:r>
              <a:rPr lang="zh-CN" altLang="en-US" sz="2400" dirty="0" smtClean="0">
                <a:latin typeface="Consolas" panose="020B0609020204030204" pitchFamily="49" charset="0"/>
              </a:rPr>
              <a:t>同样，删除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epoll</a:t>
            </a:r>
            <a:r>
              <a:rPr lang="zh-CN" altLang="en-US" sz="2400" dirty="0" smtClean="0">
                <a:latin typeface="Consolas" panose="020B0609020204030204" pitchFamily="49" charset="0"/>
              </a:rPr>
              <a:t>的事件，只需描述符就够了</a:t>
            </a:r>
          </a:p>
          <a:p>
            <a:pPr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epoll_ctl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epfd</a:t>
            </a:r>
            <a:r>
              <a:rPr lang="en-US" altLang="zh-CN" dirty="0" smtClean="0">
                <a:latin typeface="Consolas" panose="020B0609020204030204" pitchFamily="49" charset="0"/>
              </a:rPr>
              <a:t>, EPOLL_CTL_DEL, </a:t>
            </a:r>
            <a:r>
              <a:rPr lang="en-US" altLang="zh-CN" dirty="0" err="1" smtClean="0">
                <a:latin typeface="Consolas" panose="020B0609020204030204" pitchFamily="49" charset="0"/>
              </a:rPr>
              <a:t>fd</a:t>
            </a:r>
            <a:r>
              <a:rPr lang="en-US" altLang="zh-CN" dirty="0" smtClean="0">
                <a:latin typeface="Consolas" panose="020B0609020204030204" pitchFamily="49" charset="0"/>
              </a:rPr>
              <a:t>, NULL);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6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epoll_ctl</a:t>
            </a:r>
            <a:r>
              <a:rPr lang="zh-CN" altLang="en-US" sz="2400" dirty="0">
                <a:latin typeface="Consolas" panose="020B0609020204030204" pitchFamily="49" charset="0"/>
              </a:rPr>
              <a:t>函数的设定时，一般使用如下选项</a:t>
            </a:r>
            <a:r>
              <a:rPr lang="en-US" altLang="zh-CN" sz="2400" dirty="0">
                <a:latin typeface="Consolas" panose="020B0609020204030204" pitchFamily="49" charset="0"/>
              </a:rPr>
              <a:t>bit</a:t>
            </a:r>
            <a:r>
              <a:rPr lang="zh-CN" altLang="en-US" sz="2400" dirty="0">
                <a:latin typeface="Consolas" panose="020B0609020204030204" pitchFamily="49" charset="0"/>
              </a:rPr>
              <a:t>或</a:t>
            </a:r>
          </a:p>
          <a:p>
            <a:pPr lvl="1"/>
            <a:r>
              <a:rPr lang="en-US" altLang="zh-CN" sz="2000" dirty="0"/>
              <a:t>EPOLLIN</a:t>
            </a:r>
            <a:r>
              <a:rPr lang="zh-CN" altLang="en-US" sz="2000" dirty="0"/>
              <a:t>，读事件</a:t>
            </a:r>
          </a:p>
          <a:p>
            <a:pPr lvl="1"/>
            <a:r>
              <a:rPr lang="en-US" altLang="zh-CN" sz="2000" dirty="0"/>
              <a:t>EPOLLOUT</a:t>
            </a:r>
            <a:r>
              <a:rPr lang="zh-CN" altLang="en-US" sz="2000" dirty="0"/>
              <a:t>，写事件</a:t>
            </a:r>
          </a:p>
          <a:p>
            <a:pPr lvl="1"/>
            <a:r>
              <a:rPr lang="en-US" altLang="zh-CN" sz="2000" dirty="0"/>
              <a:t>EPOLLPRI</a:t>
            </a:r>
            <a:r>
              <a:rPr lang="zh-CN" altLang="en-US" sz="2000" dirty="0"/>
              <a:t>，带外数据，与</a:t>
            </a:r>
            <a:r>
              <a:rPr lang="en-US" altLang="zh-CN" sz="2000" dirty="0"/>
              <a:t>select</a:t>
            </a:r>
            <a:r>
              <a:rPr lang="zh-CN" altLang="en-US" sz="2000" dirty="0"/>
              <a:t>的异常事件集合对应</a:t>
            </a:r>
            <a:endParaRPr lang="en-US" altLang="zh-CN" sz="2000" dirty="0"/>
          </a:p>
          <a:p>
            <a:pPr lvl="1"/>
            <a:r>
              <a:rPr lang="en-US" altLang="zh-CN" sz="2000" dirty="0"/>
              <a:t>EPOLLERR</a:t>
            </a:r>
            <a:r>
              <a:rPr lang="zh-CN" altLang="en-US" sz="2000" dirty="0"/>
              <a:t>，错误事件</a:t>
            </a:r>
          </a:p>
          <a:p>
            <a:pPr lvl="1"/>
            <a:r>
              <a:rPr lang="en-US" altLang="zh-CN" sz="2000" dirty="0"/>
              <a:t>EPOLLET</a:t>
            </a:r>
            <a:r>
              <a:rPr lang="zh-CN" altLang="en-US" sz="2000" dirty="0"/>
              <a:t>，设置事件为边沿触发</a:t>
            </a:r>
          </a:p>
          <a:p>
            <a:pPr lvl="1"/>
            <a:r>
              <a:rPr lang="en-US" altLang="zh-CN" sz="2000" dirty="0"/>
              <a:t>EPOLLONESHOT</a:t>
            </a:r>
            <a:r>
              <a:rPr lang="zh-CN" altLang="en-US" sz="2000" dirty="0"/>
              <a:t>，只触发一次，事件自动被删除</a:t>
            </a:r>
          </a:p>
          <a:p>
            <a:pPr lvl="2"/>
            <a:endParaRPr lang="zh-CN" altLang="en-US" sz="24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8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err="1"/>
              <a:t>epoll_wait</a:t>
            </a:r>
            <a:endParaRPr lang="en-US" altLang="zh-CN" sz="2600" dirty="0"/>
          </a:p>
          <a:p>
            <a:pPr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#include &lt;sys/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epoll.h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>
              <a:buNone/>
            </a:pP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epoll_wait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epfd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epoll_event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*events,</a:t>
            </a:r>
          </a:p>
          <a:p>
            <a:pPr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maxevents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timeout);</a:t>
            </a:r>
          </a:p>
          <a:p>
            <a:pPr algn="r"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RETURN:&gt;0</a:t>
            </a:r>
            <a:r>
              <a:rPr lang="zh-CN" altLang="en-US" sz="1800" dirty="0">
                <a:latin typeface="Source Code Pro" panose="020B0509030403020204" pitchFamily="49" charset="0"/>
              </a:rPr>
              <a:t>，发生事件个数；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=0</a:t>
            </a:r>
            <a:r>
              <a:rPr lang="zh-CN" altLang="en-US" sz="1800" dirty="0">
                <a:latin typeface="Source Code Pro" panose="020B0509030403020204" pitchFamily="49" charset="0"/>
              </a:rPr>
              <a:t>，时间到；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zh-CN" altLang="en-US" sz="1800" dirty="0">
                <a:latin typeface="Source Code Pro" panose="020B0509030403020204" pitchFamily="49" charset="0"/>
              </a:rPr>
              <a:t>，出错</a:t>
            </a:r>
          </a:p>
          <a:p>
            <a:pPr algn="r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epoll_wait</a:t>
            </a:r>
            <a:r>
              <a:rPr lang="zh-CN" altLang="en-US" sz="2000" dirty="0">
                <a:latin typeface="Consolas" panose="020B0609020204030204" pitchFamily="49" charset="0"/>
              </a:rPr>
              <a:t>与</a:t>
            </a:r>
            <a:r>
              <a:rPr lang="en-US" altLang="zh-CN" sz="2000" dirty="0">
                <a:latin typeface="Consolas" panose="020B0609020204030204" pitchFamily="49" charset="0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</a:rPr>
              <a:t>函数类似，同步地等待事件发生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epfd</a:t>
            </a:r>
            <a:r>
              <a:rPr lang="zh-CN" altLang="en-US" sz="1800" dirty="0">
                <a:latin typeface="Consolas" panose="020B0609020204030204" pitchFamily="49" charset="0"/>
              </a:rPr>
              <a:t>，标识</a:t>
            </a:r>
            <a:r>
              <a:rPr lang="en-US" altLang="zh-CN" sz="1800" dirty="0" err="1">
                <a:latin typeface="Consolas" panose="020B0609020204030204" pitchFamily="49" charset="0"/>
              </a:rPr>
              <a:t>epoll</a:t>
            </a:r>
            <a:r>
              <a:rPr lang="zh-CN" altLang="en-US" sz="1800" dirty="0">
                <a:latin typeface="Consolas" panose="020B0609020204030204" pitchFamily="49" charset="0"/>
              </a:rPr>
              <a:t>的文件描述符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events</a:t>
            </a:r>
            <a:r>
              <a:rPr lang="zh-CN" altLang="en-US" sz="1800" dirty="0">
                <a:latin typeface="Consolas" panose="020B0609020204030204" pitchFamily="49" charset="0"/>
              </a:rPr>
              <a:t>，指向传入操作系统的一个</a:t>
            </a:r>
            <a:r>
              <a:rPr lang="en-US" altLang="zh-CN" sz="1800" dirty="0" err="1">
                <a:latin typeface="Consolas" panose="020B0609020204030204" pitchFamily="49" charset="0"/>
              </a:rPr>
              <a:t>epoll_event</a:t>
            </a:r>
            <a:r>
              <a:rPr lang="zh-CN" altLang="en-US" sz="1800" dirty="0">
                <a:latin typeface="Consolas" panose="020B0609020204030204" pitchFamily="49" charset="0"/>
              </a:rPr>
              <a:t>数组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maxevents</a:t>
            </a:r>
            <a:r>
              <a:rPr lang="zh-CN" altLang="en-US" sz="1800" dirty="0">
                <a:latin typeface="Consolas" panose="020B0609020204030204" pitchFamily="49" charset="0"/>
              </a:rPr>
              <a:t>，表示传入数组的大小，必须大于</a:t>
            </a:r>
            <a:r>
              <a:rPr lang="en-US" altLang="zh-CN" sz="1800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当有事件发生，</a:t>
            </a:r>
            <a:r>
              <a:rPr lang="en-US" altLang="zh-CN" sz="2000" dirty="0">
                <a:latin typeface="Consolas" panose="020B0609020204030204" pitchFamily="49" charset="0"/>
              </a:rPr>
              <a:t>Linux</a:t>
            </a:r>
            <a:r>
              <a:rPr lang="zh-CN" altLang="en-US" sz="2000" dirty="0">
                <a:latin typeface="Consolas" panose="020B0609020204030204" pitchFamily="49" charset="0"/>
              </a:rPr>
              <a:t>会填写</a:t>
            </a:r>
            <a:r>
              <a:rPr lang="en-US" altLang="zh-CN" sz="2000" dirty="0">
                <a:latin typeface="Consolas" panose="020B0609020204030204" pitchFamily="49" charset="0"/>
              </a:rPr>
              <a:t>events</a:t>
            </a:r>
            <a:r>
              <a:rPr lang="zh-CN" altLang="en-US" sz="2000" dirty="0">
                <a:latin typeface="Consolas" panose="020B0609020204030204" pitchFamily="49" charset="0"/>
              </a:rPr>
              <a:t>结构，返回给应用程序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由于</a:t>
            </a:r>
            <a:r>
              <a:rPr lang="en-US" altLang="zh-CN" sz="2000" dirty="0" err="1">
                <a:latin typeface="Consolas" panose="020B0609020204030204" pitchFamily="49" charset="0"/>
              </a:rPr>
              <a:t>epoll_wait</a:t>
            </a:r>
            <a:r>
              <a:rPr lang="zh-CN" altLang="en-US" sz="2000" dirty="0">
                <a:latin typeface="Consolas" panose="020B0609020204030204" pitchFamily="49" charset="0"/>
              </a:rPr>
              <a:t>同步等待，有可能被信号中断，返回</a:t>
            </a:r>
            <a:r>
              <a:rPr lang="en-US" altLang="zh-CN" sz="2000" dirty="0">
                <a:latin typeface="Consolas" panose="020B0609020204030204" pitchFamily="49" charset="0"/>
              </a:rPr>
              <a:t>EINTR</a:t>
            </a:r>
            <a:r>
              <a:rPr lang="zh-CN" altLang="en-US" sz="2000" dirty="0">
                <a:latin typeface="Consolas" panose="020B0609020204030204" pitchFamily="49" charset="0"/>
              </a:rPr>
              <a:t>错误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8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Epoll</a:t>
            </a:r>
            <a:r>
              <a:rPr lang="zh-CN" altLang="en-US" sz="2400" dirty="0"/>
              <a:t>回调</a:t>
            </a:r>
            <a:endParaRPr lang="en-US" altLang="zh-CN" sz="2400" dirty="0"/>
          </a:p>
          <a:p>
            <a:pPr lvl="1"/>
            <a:r>
              <a:rPr lang="zh-CN" altLang="en-US" sz="2000" dirty="0"/>
              <a:t>从</a:t>
            </a:r>
            <a:r>
              <a:rPr lang="en-US" altLang="zh-CN" sz="2000" dirty="0" err="1"/>
              <a:t>epoll_wait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events</a:t>
            </a:r>
            <a:r>
              <a:rPr lang="zh-CN" altLang="en-US" sz="2000" dirty="0"/>
              <a:t>中，该如何知道是哪个描述符上的事件？</a:t>
            </a:r>
          </a:p>
          <a:p>
            <a:pPr lvl="1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typedef</a:t>
            </a:r>
            <a:r>
              <a:rPr lang="en-US" altLang="zh-CN" sz="2000" dirty="0">
                <a:latin typeface="Consolas" panose="020B0609020204030204" pitchFamily="49" charset="0"/>
              </a:rPr>
              <a:t> union </a:t>
            </a:r>
            <a:r>
              <a:rPr lang="en-US" altLang="zh-CN" sz="2000" dirty="0" err="1">
                <a:latin typeface="Consolas" panose="020B0609020204030204" pitchFamily="49" charset="0"/>
              </a:rPr>
              <a:t>epoll_data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void *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uint32_t u32;</a:t>
            </a: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uint64_t u64;</a:t>
            </a:r>
          </a:p>
          <a:p>
            <a:pPr lvl="1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 </a:t>
            </a:r>
            <a:r>
              <a:rPr lang="en-US" altLang="zh-CN" sz="2000" dirty="0" err="1">
                <a:latin typeface="Consolas" panose="020B0609020204030204" pitchFamily="49" charset="0"/>
              </a:rPr>
              <a:t>epoll_data_t</a:t>
            </a:r>
            <a:r>
              <a:rPr lang="en-US" altLang="zh-CN" sz="2000" dirty="0">
                <a:latin typeface="Consolas" panose="020B0609020204030204" pitchFamily="49" charset="0"/>
              </a:rPr>
              <a:t>;	/* 64bit */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/>
              <a:t>在注册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事件的时候，一定要填写</a:t>
            </a:r>
            <a:r>
              <a:rPr lang="en-US" altLang="zh-CN" sz="2000" dirty="0" err="1"/>
              <a:t>epoll_data</a:t>
            </a:r>
            <a:r>
              <a:rPr lang="zh-CN" altLang="en-US" sz="2000" dirty="0"/>
              <a:t>，否则我们将分不清触发的是哪个描述符上的事件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3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Regular files do not support the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-&gt;poll() file operation. If you want to wait for events on regular files, you need to use </a:t>
            </a:r>
            <a:r>
              <a:rPr lang="en-US" altLang="zh-CN" sz="2400" dirty="0" err="1"/>
              <a:t>AIO+eventfd+epoll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 err="1"/>
              <a:t>epoll</a:t>
            </a:r>
            <a:r>
              <a:rPr lang="zh-CN" altLang="en-US" sz="2400" dirty="0"/>
              <a:t>不支持管道和重定向</a:t>
            </a:r>
            <a:endParaRPr lang="en-US" altLang="zh-CN" sz="2400" dirty="0"/>
          </a:p>
          <a:p>
            <a:r>
              <a:rPr lang="en-US" altLang="zh-CN" sz="2400" dirty="0"/>
              <a:t>EPOLLHUP and EPOLLERR are only ever set in the returned events mask -- </a:t>
            </a:r>
            <a:br>
              <a:rPr lang="en-US" altLang="zh-CN" sz="2400" dirty="0"/>
            </a:br>
            <a:r>
              <a:rPr lang="en-US" altLang="zh-CN" sz="2400" dirty="0"/>
              <a:t>you don't set them in the </a:t>
            </a:r>
            <a:r>
              <a:rPr lang="en-US" altLang="zh-CN" sz="2400" dirty="0" err="1"/>
              <a:t>epoll_ctl</a:t>
            </a:r>
            <a:r>
              <a:rPr lang="en-US" altLang="zh-CN" sz="2400" dirty="0"/>
              <a:t>() call(s). EPOLLHUP means the </a:t>
            </a:r>
            <a:br>
              <a:rPr lang="en-US" altLang="zh-CN" sz="2400" dirty="0"/>
            </a:br>
            <a:r>
              <a:rPr lang="en-US" altLang="zh-CN" sz="2400" dirty="0"/>
              <a:t>other end of a communication was closed. In this particular case, it </a:t>
            </a:r>
            <a:br>
              <a:rPr lang="en-US" altLang="zh-CN" sz="2400" dirty="0"/>
            </a:br>
            <a:r>
              <a:rPr lang="en-US" altLang="zh-CN" sz="2400" dirty="0"/>
              <a:t>is returned for an unconnected stream socket. 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2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ET/LT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Reactor/</a:t>
            </a:r>
            <a:r>
              <a:rPr lang="en-US" altLang="zh-CN" dirty="0" err="1" smtClean="0"/>
              <a:t>Proactor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ET</a:t>
            </a:r>
            <a:r>
              <a:rPr lang="zh-CN" altLang="en-US" smtClean="0"/>
              <a:t>一定是非阻塞的</a:t>
            </a:r>
            <a:endParaRPr lang="en-US" altLang="zh-CN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6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Ndsl</a:t>
            </a:r>
            <a:r>
              <a:rPr lang="en-US" altLang="zh-CN" sz="2400" smtClean="0"/>
              <a:t>/include/epoll.h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45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Epoll</a:t>
            </a:r>
            <a:endParaRPr lang="en-US" altLang="zh-CN" sz="2400" dirty="0" smtClean="0"/>
          </a:p>
          <a:p>
            <a:r>
              <a:rPr lang="zh-CN" altLang="en-US" sz="2400" dirty="0" smtClean="0"/>
              <a:t>相关函数与结构</a:t>
            </a:r>
            <a:endParaRPr lang="en-US" altLang="zh-CN" sz="2400" dirty="0" smtClean="0"/>
          </a:p>
          <a:p>
            <a:r>
              <a:rPr lang="zh-CN" altLang="en-US" sz="2400" dirty="0" smtClean="0"/>
              <a:t>代码示例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高级</a:t>
            </a:r>
            <a:r>
              <a:rPr lang="en-US" altLang="zh-CN" sz="2400" dirty="0"/>
              <a:t>polling</a:t>
            </a:r>
            <a:r>
              <a:rPr lang="zh-CN" altLang="en-US" sz="2400" dirty="0"/>
              <a:t>技术没有标准，各个操纵系统的实现不一样</a:t>
            </a:r>
          </a:p>
          <a:p>
            <a:pPr lvl="1"/>
            <a:r>
              <a:rPr lang="en-US" altLang="zh-CN" sz="2000" dirty="0"/>
              <a:t>Solaris</a:t>
            </a:r>
            <a:r>
              <a:rPr lang="zh-CN" altLang="en-US" sz="2000" dirty="0"/>
              <a:t>的</a:t>
            </a:r>
            <a:r>
              <a:rPr lang="en-US" altLang="zh-CN" sz="2000" dirty="0"/>
              <a:t>/dev/poll</a:t>
            </a:r>
          </a:p>
          <a:p>
            <a:pPr lvl="1"/>
            <a:r>
              <a:rPr lang="en-US" altLang="zh-CN" sz="2000" dirty="0"/>
              <a:t>FreeBSD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kqueue</a:t>
            </a:r>
            <a:endParaRPr lang="en-US" altLang="zh-CN" sz="2000" dirty="0"/>
          </a:p>
          <a:p>
            <a:pPr lvl="1"/>
            <a:r>
              <a:rPr lang="en-US" altLang="zh-CN" sz="2000" dirty="0"/>
              <a:t>Linux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技术</a:t>
            </a:r>
          </a:p>
          <a:p>
            <a:r>
              <a:rPr lang="zh-CN" altLang="en-US" sz="2400" dirty="0"/>
              <a:t>本章以</a:t>
            </a:r>
            <a:r>
              <a:rPr lang="en-US" altLang="zh-CN" sz="2400" dirty="0" err="1"/>
              <a:t>epoll</a:t>
            </a:r>
            <a:r>
              <a:rPr lang="zh-CN" altLang="en-US" sz="2400" dirty="0"/>
              <a:t>为例介绍高级</a:t>
            </a:r>
            <a:r>
              <a:rPr lang="en-US" altLang="zh-CN" sz="2400" dirty="0"/>
              <a:t>polling</a:t>
            </a:r>
            <a:r>
              <a:rPr lang="zh-CN" altLang="en-US" sz="2400" dirty="0"/>
              <a:t>技术</a:t>
            </a:r>
          </a:p>
          <a:p>
            <a:r>
              <a:rPr lang="en-US" altLang="zh-CN" sz="2400" dirty="0" err="1"/>
              <a:t>epoll</a:t>
            </a:r>
            <a:r>
              <a:rPr lang="zh-CN" altLang="en-US" sz="2400" dirty="0"/>
              <a:t>的特点</a:t>
            </a:r>
          </a:p>
          <a:p>
            <a:pPr lvl="1"/>
            <a:r>
              <a:rPr lang="en-US" altLang="zh-CN" sz="2000" dirty="0" err="1"/>
              <a:t>epoll</a:t>
            </a:r>
            <a:r>
              <a:rPr lang="zh-CN" altLang="en-US" sz="2000" dirty="0"/>
              <a:t>是对</a:t>
            </a:r>
            <a:r>
              <a:rPr lang="en-US" altLang="zh-CN" sz="2000" dirty="0"/>
              <a:t>poll</a:t>
            </a:r>
            <a:r>
              <a:rPr lang="zh-CN" altLang="en-US" sz="2000" dirty="0"/>
              <a:t>的改进</a:t>
            </a:r>
          </a:p>
          <a:p>
            <a:pPr lvl="1"/>
            <a:r>
              <a:rPr lang="zh-CN" altLang="en-US" sz="2000" dirty="0"/>
              <a:t>增量的事件添加与删除</a:t>
            </a:r>
          </a:p>
          <a:p>
            <a:pPr lvl="1"/>
            <a:r>
              <a:rPr lang="zh-CN" altLang="en-US" sz="2000" dirty="0"/>
              <a:t>支持边沿触发（</a:t>
            </a:r>
            <a:r>
              <a:rPr lang="en-US" altLang="zh-CN" sz="2000" dirty="0"/>
              <a:t>edge trigger</a:t>
            </a:r>
            <a:r>
              <a:rPr lang="zh-CN" altLang="en-US" sz="2000" dirty="0"/>
              <a:t>、</a:t>
            </a:r>
            <a:r>
              <a:rPr lang="en-US" altLang="zh-CN" sz="2000" dirty="0"/>
              <a:t>ET</a:t>
            </a:r>
            <a:r>
              <a:rPr lang="zh-CN" altLang="en-US" sz="2000" dirty="0"/>
              <a:t>）和水平触发（</a:t>
            </a:r>
            <a:r>
              <a:rPr lang="en-US" altLang="zh-CN" sz="2000" dirty="0"/>
              <a:t>level trigger</a:t>
            </a:r>
            <a:r>
              <a:rPr lang="zh-CN" altLang="en-US" sz="2000" dirty="0"/>
              <a:t>、</a:t>
            </a:r>
            <a:r>
              <a:rPr lang="en-US" altLang="zh-CN" sz="2000" dirty="0"/>
              <a:t>LT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同步的事件处理</a:t>
            </a:r>
          </a:p>
          <a:p>
            <a:pPr lvl="1"/>
            <a:r>
              <a:rPr lang="zh-CN" altLang="en-US" sz="2000" dirty="0"/>
              <a:t>基于文件描述操作，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是一个特殊的文件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6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ET</a:t>
            </a:r>
            <a:r>
              <a:rPr lang="zh-CN" altLang="en-US" sz="2400" dirty="0"/>
              <a:t>与</a:t>
            </a:r>
            <a:r>
              <a:rPr lang="en-US" altLang="zh-CN" sz="2400" dirty="0"/>
              <a:t>LT</a:t>
            </a:r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ET</a:t>
            </a:r>
            <a:r>
              <a:rPr lang="zh-CN" altLang="en-US" sz="2000" dirty="0"/>
              <a:t>模式下，事件只在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返回时通知应用程序。即是说，如果一次不干净地处理完通知事件，以后该事件再也不会通知应用程序</a:t>
            </a:r>
          </a:p>
          <a:p>
            <a:pPr lvl="1"/>
            <a:r>
              <a:rPr lang="zh-CN" altLang="en-US" sz="2000" dirty="0"/>
              <a:t>而在</a:t>
            </a:r>
            <a:r>
              <a:rPr lang="en-US" altLang="zh-CN" sz="2000" dirty="0"/>
              <a:t>LT</a:t>
            </a:r>
            <a:r>
              <a:rPr lang="zh-CN" altLang="en-US" sz="2000" dirty="0"/>
              <a:t>模式下，应用程序可以只处理一部分事件，剩下的事件，在下次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返回后，仍然还会通知用户</a:t>
            </a:r>
          </a:p>
          <a:p>
            <a:pPr lvl="1"/>
            <a:r>
              <a:rPr lang="zh-CN" altLang="en-US" sz="2000" dirty="0"/>
              <a:t>例子</a:t>
            </a:r>
          </a:p>
          <a:p>
            <a:pPr lvl="2"/>
            <a:r>
              <a:rPr lang="zh-CN" altLang="en-US" sz="1800" dirty="0"/>
              <a:t>一个</a:t>
            </a:r>
            <a:r>
              <a:rPr lang="en-US" altLang="zh-CN" sz="1800" dirty="0"/>
              <a:t>pipe</a:t>
            </a:r>
            <a:r>
              <a:rPr lang="zh-CN" altLang="en-US" sz="1800" dirty="0"/>
              <a:t>，</a:t>
            </a:r>
            <a:r>
              <a:rPr lang="en-US" altLang="zh-CN" sz="1800" dirty="0"/>
              <a:t>writer</a:t>
            </a:r>
            <a:r>
              <a:rPr lang="zh-CN" altLang="en-US" sz="1800" dirty="0"/>
              <a:t>向其中写入</a:t>
            </a:r>
            <a:r>
              <a:rPr lang="en-US" altLang="zh-CN" sz="1800" dirty="0"/>
              <a:t>4KB</a:t>
            </a:r>
          </a:p>
          <a:p>
            <a:pPr lvl="2"/>
            <a:r>
              <a:rPr lang="en-US" altLang="zh-CN" sz="1800" dirty="0"/>
              <a:t>reader</a:t>
            </a:r>
            <a:r>
              <a:rPr lang="zh-CN" altLang="en-US" sz="1800" dirty="0"/>
              <a:t>只读取</a:t>
            </a:r>
            <a:r>
              <a:rPr lang="en-US" altLang="zh-CN" sz="1800" dirty="0"/>
              <a:t>1KB</a:t>
            </a:r>
          </a:p>
          <a:p>
            <a:pPr lvl="2"/>
            <a:r>
              <a:rPr lang="zh-CN" altLang="en-US" sz="1800" dirty="0"/>
              <a:t>在</a:t>
            </a:r>
            <a:r>
              <a:rPr lang="en-US" altLang="zh-CN" sz="1800" dirty="0"/>
              <a:t>ET</a:t>
            </a:r>
            <a:r>
              <a:rPr lang="zh-CN" altLang="en-US" sz="1800" dirty="0"/>
              <a:t>模式下，剩下的</a:t>
            </a:r>
            <a:r>
              <a:rPr lang="en-US" altLang="zh-CN" sz="1800" dirty="0"/>
              <a:t>3KB</a:t>
            </a:r>
            <a:r>
              <a:rPr lang="zh-CN" altLang="en-US" sz="1800" dirty="0"/>
              <a:t>将不再通知</a:t>
            </a:r>
          </a:p>
          <a:p>
            <a:pPr lvl="2"/>
            <a:r>
              <a:rPr lang="zh-CN" altLang="en-US" sz="1800" dirty="0"/>
              <a:t>而在</a:t>
            </a:r>
            <a:r>
              <a:rPr lang="en-US" altLang="zh-CN" sz="1800" dirty="0"/>
              <a:t>LT</a:t>
            </a:r>
            <a:r>
              <a:rPr lang="zh-CN" altLang="en-US" sz="1800" dirty="0"/>
              <a:t>模式下，该事件仍然会通知应用程序</a:t>
            </a:r>
          </a:p>
          <a:p>
            <a:pPr lvl="2"/>
            <a:endParaRPr lang="zh-CN" altLang="en-US" sz="1800" dirty="0"/>
          </a:p>
          <a:p>
            <a:r>
              <a:rPr lang="en-US" altLang="zh-CN" sz="2400" dirty="0"/>
              <a:t>ET</a:t>
            </a:r>
            <a:r>
              <a:rPr lang="zh-CN" altLang="en-US" sz="2400" dirty="0"/>
              <a:t>的效能更高，但是对程序员的要求也更高。在</a:t>
            </a:r>
            <a:r>
              <a:rPr lang="en-US" altLang="zh-CN" sz="2400" dirty="0"/>
              <a:t>ET</a:t>
            </a:r>
            <a:r>
              <a:rPr lang="zh-CN" altLang="en-US" sz="2400" dirty="0"/>
              <a:t>模式下，我们必须一次干净而彻底地处理完所有事件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97299"/>
              </p:ext>
            </p:extLst>
          </p:nvPr>
        </p:nvGraphicFramePr>
        <p:xfrm>
          <a:off x="7555345" y="3028156"/>
          <a:ext cx="23780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2017614" imgH="1027619" progId="Visio.Drawing.11">
                  <p:embed/>
                </p:oleObj>
              </mc:Choice>
              <mc:Fallback>
                <p:oleObj name="Visio" r:id="rId3" imgW="2017614" imgH="10276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345" y="3028156"/>
                        <a:ext cx="23780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46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epoll</a:t>
            </a:r>
            <a:r>
              <a:rPr lang="zh-CN" altLang="en-US" sz="2400" dirty="0">
                <a:latin typeface="Consolas" panose="020B0609020204030204" pitchFamily="49" charset="0"/>
              </a:rPr>
              <a:t>的创建</a:t>
            </a:r>
          </a:p>
          <a:p>
            <a:pPr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/include/sys/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epoll.h</a:t>
            </a:r>
            <a:endParaRPr lang="en-US" altLang="zh-CN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extern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epoll_create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__size) __THROW;</a:t>
            </a:r>
          </a:p>
          <a:p>
            <a:pPr algn="r">
              <a:buNone/>
            </a:pP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zh-CN" altLang="en-US" sz="1800" dirty="0">
                <a:latin typeface="Source Code Pro" panose="020B0509030403020204" pitchFamily="49" charset="0"/>
              </a:rPr>
              <a:t>：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&gt;0, </a:t>
            </a:r>
            <a:r>
              <a:rPr lang="zh-CN" altLang="en-US" sz="1800" dirty="0">
                <a:latin typeface="Source Code Pro" panose="020B0509030403020204" pitchFamily="49" charset="0"/>
              </a:rPr>
              <a:t>成功；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-1, </a:t>
            </a:r>
            <a:r>
              <a:rPr lang="zh-CN" altLang="en-US" sz="1800" dirty="0">
                <a:latin typeface="Source Code Pro" panose="020B0509030403020204" pitchFamily="49" charset="0"/>
              </a:rPr>
              <a:t>出错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epoll_create</a:t>
            </a:r>
            <a:r>
              <a:rPr lang="zh-CN" altLang="en-US" sz="2000" dirty="0">
                <a:latin typeface="Consolas" panose="020B0609020204030204" pitchFamily="49" charset="0"/>
              </a:rPr>
              <a:t>返回的是一个文件描述符，也就是说</a:t>
            </a:r>
            <a:r>
              <a:rPr lang="en-US" altLang="zh-CN" sz="2000" dirty="0" err="1">
                <a:latin typeface="Consolas" panose="020B0609020204030204" pitchFamily="49" charset="0"/>
              </a:rPr>
              <a:t>epoll</a:t>
            </a:r>
            <a:r>
              <a:rPr lang="zh-CN" altLang="en-US" sz="2000" dirty="0">
                <a:latin typeface="Consolas" panose="020B0609020204030204" pitchFamily="49" charset="0"/>
              </a:rPr>
              <a:t>是以特殊文件的方式呈现给用户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__size</a:t>
            </a:r>
            <a:r>
              <a:rPr lang="zh-CN" altLang="en-US" sz="2000" dirty="0">
                <a:latin typeface="Consolas" panose="020B0609020204030204" pitchFamily="49" charset="0"/>
              </a:rPr>
              <a:t>提示操作系统，用户可能要使用多少个文件描述符，该参数已经废弃，填写一个大于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的正整数</a:t>
            </a:r>
          </a:p>
          <a:p>
            <a:pPr lvl="1"/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epoll</a:t>
            </a:r>
            <a:r>
              <a:rPr lang="zh-CN" altLang="en-US" sz="2400" dirty="0">
                <a:latin typeface="Consolas" panose="020B0609020204030204" pitchFamily="49" charset="0"/>
              </a:rPr>
              <a:t>的关闭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close</a:t>
            </a:r>
            <a:r>
              <a:rPr lang="zh-CN" altLang="en-US" sz="2000" dirty="0" smtClean="0">
                <a:latin typeface="Consolas" panose="020B0609020204030204" pitchFamily="49" charset="0"/>
              </a:rPr>
              <a:t>，关闭</a:t>
            </a:r>
            <a:r>
              <a:rPr lang="zh-CN" altLang="en-US" sz="2000" dirty="0">
                <a:latin typeface="Consolas" panose="020B0609020204030204" pitchFamily="49" charset="0"/>
              </a:rPr>
              <a:t>一个</a:t>
            </a:r>
            <a:r>
              <a:rPr lang="zh-CN" altLang="en-US" sz="2000" dirty="0" smtClean="0">
                <a:latin typeface="Consolas" panose="020B0609020204030204" pitchFamily="49" charset="0"/>
              </a:rPr>
              <a:t>文件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96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epoll</a:t>
            </a:r>
            <a:r>
              <a:rPr lang="zh-CN" altLang="en-US" sz="2400" dirty="0"/>
              <a:t>添加事件</a:t>
            </a:r>
          </a:p>
          <a:p>
            <a:pPr>
              <a:buNone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epoll_ctl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epfd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op,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fd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				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epoll_event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*event);</a:t>
            </a:r>
          </a:p>
          <a:p>
            <a:pPr algn="r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zh-CN" altLang="en-US" dirty="0">
                <a:latin typeface="Source Code Pro" panose="020B0509030403020204" pitchFamily="49" charset="0"/>
              </a:rPr>
              <a:t>：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zh-CN" altLang="en-US" dirty="0">
                <a:latin typeface="Source Code Pro" panose="020B0509030403020204" pitchFamily="49" charset="0"/>
              </a:rPr>
              <a:t>，成功；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zh-CN" altLang="en-US" dirty="0">
                <a:latin typeface="Source Code Pro" panose="020B0509030403020204" pitchFamily="49" charset="0"/>
              </a:rPr>
              <a:t>，出错</a:t>
            </a:r>
          </a:p>
          <a:p>
            <a:pPr algn="r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epfd</a:t>
            </a:r>
            <a:r>
              <a:rPr lang="zh-CN" altLang="en-US" sz="2000" dirty="0">
                <a:latin typeface="Consolas" panose="020B0609020204030204" pitchFamily="49" charset="0"/>
              </a:rPr>
              <a:t>为</a:t>
            </a:r>
            <a:r>
              <a:rPr lang="en-US" altLang="zh-CN" sz="2000" dirty="0" err="1">
                <a:latin typeface="Consolas" panose="020B0609020204030204" pitchFamily="49" charset="0"/>
              </a:rPr>
              <a:t>epoll_create</a:t>
            </a:r>
            <a:r>
              <a:rPr lang="zh-CN" altLang="en-US" sz="2000" dirty="0">
                <a:latin typeface="Consolas" panose="020B0609020204030204" pitchFamily="49" charset="0"/>
              </a:rPr>
              <a:t>创建的</a:t>
            </a:r>
            <a:r>
              <a:rPr lang="en-US" altLang="zh-CN" sz="2000" dirty="0" err="1">
                <a:latin typeface="Consolas" panose="020B0609020204030204" pitchFamily="49" charset="0"/>
              </a:rPr>
              <a:t>epoll</a:t>
            </a:r>
            <a:r>
              <a:rPr lang="zh-CN" altLang="en-US" sz="2000" dirty="0">
                <a:latin typeface="Consolas" panose="020B0609020204030204" pitchFamily="49" charset="0"/>
              </a:rPr>
              <a:t>描述符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epoll_ctl</a:t>
            </a:r>
            <a:r>
              <a:rPr lang="zh-CN" altLang="en-US" sz="2000" dirty="0">
                <a:latin typeface="Consolas" panose="020B0609020204030204" pitchFamily="49" charset="0"/>
              </a:rPr>
              <a:t>在某个文件描述符上添加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删除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修改，关注的事件，</a:t>
            </a:r>
            <a:r>
              <a:rPr lang="en-US" altLang="zh-CN" sz="2000" dirty="0" err="1">
                <a:latin typeface="Consolas" panose="020B0609020204030204" pitchFamily="49" charset="0"/>
              </a:rPr>
              <a:t>fd</a:t>
            </a:r>
            <a:r>
              <a:rPr lang="zh-CN" altLang="en-US" sz="2000" dirty="0">
                <a:latin typeface="Consolas" panose="020B0609020204030204" pitchFamily="49" charset="0"/>
              </a:rPr>
              <a:t>表示关注的文件描述符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epoll_ctl</a:t>
            </a:r>
            <a:r>
              <a:rPr lang="zh-CN" altLang="en-US" sz="2000" dirty="0">
                <a:latin typeface="Consolas" panose="020B0609020204030204" pitchFamily="49" charset="0"/>
              </a:rPr>
              <a:t>函数对</a:t>
            </a:r>
            <a:r>
              <a:rPr lang="en-US" altLang="zh-CN" sz="2000" dirty="0" err="1">
                <a:latin typeface="Consolas" panose="020B0609020204030204" pitchFamily="49" charset="0"/>
              </a:rPr>
              <a:t>epoll</a:t>
            </a:r>
            <a:r>
              <a:rPr lang="zh-CN" altLang="en-US" sz="2000" dirty="0">
                <a:latin typeface="Consolas" panose="020B0609020204030204" pitchFamily="49" charset="0"/>
              </a:rPr>
              <a:t>进行</a:t>
            </a:r>
            <a:r>
              <a:rPr lang="en-US" altLang="zh-CN" sz="2000" dirty="0">
                <a:latin typeface="Consolas" panose="020B0609020204030204" pitchFamily="49" charset="0"/>
              </a:rPr>
              <a:t>op</a:t>
            </a:r>
            <a:r>
              <a:rPr lang="zh-CN" altLang="en-US" sz="2000" dirty="0">
                <a:latin typeface="Consolas" panose="020B0609020204030204" pitchFamily="49" charset="0"/>
              </a:rPr>
              <a:t>类型的操作，</a:t>
            </a:r>
            <a:r>
              <a:rPr lang="en-US" altLang="zh-CN" sz="2000" dirty="0">
                <a:latin typeface="Consolas" panose="020B0609020204030204" pitchFamily="49" charset="0"/>
              </a:rPr>
              <a:t>op</a:t>
            </a:r>
            <a:r>
              <a:rPr lang="zh-CN" altLang="en-US" sz="2000" dirty="0">
                <a:latin typeface="Consolas" panose="020B0609020204030204" pitchFamily="49" charset="0"/>
              </a:rPr>
              <a:t>选项为</a:t>
            </a:r>
          </a:p>
          <a:p>
            <a:pPr lvl="2"/>
            <a:r>
              <a:rPr lang="en-US" altLang="zh-CN" sz="1800" dirty="0"/>
              <a:t>EPOLL_CTL_ADD</a:t>
            </a:r>
            <a:r>
              <a:rPr lang="zh-CN" altLang="en-US" sz="1800" dirty="0"/>
              <a:t>，对</a:t>
            </a:r>
            <a:r>
              <a:rPr lang="en-US" altLang="zh-CN" sz="1800" dirty="0" err="1"/>
              <a:t>fd</a:t>
            </a:r>
            <a:r>
              <a:rPr lang="zh-CN" altLang="en-US" sz="1800" dirty="0"/>
              <a:t>描述符注册</a:t>
            </a:r>
            <a:r>
              <a:rPr lang="en-US" altLang="zh-CN" sz="1800" dirty="0"/>
              <a:t>event</a:t>
            </a:r>
            <a:r>
              <a:rPr lang="zh-CN" altLang="en-US" sz="1800" dirty="0"/>
              <a:t>事件</a:t>
            </a:r>
          </a:p>
          <a:p>
            <a:pPr lvl="2"/>
            <a:r>
              <a:rPr lang="en-US" altLang="zh-CN" sz="1800" dirty="0"/>
              <a:t>EPOLL_CTL_MOD</a:t>
            </a:r>
            <a:r>
              <a:rPr lang="zh-CN" altLang="en-US" sz="1800" dirty="0"/>
              <a:t>，对</a:t>
            </a:r>
            <a:r>
              <a:rPr lang="en-US" altLang="zh-CN" sz="1800" dirty="0" err="1"/>
              <a:t>fd</a:t>
            </a:r>
            <a:r>
              <a:rPr lang="zh-CN" altLang="en-US" sz="1800" dirty="0"/>
              <a:t>描述符的</a:t>
            </a:r>
            <a:r>
              <a:rPr lang="en-US" altLang="zh-CN" sz="1800" dirty="0"/>
              <a:t>event</a:t>
            </a:r>
            <a:r>
              <a:rPr lang="zh-CN" altLang="en-US" sz="1800" dirty="0"/>
              <a:t>事件进行修改</a:t>
            </a:r>
          </a:p>
          <a:p>
            <a:pPr lvl="2"/>
            <a:r>
              <a:rPr lang="en-US" altLang="zh-CN" sz="1800" dirty="0"/>
              <a:t>EPOLL_CTL_DEL</a:t>
            </a:r>
            <a:r>
              <a:rPr lang="zh-CN" altLang="en-US" sz="1800" dirty="0"/>
              <a:t>，删除已注册的</a:t>
            </a:r>
            <a:r>
              <a:rPr lang="en-US" altLang="zh-CN" sz="1800" dirty="0"/>
              <a:t>event</a:t>
            </a:r>
            <a:r>
              <a:rPr lang="zh-CN" altLang="en-US" sz="1800" dirty="0"/>
              <a:t>事件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0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 err="1"/>
              <a:t>epoll_event</a:t>
            </a:r>
            <a:r>
              <a:rPr lang="zh-CN" altLang="en-US" sz="2600" dirty="0"/>
              <a:t>结构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epoll_event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uint32_t events;  	/* </a:t>
            </a:r>
            <a:r>
              <a:rPr lang="en-US" altLang="zh-CN" dirty="0" err="1">
                <a:latin typeface="Consolas" panose="020B0609020204030204" pitchFamily="49" charset="0"/>
              </a:rPr>
              <a:t>Epoll</a:t>
            </a:r>
            <a:r>
              <a:rPr lang="en-US" altLang="zh-CN" dirty="0">
                <a:latin typeface="Consolas" panose="020B0609020204030204" pitchFamily="49" charset="0"/>
              </a:rPr>
              <a:t> events */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epoll_data_t</a:t>
            </a:r>
            <a:r>
              <a:rPr lang="en-US" altLang="zh-CN" dirty="0">
                <a:latin typeface="Consolas" panose="020B0609020204030204" pitchFamily="49" charset="0"/>
              </a:rPr>
              <a:t> data;  /* User data variable */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} __attribute__ ((__packed__));	/* 12bytes */</a:t>
            </a:r>
          </a:p>
          <a:p>
            <a:pPr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union </a:t>
            </a:r>
            <a:r>
              <a:rPr lang="en-US" altLang="zh-CN" dirty="0" err="1">
                <a:latin typeface="Consolas" panose="020B0609020204030204" pitchFamily="49" charset="0"/>
              </a:rPr>
              <a:t>epoll_data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void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uint32_t u32;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  uint64_t u64;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} </a:t>
            </a:r>
            <a:r>
              <a:rPr lang="en-US" altLang="zh-CN" dirty="0" err="1">
                <a:latin typeface="Consolas" panose="020B0609020204030204" pitchFamily="49" charset="0"/>
              </a:rPr>
              <a:t>epoll_data_t</a:t>
            </a:r>
            <a:r>
              <a:rPr lang="en-US" altLang="zh-CN" dirty="0">
                <a:latin typeface="Consolas" panose="020B0609020204030204" pitchFamily="49" charset="0"/>
              </a:rPr>
              <a:t>;	/* 64bit */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59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epoll</a:t>
            </a:r>
            <a:r>
              <a:rPr lang="zh-CN" altLang="en-US" sz="2800" dirty="0"/>
              <a:t>的事件</a:t>
            </a:r>
            <a:r>
              <a:rPr lang="zh-CN" altLang="en-US" sz="2800" dirty="0" smtClean="0"/>
              <a:t>类型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EPOLL_EVENTS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EPOLLIN = 0x001,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EPOLLIN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EPOLLIN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EPOLLPRI = 0x002,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EPOLLPRI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EPOLLPRI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EPOLLOUT = 0x004,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EPOLLOUT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EPOLLOUT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EPOLLRDNORM = 0x040,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EPOLLRDNORM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EPOLLRDNORM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EPOLLRDBAND = 0x080,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EPOLLRDBAND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EPOLLRDBAND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EPOLLWRNORM = 0x100,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EPOLLWRNORM </a:t>
            </a:r>
            <a:r>
              <a:rPr lang="en-US" altLang="zh-CN" sz="2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EPOLLWRNORM</a:t>
            </a:r>
            <a:endParaRPr lang="en-US" altLang="zh-CN" sz="2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EPOLLWRBAND = 0x200,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EPOLLWRBAND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EPOLLWRBAND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EPOLLMSG = 0x400,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EPOLLMSG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EPOLLMSG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EPOLLERR = 0x008,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EPOLLERR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EPOLLERR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EPOLLHUP = 0x010,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EPOLLHUP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EPOLLHUP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EPOLLRDHUP = 0x2000,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EPOLLRDHUP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EPOLLRDHUP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EPOLLONESHOT = (1 &lt;&lt; 30),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EPOLLONESHOT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EPOLLONESHOT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EPOLLET = (1 &lt;&lt; 31)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#define EPOLLET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EPOLLET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};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0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82</TotalTime>
  <Words>818</Words>
  <Application>Microsoft Office PowerPoint</Application>
  <PresentationFormat>宽屏</PresentationFormat>
  <Paragraphs>166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Consolas</vt:lpstr>
      <vt:lpstr>Source Code Pro</vt:lpstr>
      <vt:lpstr>主题5</vt:lpstr>
      <vt:lpstr>Visio</vt:lpstr>
      <vt:lpstr>Epoll/09</vt:lpstr>
      <vt:lpstr>本章内容</vt:lpstr>
      <vt:lpstr>1. epoll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代码示例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108</cp:revision>
  <cp:lastPrinted>2018-02-05T16:00:00Z</cp:lastPrinted>
  <dcterms:created xsi:type="dcterms:W3CDTF">2018-02-05T16:00:00Z</dcterms:created>
  <dcterms:modified xsi:type="dcterms:W3CDTF">2020-03-22T03:56:36Z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