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2"/>
  </p:notesMasterIdLst>
  <p:handoutMasterIdLst>
    <p:handoutMasterId r:id="rId23"/>
  </p:handoutMasterIdLst>
  <p:sldIdLst>
    <p:sldId id="1485" r:id="rId5"/>
    <p:sldId id="1519" r:id="rId6"/>
    <p:sldId id="1547" r:id="rId7"/>
    <p:sldId id="1534" r:id="rId8"/>
    <p:sldId id="1536" r:id="rId9"/>
    <p:sldId id="1539" r:id="rId10"/>
    <p:sldId id="1537" r:id="rId11"/>
    <p:sldId id="1545" r:id="rId12"/>
    <p:sldId id="1540" r:id="rId13"/>
    <p:sldId id="1541" r:id="rId14"/>
    <p:sldId id="1542" r:id="rId15"/>
    <p:sldId id="1543" r:id="rId16"/>
    <p:sldId id="1527" r:id="rId17"/>
    <p:sldId id="1530" r:id="rId18"/>
    <p:sldId id="1546" r:id="rId19"/>
    <p:sldId id="1532" r:id="rId20"/>
    <p:sldId id="154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mmersion Workshop Template" id="{A073DAE3-B461-442F-A3D3-6642BD875E45}">
          <p14:sldIdLst>
            <p14:sldId id="1485"/>
            <p14:sldId id="1519"/>
            <p14:sldId id="1547"/>
            <p14:sldId id="1534"/>
            <p14:sldId id="1536"/>
            <p14:sldId id="1539"/>
            <p14:sldId id="1537"/>
            <p14:sldId id="1545"/>
            <p14:sldId id="1540"/>
            <p14:sldId id="1541"/>
            <p14:sldId id="1542"/>
            <p14:sldId id="1543"/>
            <p14:sldId id="1527"/>
            <p14:sldId id="1530"/>
            <p14:sldId id="1546"/>
            <p14:sldId id="1532"/>
            <p14:sldId id="15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7313" autoAdjust="0"/>
  </p:normalViewPr>
  <p:slideViewPr>
    <p:cSldViewPr>
      <p:cViewPr varScale="1">
        <p:scale>
          <a:sx n="91" d="100"/>
          <a:sy n="91" d="100"/>
        </p:scale>
        <p:origin x="1005"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5/9/2017 9:19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5/9/2017 9:09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5/9/2017 9:09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5/9/2017 9:19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984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8022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5/9/2017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32290" fontAlgn="base">
              <a:spcBef>
                <a:spcPct val="0"/>
              </a:spcBef>
              <a:spcAft>
                <a:spcPct val="0"/>
              </a:spcAft>
            </a:pPr>
            <a:r>
              <a:rPr lang="en-US" sz="2040" dirty="0">
                <a:ea typeface="Segoe UI" pitchFamily="34" charset="0"/>
                <a:cs typeface="Segoe UI" pitchFamily="34" charset="0"/>
              </a:rPr>
              <a:t>Databases vary in their commitment to JSON data model</a:t>
            </a:r>
          </a:p>
          <a:p>
            <a:pPr lvl="1" defTabSz="932290" fontAlgn="base">
              <a:spcBef>
                <a:spcPct val="0"/>
              </a:spcBef>
              <a:spcAft>
                <a:spcPct val="0"/>
              </a:spcAft>
            </a:pPr>
            <a:r>
              <a:rPr lang="en-US" sz="1632" dirty="0">
                <a:ea typeface="Segoe UI" pitchFamily="34" charset="0"/>
                <a:cs typeface="Segoe UI" pitchFamily="34" charset="0"/>
              </a:rPr>
              <a:t>Relational stores – Require schema, indices &amp; OR mapping; great query</a:t>
            </a:r>
          </a:p>
          <a:p>
            <a:pPr lvl="1" defTabSz="932290" fontAlgn="base">
              <a:spcBef>
                <a:spcPct val="0"/>
              </a:spcBef>
              <a:spcAft>
                <a:spcPct val="0"/>
              </a:spcAft>
            </a:pPr>
            <a:r>
              <a:rPr lang="en-US" sz="1632" dirty="0">
                <a:ea typeface="Segoe UI" pitchFamily="34" charset="0"/>
                <a:cs typeface="Segoe UI" pitchFamily="34" charset="0"/>
              </a:rPr>
              <a:t>Key-Value stores – Schema-free; values are opaque; poor query</a:t>
            </a:r>
          </a:p>
          <a:p>
            <a:pPr marL="466298" lvl="1" indent="0" defTabSz="932290" fontAlgn="base">
              <a:spcBef>
                <a:spcPct val="0"/>
              </a:spcBef>
              <a:spcAft>
                <a:spcPct val="0"/>
              </a:spcAft>
              <a:buNone/>
            </a:pPr>
            <a:endParaRPr lang="en-US" sz="1632" dirty="0">
              <a:ea typeface="Segoe UI" pitchFamily="34" charset="0"/>
              <a:cs typeface="Segoe UI" pitchFamily="34" charset="0"/>
            </a:endParaRPr>
          </a:p>
          <a:p>
            <a:pPr defTabSz="932290" fontAlgn="base">
              <a:spcBef>
                <a:spcPct val="0"/>
              </a:spcBef>
              <a:spcAft>
                <a:spcPct val="0"/>
              </a:spcAft>
            </a:pPr>
            <a:r>
              <a:rPr lang="en-US" sz="2040" dirty="0">
                <a:ea typeface="Segoe UI" pitchFamily="34" charset="0"/>
                <a:cs typeface="Segoe UI" pitchFamily="34" charset="0"/>
              </a:rPr>
              <a:t>DocumentDB - Deep commitment to the JSON data model &amp; JavaScript directly within the database engine</a:t>
            </a:r>
          </a:p>
          <a:p>
            <a:pPr lvl="1" defTabSz="932290" fontAlgn="base">
              <a:spcBef>
                <a:spcPct val="0"/>
              </a:spcBef>
              <a:spcAft>
                <a:spcPct val="0"/>
              </a:spcAft>
            </a:pPr>
            <a:r>
              <a:rPr lang="en-US" sz="1632" dirty="0">
                <a:ea typeface="Segoe UI" pitchFamily="34" charset="0"/>
                <a:cs typeface="Segoe UI" pitchFamily="34" charset="0"/>
              </a:rPr>
              <a:t>Automatic indexing of documents without requiring schema or secondary indices</a:t>
            </a:r>
          </a:p>
          <a:p>
            <a:pPr lvl="1" defTabSz="932290" fontAlgn="base">
              <a:spcBef>
                <a:spcPct val="0"/>
              </a:spcBef>
              <a:spcAft>
                <a:spcPct val="0"/>
              </a:spcAft>
            </a:pPr>
            <a:r>
              <a:rPr lang="en-US" sz="1632" dirty="0">
                <a:ea typeface="Segoe UI" pitchFamily="34" charset="0"/>
                <a:cs typeface="Segoe UI" pitchFamily="34" charset="0"/>
              </a:rPr>
              <a:t>SQL query dialect rooted in JSON; extensible via JavaScript</a:t>
            </a:r>
          </a:p>
          <a:p>
            <a:pPr lvl="1" defTabSz="932290" fontAlgn="base">
              <a:spcBef>
                <a:spcPct val="0"/>
              </a:spcBef>
              <a:spcAft>
                <a:spcPct val="0"/>
              </a:spcAft>
            </a:pPr>
            <a:r>
              <a:rPr lang="en-US" sz="1632" dirty="0">
                <a:ea typeface="Segoe UI" pitchFamily="34" charset="0"/>
                <a:cs typeface="Segoe UI" pitchFamily="34" charset="0"/>
              </a:rPr>
              <a:t>Efficient execution of application logic with (JavaScript) language integrated database transactions</a:t>
            </a:r>
          </a:p>
          <a:p>
            <a:pPr lvl="1" defTabSz="932290" fontAlgn="base">
              <a:spcBef>
                <a:spcPct val="0"/>
              </a:spcBef>
              <a:spcAft>
                <a:spcPct val="0"/>
              </a:spcAft>
            </a:pPr>
            <a:r>
              <a:rPr lang="en-US" sz="1632" dirty="0">
                <a:ea typeface="Segoe UI" pitchFamily="34" charset="0"/>
                <a:cs typeface="Segoe UI" pitchFamily="34" charset="0"/>
              </a:rPr>
              <a:t>Minimal impedance mismatch between the programming languages and the database type systems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165507-753C-4AA4-A945-975B3E06CA67}" type="slidenum">
              <a:rPr lang="en-US" smtClean="0"/>
              <a:pPr/>
              <a:t>11</a:t>
            </a:fld>
            <a:endParaRPr lang="en-US"/>
          </a:p>
        </p:txBody>
      </p:sp>
    </p:spTree>
    <p:extLst>
      <p:ext uri="{BB962C8B-B14F-4D97-AF65-F5344CB8AC3E}">
        <p14:creationId xmlns:p14="http://schemas.microsoft.com/office/powerpoint/2010/main" val="378692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165507-753C-4AA4-A945-975B3E06CA67}" type="slidenum">
              <a:rPr lang="en-US" smtClean="0"/>
              <a:pPr/>
              <a:t>12</a:t>
            </a:fld>
            <a:endParaRPr lang="en-US"/>
          </a:p>
        </p:txBody>
      </p:sp>
    </p:spTree>
    <p:extLst>
      <p:ext uri="{BB962C8B-B14F-4D97-AF65-F5344CB8AC3E}">
        <p14:creationId xmlns:p14="http://schemas.microsoft.com/office/powerpoint/2010/main" val="426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5/9/2017 9:09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310462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5/9/2017 9:09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1820416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392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4" name="Content Placeholder 3"/>
          <p:cNvSpPr>
            <a:spLocks noGrp="1"/>
          </p:cNvSpPr>
          <p:nvPr>
            <p:ph sz="quarter" idx="10" hasCustomPrompt="1"/>
          </p:nvPr>
        </p:nvSpPr>
        <p:spPr>
          <a:xfrm>
            <a:off x="587278" y="1521957"/>
            <a:ext cx="11236010" cy="4799021"/>
          </a:xfrm>
        </p:spPr>
        <p:txBody>
          <a:bodyPr/>
          <a:lstStyle>
            <a:lvl1pPr marL="0" indent="0">
              <a:buNone/>
              <a:defRPr sz="2448"/>
            </a:lvl1pPr>
            <a:lvl3pPr marL="401544" marR="0" indent="-401544" algn="l" defTabSz="1243493"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 </a:t>
            </a:r>
          </a:p>
          <a:p>
            <a:pPr lvl="0"/>
            <a:r>
              <a:rPr lang="en-US" dirty="0"/>
              <a:t>Body content, 18pt Segoe UI (gray)</a:t>
            </a:r>
          </a:p>
          <a:p>
            <a:pPr lvl="0"/>
            <a:endParaRPr lang="en-US" dirty="0"/>
          </a:p>
          <a:p>
            <a:pPr lvl="0"/>
            <a:r>
              <a:rPr lang="en-US" dirty="0"/>
              <a:t>Heading Two Style</a:t>
            </a:r>
          </a:p>
          <a:p>
            <a:pPr lvl="0"/>
            <a:r>
              <a:rPr lang="en-US" dirty="0"/>
              <a:t>Body content, 18pt Segoe UI (gray)</a:t>
            </a:r>
          </a:p>
          <a:p>
            <a:pPr lvl="0"/>
            <a:endParaRPr lang="en-US" dirty="0"/>
          </a:p>
          <a:p>
            <a:pPr lvl="0"/>
            <a:r>
              <a:rPr lang="en-US" dirty="0"/>
              <a:t>HEADING THREE STYLE</a:t>
            </a:r>
          </a:p>
          <a:p>
            <a:pPr lvl="0"/>
            <a:r>
              <a:rPr lang="en-US" dirty="0"/>
              <a:t>Body content, 18pt Segoe UI (gray)</a:t>
            </a:r>
          </a:p>
          <a:p>
            <a:pPr lvl="0"/>
            <a:endParaRPr lang="en-US" dirty="0"/>
          </a:p>
        </p:txBody>
      </p:sp>
      <p:sp>
        <p:nvSpPr>
          <p:cNvPr id="13" name="Slide Number Placeholder 1"/>
          <p:cNvSpPr>
            <a:spLocks noGrp="1"/>
          </p:cNvSpPr>
          <p:nvPr>
            <p:ph type="sldNum" sz="quarter" idx="4"/>
          </p:nvPr>
        </p:nvSpPr>
        <p:spPr>
          <a:xfrm>
            <a:off x="719550" y="6562103"/>
            <a:ext cx="2901844" cy="373472"/>
          </a:xfrm>
          <a:prstGeom prst="rect">
            <a:avLst/>
          </a:prstGeom>
        </p:spPr>
        <p:txBody>
          <a:bodyPr vert="horz" lIns="91440" tIns="45720" rIns="91440" bIns="45720" rtlCol="0" anchor="ctr"/>
          <a:lstStyle>
            <a:lvl1pPr algn="l">
              <a:defRPr sz="1428"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67451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1" y="1371600"/>
            <a:ext cx="11704320" cy="1932837"/>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586" indent="0">
              <a:spcBef>
                <a:spcPts val="600"/>
              </a:spcBef>
              <a:buNone/>
              <a:defRPr/>
            </a:lvl3pPr>
            <a:lvl4pPr marL="457170" indent="0">
              <a:spcBef>
                <a:spcPts val="600"/>
              </a:spcBef>
              <a:buNone/>
              <a:defRPr/>
            </a:lvl4pPr>
            <a:lvl5pPr marL="685755"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20934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5.gif"/><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oodlefrenzy/CognitiveServicesTutoria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github.com/Microsoft/AI-Immersion-Worksho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documentdb/documentdb-consistency-levels"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492617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3"/>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Person</a:t>
            </a:r>
          </a:p>
        </p:txBody>
      </p: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9610" y="2080182"/>
            <a:ext cx="617691" cy="516723"/>
          </a:xfrm>
          <a:prstGeom prst="rect">
            <a:avLst/>
          </a:prstGeom>
          <a:noFill/>
        </p:spPr>
        <p:txBody>
          <a:bodyPr wrap="none" lIns="182827" tIns="146262" rIns="182827" bIns="146262" rtlCol="0">
            <a:spAutoFit/>
          </a:bodyPr>
          <a:lstStyle/>
          <a:p>
            <a:pPr defTabSz="914072">
              <a:lnSpc>
                <a:spcPct val="90000"/>
              </a:lnSpc>
              <a:spcAft>
                <a:spcPts val="600"/>
              </a:spcAft>
            </a:pPr>
            <a:r>
              <a:rPr lang="en-US" sz="1598" b="1" kern="0" dirty="0">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70141" y="2272254"/>
            <a:ext cx="281184" cy="140592"/>
          </a:xfrm>
          <a:prstGeom prst="rect">
            <a:avLst/>
          </a:prstGeom>
        </p:spPr>
      </p:pic>
      <p:sp>
        <p:nvSpPr>
          <p:cNvPr id="32" name="TextBox 31"/>
          <p:cNvSpPr txBox="1"/>
          <p:nvPr/>
        </p:nvSpPr>
        <p:spPr>
          <a:xfrm>
            <a:off x="660524" y="2506943"/>
            <a:ext cx="3047135" cy="2503036"/>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Addresses</a:t>
            </a: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2" name="TextBox 1"/>
          <p:cNvSpPr txBox="1"/>
          <p:nvPr/>
        </p:nvSpPr>
        <p:spPr>
          <a:xfrm>
            <a:off x="3932888" y="1409386"/>
            <a:ext cx="8550952" cy="5462949"/>
          </a:xfrm>
          <a:prstGeom prst="rect">
            <a:avLst/>
          </a:prstGeom>
          <a:noFill/>
        </p:spPr>
        <p:txBody>
          <a:bodyPr wrap="none" lIns="182827" tIns="146262" rIns="182827" bIns="146262" rtlCol="0">
            <a:spAutoFit/>
          </a:bodyPr>
          <a:lstStyle/>
          <a:p>
            <a:pPr defTabSz="914072">
              <a:lnSpc>
                <a:spcPct val="90000"/>
              </a:lnSpc>
              <a:spcAft>
                <a:spcPts val="600"/>
              </a:spcAft>
            </a:pPr>
            <a:r>
              <a:rPr lang="en-US" sz="2400" b="1" kern="0" dirty="0">
                <a:latin typeface="Lucida Console" panose="020B0609040504020204" pitchFamily="49" charset="0"/>
              </a:rPr>
              <a:t>{</a:t>
            </a:r>
            <a:br>
              <a:rPr lang="en-US" sz="2400" b="1" kern="0" dirty="0">
                <a:latin typeface="Lucida Console" panose="020B0609040504020204" pitchFamily="49" charset="0"/>
              </a:rPr>
            </a:br>
            <a:r>
              <a:rPr lang="en-US" sz="2400" b="1" kern="0" dirty="0">
                <a:latin typeface="Lucida Console" panose="020B0609040504020204" pitchFamily="49" charset="0"/>
              </a:rPr>
              <a:t>  "id": "0ec1ab0c-de08-4e42-a429-...",</a:t>
            </a:r>
          </a:p>
          <a:p>
            <a:pPr defTabSz="914072">
              <a:lnSpc>
                <a:spcPct val="90000"/>
              </a:lnSpc>
              <a:spcAft>
                <a:spcPts val="600"/>
              </a:spcAft>
            </a:pPr>
            <a:r>
              <a:rPr lang="en-US" sz="2400" b="1" kern="0" dirty="0">
                <a:latin typeface="Lucida Console" panose="020B0609040504020204" pitchFamily="49" charset="0"/>
              </a:rPr>
              <a:t>  "addresses": [</a:t>
            </a:r>
          </a:p>
          <a:p>
            <a:pPr defTabSz="914072">
              <a:lnSpc>
                <a:spcPct val="90000"/>
              </a:lnSpc>
              <a:spcAft>
                <a:spcPts val="600"/>
              </a:spcAft>
            </a:pPr>
            <a:r>
              <a:rPr lang="en-US" sz="2400" b="1" kern="0" dirty="0">
                <a:latin typeface="Lucida Console" panose="020B0609040504020204" pitchFamily="49" charset="0"/>
              </a:rPr>
              <a:t>    { "street": "1 Redmond Way",</a:t>
            </a:r>
          </a:p>
          <a:p>
            <a:pPr defTabSz="914072">
              <a:lnSpc>
                <a:spcPct val="90000"/>
              </a:lnSpc>
              <a:spcAft>
                <a:spcPts val="600"/>
              </a:spcAft>
            </a:pPr>
            <a:r>
              <a:rPr lang="en-US" sz="2400" b="1" kern="0" dirty="0">
                <a:latin typeface="Lucida Console" panose="020B0609040504020204" pitchFamily="49" charset="0"/>
              </a:rPr>
              <a:t>      "city": "Redmond", "state": "WA",</a:t>
            </a:r>
          </a:p>
          <a:p>
            <a:pPr defTabSz="914072">
              <a:lnSpc>
                <a:spcPct val="90000"/>
              </a:lnSpc>
              <a:spcAft>
                <a:spcPts val="600"/>
              </a:spcAft>
            </a:pPr>
            <a:r>
              <a:rPr lang="en-US" sz="2400" b="1" kern="0" dirty="0">
                <a:latin typeface="Lucida Console" panose="020B0609040504020204" pitchFamily="49" charset="0"/>
              </a:rPr>
              <a:t>      "zip": 98052}</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r>
              <a:rPr lang="en-US" sz="2400" b="1" kern="0" dirty="0" err="1">
                <a:latin typeface="Lucida Console" panose="020B0609040504020204" pitchFamily="49" charset="0"/>
              </a:rPr>
              <a:t>contactDetails</a:t>
            </a: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{"type": "home", "detail": “555-1212"},</a:t>
            </a:r>
          </a:p>
          <a:p>
            <a:pPr defTabSz="914072">
              <a:lnSpc>
                <a:spcPct val="90000"/>
              </a:lnSpc>
              <a:spcAft>
                <a:spcPts val="600"/>
              </a:spcAft>
            </a:pPr>
            <a:r>
              <a:rPr lang="en-US" sz="2400" b="1" kern="0" dirty="0">
                <a:latin typeface="Lucida Console" panose="020B0609040504020204" pitchFamily="49" charset="0"/>
              </a:rPr>
              <a:t>    {"type": "email", "detail": “me@ms.com"}</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a:t>
            </a:r>
          </a:p>
        </p:txBody>
      </p:sp>
      <p:sp>
        <p:nvSpPr>
          <p:cNvPr id="51" name="TextBox 50"/>
          <p:cNvSpPr txBox="1"/>
          <p:nvPr/>
        </p:nvSpPr>
        <p:spPr>
          <a:xfrm>
            <a:off x="838047" y="3007393"/>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2" name="TextBox 51"/>
          <p:cNvSpPr txBox="1"/>
          <p:nvPr/>
        </p:nvSpPr>
        <p:spPr>
          <a:xfrm>
            <a:off x="838047" y="3878155"/>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4" name="TextBox 53"/>
          <p:cNvSpPr txBox="1"/>
          <p:nvPr/>
        </p:nvSpPr>
        <p:spPr>
          <a:xfrm>
            <a:off x="657216" y="4995914"/>
            <a:ext cx="3047135" cy="1523922"/>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ContactDetails</a:t>
            </a: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55" name="TextBox 54"/>
          <p:cNvSpPr txBox="1"/>
          <p:nvPr/>
        </p:nvSpPr>
        <p:spPr>
          <a:xfrm>
            <a:off x="819258" y="5474674"/>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a:t>
            </a:r>
            <a:endParaRPr lang="en-US" sz="1801" b="1" kern="0" dirty="0">
              <a:latin typeface="Segoe UI"/>
            </a:endParaRPr>
          </a:p>
          <a:p>
            <a:pPr defTabSz="914072">
              <a:lnSpc>
                <a:spcPct val="90000"/>
              </a:lnSpc>
              <a:spcAft>
                <a:spcPts val="600"/>
              </a:spcAft>
            </a:pPr>
            <a:r>
              <a:rPr lang="en-US" sz="1801" b="1" kern="0" dirty="0">
                <a:latin typeface="Segoe UI"/>
              </a:rPr>
              <a:t>…</a:t>
            </a:r>
          </a:p>
        </p:txBody>
      </p:sp>
      <p:sp>
        <p:nvSpPr>
          <p:cNvPr id="5" name="Title 4"/>
          <p:cNvSpPr>
            <a:spLocks noGrp="1"/>
          </p:cNvSpPr>
          <p:nvPr>
            <p:ph type="title"/>
          </p:nvPr>
        </p:nvSpPr>
        <p:spPr/>
        <p:txBody>
          <a:bodyPr/>
          <a:lstStyle/>
          <a:p>
            <a:r>
              <a:rPr lang="en-US" dirty="0">
                <a:solidFill>
                  <a:schemeClr val="tx1"/>
                </a:solidFill>
              </a:rPr>
              <a:t>Modeling Data: The Document Way</a:t>
            </a:r>
          </a:p>
        </p:txBody>
      </p:sp>
    </p:spTree>
    <p:extLst>
      <p:ext uri="{BB962C8B-B14F-4D97-AF65-F5344CB8AC3E}">
        <p14:creationId xmlns:p14="http://schemas.microsoft.com/office/powerpoint/2010/main" val="406791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bwMode="auto">
          <a:xfrm>
            <a:off x="-21719" y="1021961"/>
            <a:ext cx="12431473" cy="1799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pic>
        <p:nvPicPr>
          <p:cNvPr id="130" name="Picture 129" descr="http://www.json.org/objec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569" y="1115191"/>
            <a:ext cx="3670840" cy="69365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www.json.org/ar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1502" y="1889583"/>
            <a:ext cx="3961573" cy="74859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www.json.org/valu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507" y="1115191"/>
            <a:ext cx="3614317" cy="1680235"/>
          </a:xfrm>
          <a:prstGeom prst="rect">
            <a:avLst/>
          </a:prstGeom>
          <a:noFill/>
          <a:extLst>
            <a:ext uri="{909E8E84-426E-40DD-AFC4-6F175D3DCCD1}">
              <a14:hiddenFill xmlns:a14="http://schemas.microsoft.com/office/drawing/2010/main">
                <a:solidFill>
                  <a:srgbClr val="FFFFFF"/>
                </a:solidFill>
              </a14:hiddenFill>
            </a:ext>
          </a:extLst>
        </p:spPr>
      </p:pic>
      <p:sp>
        <p:nvSpPr>
          <p:cNvPr id="133" name="Oval 132"/>
          <p:cNvSpPr/>
          <p:nvPr/>
        </p:nvSpPr>
        <p:spPr>
          <a:xfrm>
            <a:off x="314540" y="1150891"/>
            <a:ext cx="2703941" cy="1487284"/>
          </a:xfrm>
          <a:prstGeom prst="ellipse">
            <a:avLst/>
          </a:prstGeom>
          <a:ln/>
        </p:spPr>
        <p:style>
          <a:lnRef idx="2">
            <a:schemeClr val="dk1"/>
          </a:lnRef>
          <a:fillRef idx="1">
            <a:schemeClr val="lt1"/>
          </a:fillRef>
          <a:effectRef idx="0">
            <a:schemeClr val="dk1"/>
          </a:effectRef>
          <a:fontRef idx="minor">
            <a:schemeClr val="dk1"/>
          </a:fontRef>
        </p:style>
        <p:txBody>
          <a:bodyPr rtlCol="0" anchor="b" anchorCtr="0"/>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a:endParaRPr lang="en-US" sz="1224">
              <a:solidFill>
                <a:schemeClr val="tx1"/>
              </a:solidFill>
            </a:endParaRPr>
          </a:p>
          <a:p>
            <a:pPr algn="ctr"/>
            <a:r>
              <a:rPr lang="en-US" sz="1224">
                <a:solidFill>
                  <a:schemeClr val="tx1"/>
                </a:solidFill>
              </a:rPr>
              <a:t>JavaScript Object Literals</a:t>
            </a:r>
          </a:p>
        </p:txBody>
      </p:sp>
      <p:sp>
        <p:nvSpPr>
          <p:cNvPr id="134" name="Oval 133"/>
          <p:cNvSpPr/>
          <p:nvPr/>
        </p:nvSpPr>
        <p:spPr>
          <a:xfrm>
            <a:off x="624302" y="1357668"/>
            <a:ext cx="2084416" cy="79777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24">
                <a:solidFill>
                  <a:schemeClr val="tx1"/>
                </a:solidFill>
              </a:rPr>
              <a:t>JSON </a:t>
            </a:r>
            <a:r>
              <a:rPr lang="en-US" sz="1224" err="1">
                <a:solidFill>
                  <a:schemeClr val="tx1"/>
                </a:solidFill>
              </a:rPr>
              <a:t>serializable</a:t>
            </a:r>
            <a:r>
              <a:rPr lang="en-US" sz="1224">
                <a:solidFill>
                  <a:schemeClr val="tx1"/>
                </a:solidFill>
              </a:rPr>
              <a:t> values (aka JSON Infoset)</a:t>
            </a:r>
          </a:p>
        </p:txBody>
      </p:sp>
      <p:sp>
        <p:nvSpPr>
          <p:cNvPr id="7" name="Equal 6"/>
          <p:cNvSpPr/>
          <p:nvPr/>
        </p:nvSpPr>
        <p:spPr bwMode="auto">
          <a:xfrm>
            <a:off x="3443599" y="1744755"/>
            <a:ext cx="555554" cy="396737"/>
          </a:xfrm>
          <a:prstGeom prst="mathEqual">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3631561" y="2838058"/>
            <a:ext cx="5173353" cy="4139889"/>
            <a:chOff x="3781188" y="2838058"/>
            <a:chExt cx="5173353" cy="4139889"/>
          </a:xfrm>
        </p:grpSpPr>
        <p:sp>
          <p:nvSpPr>
            <p:cNvPr id="110" name="Content Placeholder 2"/>
            <p:cNvSpPr txBox="1">
              <a:spLocks/>
            </p:cNvSpPr>
            <p:nvPr/>
          </p:nvSpPr>
          <p:spPr>
            <a:xfrm>
              <a:off x="3781188" y="2838058"/>
              <a:ext cx="5173353" cy="4119541"/>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"locations": </a:t>
              </a:r>
            </a:p>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 "country": "Germany", "city": "Berlin" },</a:t>
              </a:r>
            </a:p>
            <a:p>
              <a:pPr marL="0" indent="0">
                <a:buNone/>
              </a:pPr>
              <a:r>
                <a:rPr lang="en-US" sz="1224">
                  <a:latin typeface="Consolas" pitchFamily="49" charset="0"/>
                  <a:cs typeface="Consolas" pitchFamily="49" charset="0"/>
                </a:rPr>
                <a:t>      { "country": "France", "city": "Paris" }</a:t>
              </a:r>
            </a:p>
            <a:p>
              <a:pPr marL="0" indent="0">
                <a:buNone/>
              </a:pPr>
              <a:r>
                <a:rPr lang="en-US" sz="1224">
                  <a:latin typeface="Consolas" pitchFamily="49" charset="0"/>
                  <a:cs typeface="Consolas" pitchFamily="49" charset="0"/>
                </a:rPr>
                <a:t>    ], </a:t>
              </a:r>
            </a:p>
            <a:p>
              <a:pPr marL="0" indent="0">
                <a:buNone/>
              </a:pPr>
              <a:r>
                <a:rPr lang="en-US" sz="1224">
                  <a:latin typeface="Consolas" pitchFamily="49" charset="0"/>
                  <a:cs typeface="Consolas" pitchFamily="49" charset="0"/>
                </a:rPr>
                <a:t>    "headquarter": "Belgium", </a:t>
              </a:r>
            </a:p>
            <a:p>
              <a:pPr marL="0" indent="0">
                <a:buNone/>
              </a:pPr>
              <a:r>
                <a:rPr lang="en-US" sz="1224">
                  <a:latin typeface="Consolas" pitchFamily="49" charset="0"/>
                  <a:cs typeface="Consolas" pitchFamily="49" charset="0"/>
                </a:rPr>
                <a:t>     "exports":[{ "city": "Moscow" },{ "city": "Athens"}]</a:t>
              </a:r>
            </a:p>
            <a:p>
              <a:pPr marL="0" indent="0">
                <a:buNone/>
              </a:pPr>
              <a:r>
                <a:rPr lang="en-US" sz="1224">
                  <a:latin typeface="Consolas" pitchFamily="49" charset="0"/>
                  <a:cs typeface="Consolas" pitchFamily="49" charset="0"/>
                </a:rPr>
                <a:t>}</a:t>
              </a:r>
              <a:r>
                <a:rPr lang="en-US" sz="1224">
                  <a:ln>
                    <a:solidFill>
                      <a:srgbClr val="FFFF00"/>
                    </a:solidFill>
                  </a:ln>
                  <a:latin typeface="Consolas" pitchFamily="49" charset="0"/>
                  <a:cs typeface="Consolas" pitchFamily="49" charset="0"/>
                </a:rPr>
                <a:t>;</a:t>
              </a:r>
              <a:endParaRPr lang="en-US" sz="1224">
                <a:latin typeface="Consolas" pitchFamily="49" charset="0"/>
                <a:cs typeface="Consolas" pitchFamily="49" charset="0"/>
              </a:endParaRPr>
            </a:p>
          </p:txBody>
        </p:sp>
        <p:sp>
          <p:nvSpPr>
            <p:cNvPr id="137" name="Rectangle 136"/>
            <p:cNvSpPr/>
            <p:nvPr/>
          </p:nvSpPr>
          <p:spPr>
            <a:xfrm>
              <a:off x="5945829" y="4897830"/>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38" name="Rectangle 137"/>
            <p:cNvSpPr/>
            <p:nvPr/>
          </p:nvSpPr>
          <p:spPr>
            <a:xfrm>
              <a:off x="5224508" y="520692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9" name="Rectangle 138"/>
            <p:cNvSpPr/>
            <p:nvPr/>
          </p:nvSpPr>
          <p:spPr>
            <a:xfrm>
              <a:off x="5873679" y="5256384"/>
              <a:ext cx="752279" cy="221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0" name="Rectangle 139"/>
            <p:cNvSpPr/>
            <p:nvPr/>
          </p:nvSpPr>
          <p:spPr>
            <a:xfrm>
              <a:off x="6725808" y="5234334"/>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141" name="Rectangle 140"/>
            <p:cNvSpPr/>
            <p:nvPr/>
          </p:nvSpPr>
          <p:spPr>
            <a:xfrm>
              <a:off x="5039687" y="555817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42" name="Curved Connector 141"/>
            <p:cNvCxnSpPr>
              <a:stCxn id="137" idx="2"/>
              <a:endCxn id="139" idx="0"/>
            </p:cNvCxnSpPr>
            <p:nvPr/>
          </p:nvCxnSpPr>
          <p:spPr>
            <a:xfrm rot="16200000" flipH="1">
              <a:off x="6048195" y="5054762"/>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137" idx="2"/>
              <a:endCxn id="138" idx="0"/>
            </p:cNvCxnSpPr>
            <p:nvPr/>
          </p:nvCxnSpPr>
          <p:spPr>
            <a:xfrm rot="5400000">
              <a:off x="5714079" y="4874846"/>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Curved Connector 143"/>
            <p:cNvCxnSpPr>
              <a:stCxn id="137" idx="2"/>
              <a:endCxn id="140" idx="0"/>
            </p:cNvCxnSpPr>
            <p:nvPr/>
          </p:nvCxnSpPr>
          <p:spPr>
            <a:xfrm rot="16200000" flipH="1">
              <a:off x="6417665" y="4685294"/>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urved Connector 144"/>
            <p:cNvCxnSpPr>
              <a:stCxn id="138" idx="2"/>
              <a:endCxn id="141" idx="0"/>
            </p:cNvCxnSpPr>
            <p:nvPr/>
          </p:nvCxnSpPr>
          <p:spPr>
            <a:xfrm rot="5400000">
              <a:off x="5266494" y="5292550"/>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438897" y="558158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47" name="Curved Connector 146"/>
            <p:cNvCxnSpPr>
              <a:stCxn id="138" idx="2"/>
              <a:endCxn id="146" idx="0"/>
            </p:cNvCxnSpPr>
            <p:nvPr/>
          </p:nvCxnSpPr>
          <p:spPr>
            <a:xfrm rot="16200000" flipH="1">
              <a:off x="5454393" y="5499480"/>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4191660" y="5888334"/>
              <a:ext cx="572564" cy="2031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49" name="Rectangle 148"/>
            <p:cNvSpPr/>
            <p:nvPr/>
          </p:nvSpPr>
          <p:spPr>
            <a:xfrm>
              <a:off x="4026557" y="6297424"/>
              <a:ext cx="560617" cy="27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50" name="Curved Connector 149"/>
            <p:cNvCxnSpPr>
              <a:stCxn id="141" idx="2"/>
              <a:endCxn id="148" idx="0"/>
            </p:cNvCxnSpPr>
            <p:nvPr/>
          </p:nvCxnSpPr>
          <p:spPr>
            <a:xfrm rot="5400000">
              <a:off x="4721145" y="5472192"/>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2"/>
              <a:endCxn id="149" idx="0"/>
            </p:cNvCxnSpPr>
            <p:nvPr/>
          </p:nvCxnSpPr>
          <p:spPr>
            <a:xfrm rot="5400000">
              <a:off x="4289419" y="6108902"/>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848714" y="5892401"/>
              <a:ext cx="329763" cy="1990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3" name="Rectangle 152"/>
            <p:cNvSpPr/>
            <p:nvPr/>
          </p:nvSpPr>
          <p:spPr>
            <a:xfrm>
              <a:off x="4772841" y="6286911"/>
              <a:ext cx="381151" cy="2836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4" name="Curved Connector 153"/>
            <p:cNvCxnSpPr>
              <a:stCxn id="152" idx="2"/>
              <a:endCxn id="153" idx="0"/>
            </p:cNvCxnSpPr>
            <p:nvPr/>
          </p:nvCxnSpPr>
          <p:spPr>
            <a:xfrm rot="5400000">
              <a:off x="4890779" y="6164091"/>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154"/>
            <p:cNvCxnSpPr>
              <a:stCxn id="141" idx="2"/>
              <a:endCxn id="152" idx="0"/>
            </p:cNvCxnSpPr>
            <p:nvPr/>
          </p:nvCxnSpPr>
          <p:spPr>
            <a:xfrm rot="5400000">
              <a:off x="4986939" y="5742051"/>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233293" y="5874263"/>
              <a:ext cx="496104" cy="2220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57" name="Rectangle 156"/>
            <p:cNvSpPr/>
            <p:nvPr/>
          </p:nvSpPr>
          <p:spPr>
            <a:xfrm>
              <a:off x="5347194" y="6297424"/>
              <a:ext cx="463986" cy="267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58" name="Curved Connector 157"/>
            <p:cNvCxnSpPr>
              <a:stCxn id="156" idx="2"/>
              <a:endCxn id="157" idx="0"/>
            </p:cNvCxnSpPr>
            <p:nvPr/>
          </p:nvCxnSpPr>
          <p:spPr>
            <a:xfrm rot="16200000" flipH="1">
              <a:off x="5429735" y="6147971"/>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5809643" y="5886997"/>
              <a:ext cx="296824" cy="245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0" name="Rectangle 159"/>
            <p:cNvSpPr/>
            <p:nvPr/>
          </p:nvSpPr>
          <p:spPr>
            <a:xfrm>
              <a:off x="5969757" y="6286911"/>
              <a:ext cx="353721" cy="2548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61" name="Curved Connector 160"/>
            <p:cNvCxnSpPr>
              <a:stCxn id="159" idx="2"/>
              <a:endCxn id="160" idx="0"/>
            </p:cNvCxnSpPr>
            <p:nvPr/>
          </p:nvCxnSpPr>
          <p:spPr>
            <a:xfrm rot="16200000" flipH="1">
              <a:off x="5974974" y="6115266"/>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146" idx="2"/>
              <a:endCxn id="159" idx="0"/>
            </p:cNvCxnSpPr>
            <p:nvPr/>
          </p:nvCxnSpPr>
          <p:spPr>
            <a:xfrm rot="16200000" flipH="1">
              <a:off x="5673181" y="5602120"/>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stCxn id="146" idx="2"/>
              <a:endCxn id="156" idx="0"/>
            </p:cNvCxnSpPr>
            <p:nvPr/>
          </p:nvCxnSpPr>
          <p:spPr>
            <a:xfrm rot="5400000">
              <a:off x="5441192" y="5778954"/>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833259" y="5955074"/>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5" name="Rectangle 164"/>
            <p:cNvSpPr/>
            <p:nvPr/>
          </p:nvSpPr>
          <p:spPr>
            <a:xfrm>
              <a:off x="6562464" y="6322029"/>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66" name="Curved Connector 165"/>
            <p:cNvCxnSpPr>
              <a:stCxn id="164" idx="2"/>
              <a:endCxn id="165" idx="0"/>
            </p:cNvCxnSpPr>
            <p:nvPr/>
          </p:nvCxnSpPr>
          <p:spPr>
            <a:xfrm rot="5400000">
              <a:off x="6834317" y="6163961"/>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7508489" y="5896998"/>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8" name="Rectangle 167"/>
            <p:cNvSpPr/>
            <p:nvPr/>
          </p:nvSpPr>
          <p:spPr>
            <a:xfrm>
              <a:off x="7361367" y="6348069"/>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69" name="Curved Connector 168"/>
            <p:cNvCxnSpPr>
              <a:stCxn id="167" idx="2"/>
              <a:endCxn id="168" idx="0"/>
            </p:cNvCxnSpPr>
            <p:nvPr/>
          </p:nvCxnSpPr>
          <p:spPr>
            <a:xfrm rot="5400000">
              <a:off x="7523957" y="6208850"/>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198" idx="2"/>
              <a:endCxn id="167" idx="0"/>
            </p:cNvCxnSpPr>
            <p:nvPr/>
          </p:nvCxnSpPr>
          <p:spPr>
            <a:xfrm rot="16200000" flipH="1">
              <a:off x="7487854" y="5721678"/>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urved Connector 170"/>
            <p:cNvCxnSpPr>
              <a:stCxn id="196" idx="2"/>
              <a:endCxn id="164" idx="0"/>
            </p:cNvCxnSpPr>
            <p:nvPr/>
          </p:nvCxnSpPr>
          <p:spPr>
            <a:xfrm rot="16200000" flipH="1">
              <a:off x="6859709" y="5822396"/>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6176531" y="5636787"/>
              <a:ext cx="526589" cy="214718"/>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173" name="Curved Connector 172"/>
            <p:cNvCxnSpPr>
              <a:stCxn id="139" idx="2"/>
              <a:endCxn id="172" idx="0"/>
            </p:cNvCxnSpPr>
            <p:nvPr/>
          </p:nvCxnSpPr>
          <p:spPr>
            <a:xfrm rot="16200000" flipH="1">
              <a:off x="6265592" y="5462552"/>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6808158" y="561912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97" name="Curved Connector 196"/>
            <p:cNvCxnSpPr>
              <a:stCxn id="140" idx="2"/>
              <a:endCxn id="196" idx="0"/>
            </p:cNvCxnSpPr>
            <p:nvPr/>
          </p:nvCxnSpPr>
          <p:spPr>
            <a:xfrm rot="5400000">
              <a:off x="6854287" y="5506711"/>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7304857" y="564985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99" name="Curved Connector 198"/>
            <p:cNvCxnSpPr>
              <a:stCxn id="140" idx="2"/>
              <a:endCxn id="198" idx="0"/>
            </p:cNvCxnSpPr>
            <p:nvPr/>
          </p:nvCxnSpPr>
          <p:spPr>
            <a:xfrm rot="16200000" flipH="1">
              <a:off x="7087270" y="5334669"/>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791947" y="6595639"/>
              <a:ext cx="2806492" cy="382308"/>
            </a:xfrm>
            <a:prstGeom prst="rect">
              <a:avLst/>
            </a:prstGeom>
          </p:spPr>
          <p:txBody>
            <a:bodyPr wrap="square">
              <a:spAutoFit/>
            </a:bodyPr>
            <a:lstStyle/>
            <a:p>
              <a:pPr defTabSz="932290" fontAlgn="base">
                <a:spcBef>
                  <a:spcPct val="0"/>
                </a:spcBef>
                <a:spcAft>
                  <a:spcPct val="0"/>
                </a:spcAft>
              </a:pPr>
              <a:r>
                <a:rPr lang="en-US" sz="1836">
                  <a:ea typeface="Segoe UI" pitchFamily="34" charset="0"/>
                  <a:cs typeface="Segoe UI" pitchFamily="34" charset="0"/>
                </a:rPr>
                <a:t>JSON document as tree</a:t>
              </a:r>
            </a:p>
          </p:txBody>
        </p:sp>
      </p:grpSp>
      <p:sp>
        <p:nvSpPr>
          <p:cNvPr id="4" name="Slide Number Placeholder 3"/>
          <p:cNvSpPr>
            <a:spLocks noGrp="1"/>
          </p:cNvSpPr>
          <p:nvPr>
            <p:ph type="sldNum" sz="quarter" idx="12"/>
          </p:nvPr>
        </p:nvSpPr>
        <p:spPr/>
        <p:txBody>
          <a:bodyPr/>
          <a:lstStyle/>
          <a:p>
            <a:fld id="{E8A1165C-31A9-413F-A1AE-296F7D5CA11A}" type="slidenum">
              <a:rPr lang="en-US" smtClean="0"/>
              <a:t>11</a:t>
            </a:fld>
            <a:endParaRPr lang="en-US"/>
          </a:p>
        </p:txBody>
      </p:sp>
      <p:sp>
        <p:nvSpPr>
          <p:cNvPr id="59" name="Rectangle 58"/>
          <p:cNvSpPr/>
          <p:nvPr/>
        </p:nvSpPr>
        <p:spPr>
          <a:xfrm>
            <a:off x="2503" y="45928"/>
            <a:ext cx="4944508" cy="859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Documents as Trees</a:t>
            </a:r>
            <a:endParaRPr lang="en-US" sz="4896" spc="-306" dirty="0">
              <a:solidFill>
                <a:schemeClr val="tx1"/>
              </a:solidFill>
              <a:latin typeface="+mj-lt"/>
            </a:endParaRPr>
          </a:p>
        </p:txBody>
      </p:sp>
    </p:spTree>
    <p:extLst>
      <p:ext uri="{BB962C8B-B14F-4D97-AF65-F5344CB8AC3E}">
        <p14:creationId xmlns:p14="http://schemas.microsoft.com/office/powerpoint/2010/main" val="14839068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4053" y="1063408"/>
            <a:ext cx="12433532" cy="320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185309" y="4448995"/>
            <a:ext cx="6244897" cy="2545531"/>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"results":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"locations":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country":"Germany","city":"Berlin</a:t>
            </a:r>
            <a:r>
              <a:rPr lang="en-US" sz="1224">
                <a:latin typeface="Consolas" panose="020B0609020204030204" pitchFamily="49" charset="0"/>
                <a:cs typeface="Consolas" panose="020B0609020204030204" pitchFamily="49" charset="0"/>
              </a:rPr>
              <a:t>"},</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country":"France","city":"Paris</a:t>
            </a: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p:txBody>
      </p:sp>
      <p:grpSp>
        <p:nvGrpSpPr>
          <p:cNvPr id="2" name="Group 1"/>
          <p:cNvGrpSpPr/>
          <p:nvPr/>
        </p:nvGrpSpPr>
        <p:grpSpPr>
          <a:xfrm>
            <a:off x="2501" y="-3328"/>
            <a:ext cx="12446228" cy="1064501"/>
            <a:chOff x="32149" y="-1071369"/>
            <a:chExt cx="12188825" cy="1082233"/>
          </a:xfrm>
          <a:solidFill>
            <a:schemeClr val="bg1"/>
          </a:solidFill>
        </p:grpSpPr>
        <p:sp>
          <p:nvSpPr>
            <p:cNvPr id="70" name="Content Placeholder 2"/>
            <p:cNvSpPr txBox="1">
              <a:spLocks/>
            </p:cNvSpPr>
            <p:nvPr/>
          </p:nvSpPr>
          <p:spPr>
            <a:xfrm>
              <a:off x="32149" y="-1071369"/>
              <a:ext cx="12188825" cy="1082233"/>
            </a:xfrm>
            <a:prstGeom prst="rect">
              <a:avLst/>
            </a:prstGeom>
            <a:grpFill/>
            <a:ln>
              <a:noFill/>
            </a:ln>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298" lvl="1" indent="0">
                <a:buNone/>
              </a:pPr>
              <a:endParaRPr lang="en-US" sz="2448"/>
            </a:p>
          </p:txBody>
        </p:sp>
        <p:sp>
          <p:nvSpPr>
            <p:cNvPr id="71" name="Rectangle 70"/>
            <p:cNvSpPr/>
            <p:nvPr/>
          </p:nvSpPr>
          <p:spPr>
            <a:xfrm>
              <a:off x="40957" y="-977268"/>
              <a:ext cx="1699518" cy="87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Query</a:t>
              </a:r>
              <a:endParaRPr lang="en-US" sz="4896" spc="-306" dirty="0">
                <a:solidFill>
                  <a:schemeClr val="tx1"/>
                </a:solidFill>
                <a:latin typeface="+mj-lt"/>
              </a:endParaRPr>
            </a:p>
          </p:txBody>
        </p:sp>
      </p:grpSp>
      <p:sp>
        <p:nvSpPr>
          <p:cNvPr id="8" name="Content Placeholder 2"/>
          <p:cNvSpPr txBox="1">
            <a:spLocks/>
          </p:cNvSpPr>
          <p:nvPr/>
        </p:nvSpPr>
        <p:spPr>
          <a:xfrm>
            <a:off x="-4052" y="1353671"/>
            <a:ext cx="5022751" cy="2892693"/>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20">
                <a:latin typeface="Consolas" pitchFamily="49" charset="0"/>
                <a:cs typeface="Consolas" pitchFamily="49" charset="0"/>
              </a:rPr>
              <a:t>{ "locations": </a:t>
            </a:r>
          </a:p>
          <a:p>
            <a:pPr marL="0" indent="0">
              <a:buNone/>
            </a:pPr>
            <a:r>
              <a:rPr lang="en-US" sz="1020">
                <a:latin typeface="Consolas" pitchFamily="49" charset="0"/>
                <a:cs typeface="Consolas" pitchFamily="49" charset="0"/>
              </a:rPr>
              <a:t>    [ { "country": "Germany", "city": "Berlin" },</a:t>
            </a:r>
          </a:p>
          <a:p>
            <a:pPr marL="0" indent="0">
              <a:buNone/>
            </a:pPr>
            <a:r>
              <a:rPr lang="en-US" sz="1020">
                <a:latin typeface="Consolas" pitchFamily="49" charset="0"/>
                <a:cs typeface="Consolas" pitchFamily="49" charset="0"/>
              </a:rPr>
              <a:t>      { "country": "France", "city": "Paris" }</a:t>
            </a:r>
          </a:p>
          <a:p>
            <a:pPr marL="0" indent="0">
              <a:buNone/>
            </a:pPr>
            <a:r>
              <a:rPr lang="en-US" sz="1020">
                <a:latin typeface="Consolas" pitchFamily="49" charset="0"/>
                <a:cs typeface="Consolas" pitchFamily="49" charset="0"/>
              </a:rPr>
              <a:t>    ], </a:t>
            </a:r>
          </a:p>
          <a:p>
            <a:pPr marL="0" indent="0">
              <a:buNone/>
            </a:pPr>
            <a:r>
              <a:rPr lang="en-US" sz="1020">
                <a:latin typeface="Consolas" pitchFamily="49" charset="0"/>
                <a:cs typeface="Consolas" pitchFamily="49" charset="0"/>
              </a:rPr>
              <a:t>    "headquarter": "Belgium", </a:t>
            </a:r>
          </a:p>
          <a:p>
            <a:pPr marL="0" indent="0">
              <a:buNone/>
            </a:pPr>
            <a:r>
              <a:rPr lang="en-US" sz="1020">
                <a:latin typeface="Consolas" pitchFamily="49" charset="0"/>
                <a:cs typeface="Consolas" pitchFamily="49" charset="0"/>
              </a:rPr>
              <a:t>     "exports": [{ "city": "Moscow" }, { "city": "Athens" }]</a:t>
            </a:r>
          </a:p>
          <a:p>
            <a:pPr marL="0" indent="0">
              <a:buNone/>
            </a:pPr>
            <a:r>
              <a:rPr lang="en-US" sz="1020">
                <a:latin typeface="Consolas" pitchFamily="49" charset="0"/>
                <a:cs typeface="Consolas" pitchFamily="49" charset="0"/>
              </a:rPr>
              <a:t>}</a:t>
            </a:r>
            <a:r>
              <a:rPr lang="en-US" sz="1020">
                <a:ln>
                  <a:solidFill>
                    <a:srgbClr val="FFFF00"/>
                  </a:solidFill>
                </a:ln>
                <a:latin typeface="Consolas" pitchFamily="49" charset="0"/>
                <a:cs typeface="Consolas" pitchFamily="49" charset="0"/>
              </a:rPr>
              <a:t>;</a:t>
            </a:r>
            <a:endParaRPr lang="en-US" sz="1020">
              <a:latin typeface="Consolas" pitchFamily="49" charset="0"/>
              <a:cs typeface="Consolas" pitchFamily="49" charset="0"/>
            </a:endParaRPr>
          </a:p>
        </p:txBody>
      </p:sp>
      <p:sp>
        <p:nvSpPr>
          <p:cNvPr id="9" name="Content Placeholder 2"/>
          <p:cNvSpPr txBox="1">
            <a:spLocks/>
          </p:cNvSpPr>
          <p:nvPr/>
        </p:nvSpPr>
        <p:spPr>
          <a:xfrm>
            <a:off x="5029177" y="1367067"/>
            <a:ext cx="7404798" cy="2880233"/>
          </a:xfrm>
          <a:prstGeom prst="rect">
            <a:avLst/>
          </a:prstGeom>
          <a:ln>
            <a:solidFill>
              <a:schemeClr val="bg1">
                <a:lumMod val="65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22">
                <a:latin typeface="Consolas" pitchFamily="49" charset="0"/>
                <a:cs typeface="Consolas" pitchFamily="49" charset="0"/>
              </a:rPr>
              <a:t>{ "locations": [{ "country": "Germany", "city": "Bonn", "</a:t>
            </a:r>
            <a:r>
              <a:rPr lang="en-US" sz="1122" b="1">
                <a:latin typeface="Consolas" pitchFamily="49" charset="0"/>
                <a:cs typeface="Consolas" pitchFamily="49" charset="0"/>
              </a:rPr>
              <a:t>revenue</a:t>
            </a:r>
            <a:r>
              <a:rPr lang="en-US" sz="1122">
                <a:latin typeface="Consolas" pitchFamily="49" charset="0"/>
                <a:cs typeface="Consolas" pitchFamily="49" charset="0"/>
              </a:rPr>
              <a:t>": 200 } ], </a:t>
            </a:r>
          </a:p>
          <a:p>
            <a:pPr marL="0" indent="0">
              <a:buNone/>
            </a:pPr>
            <a:r>
              <a:rPr lang="en-US" sz="1122">
                <a:latin typeface="Consolas" pitchFamily="49" charset="0"/>
                <a:cs typeface="Consolas" pitchFamily="49" charset="0"/>
              </a:rPr>
              <a:t>      "headquarter": "Italy", </a:t>
            </a:r>
          </a:p>
          <a:p>
            <a:pPr marL="0" indent="0">
              <a:buNone/>
            </a:pPr>
            <a:r>
              <a:rPr lang="en-US" sz="1122">
                <a:latin typeface="Consolas" pitchFamily="49" charset="0"/>
                <a:cs typeface="Consolas" pitchFamily="49" charset="0"/>
              </a:rPr>
              <a:t>      "exports": [ { "city": "</a:t>
            </a:r>
            <a:r>
              <a:rPr lang="en-US" sz="1122" err="1">
                <a:latin typeface="Consolas" pitchFamily="49" charset="0"/>
                <a:cs typeface="Consolas" pitchFamily="49" charset="0"/>
              </a:rPr>
              <a:t>Berlin","</a:t>
            </a:r>
            <a:r>
              <a:rPr lang="en-US" sz="1122" b="1" err="1">
                <a:latin typeface="Consolas" pitchFamily="49" charset="0"/>
                <a:cs typeface="Consolas" pitchFamily="49" charset="0"/>
              </a:rPr>
              <a:t>dealers</a:t>
            </a:r>
            <a:r>
              <a:rPr lang="en-US" sz="1122">
                <a:latin typeface="Consolas" pitchFamily="49" charset="0"/>
                <a:cs typeface="Consolas" pitchFamily="49" charset="0"/>
              </a:rPr>
              <a:t>": [{"name": "Hans"}] }, { "city": "Athens" }</a:t>
            </a:r>
          </a:p>
          <a:p>
            <a:pPr marL="0" indent="0">
              <a:buNone/>
            </a:pPr>
            <a:r>
              <a:rPr lang="en-US" sz="1122">
                <a:latin typeface="Consolas" pitchFamily="49" charset="0"/>
                <a:cs typeface="Consolas" pitchFamily="49" charset="0"/>
              </a:rPr>
              <a:t>    ]</a:t>
            </a:r>
          </a:p>
          <a:p>
            <a:pPr marL="0" indent="0">
              <a:buNone/>
            </a:pPr>
            <a:r>
              <a:rPr lang="en-US" sz="1122">
                <a:latin typeface="Consolas" pitchFamily="49" charset="0"/>
                <a:cs typeface="Consolas" pitchFamily="49" charset="0"/>
              </a:rPr>
              <a:t>}</a:t>
            </a:r>
            <a:r>
              <a:rPr lang="en-US" sz="1122">
                <a:ln>
                  <a:solidFill>
                    <a:srgbClr val="FFFF00"/>
                  </a:solidFill>
                </a:ln>
                <a:latin typeface="Consolas" pitchFamily="49" charset="0"/>
                <a:cs typeface="Consolas" pitchFamily="49" charset="0"/>
              </a:rPr>
              <a:t>;</a:t>
            </a:r>
          </a:p>
        </p:txBody>
      </p:sp>
      <p:sp>
        <p:nvSpPr>
          <p:cNvPr id="11" name="Rectangle 10"/>
          <p:cNvSpPr/>
          <p:nvPr/>
        </p:nvSpPr>
        <p:spPr>
          <a:xfrm>
            <a:off x="2257580" y="2515967"/>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2" name="Rectangle 11"/>
          <p:cNvSpPr/>
          <p:nvPr/>
        </p:nvSpPr>
        <p:spPr>
          <a:xfrm>
            <a:off x="1536259" y="2825060"/>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 name="Rectangle 12"/>
          <p:cNvSpPr/>
          <p:nvPr/>
        </p:nvSpPr>
        <p:spPr>
          <a:xfrm>
            <a:off x="2185431" y="2874521"/>
            <a:ext cx="752279" cy="22194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 name="Rectangle 13"/>
          <p:cNvSpPr/>
          <p:nvPr/>
        </p:nvSpPr>
        <p:spPr>
          <a:xfrm>
            <a:off x="3037559" y="2852471"/>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32" name="Rectangle 31"/>
          <p:cNvSpPr/>
          <p:nvPr/>
        </p:nvSpPr>
        <p:spPr>
          <a:xfrm>
            <a:off x="1351438" y="3176314"/>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4" name="Curved Connector 3"/>
          <p:cNvCxnSpPr>
            <a:stCxn id="11" idx="2"/>
            <a:endCxn id="13" idx="0"/>
          </p:cNvCxnSpPr>
          <p:nvPr/>
        </p:nvCxnSpPr>
        <p:spPr>
          <a:xfrm rot="16200000" flipH="1">
            <a:off x="2359946" y="2672899"/>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11" idx="2"/>
            <a:endCxn id="12" idx="0"/>
          </p:cNvCxnSpPr>
          <p:nvPr/>
        </p:nvCxnSpPr>
        <p:spPr>
          <a:xfrm rot="5400000">
            <a:off x="2025831" y="2492983"/>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p:cNvCxnSpPr>
            <a:stCxn id="11" idx="2"/>
            <a:endCxn id="14" idx="0"/>
          </p:cNvCxnSpPr>
          <p:nvPr/>
        </p:nvCxnSpPr>
        <p:spPr>
          <a:xfrm rot="16200000" flipH="1">
            <a:off x="2729416" y="2303431"/>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2" idx="2"/>
            <a:endCxn id="32" idx="0"/>
          </p:cNvCxnSpPr>
          <p:nvPr/>
        </p:nvCxnSpPr>
        <p:spPr>
          <a:xfrm rot="5400000">
            <a:off x="1578245" y="2910687"/>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50648" y="3199722"/>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19" name="Curved Connector 118"/>
          <p:cNvCxnSpPr>
            <a:stCxn id="12" idx="2"/>
            <a:endCxn id="118" idx="0"/>
          </p:cNvCxnSpPr>
          <p:nvPr/>
        </p:nvCxnSpPr>
        <p:spPr>
          <a:xfrm rot="16200000" flipH="1">
            <a:off x="1766144" y="3117617"/>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03411" y="3506471"/>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34" name="Rectangle 133"/>
          <p:cNvSpPr/>
          <p:nvPr/>
        </p:nvSpPr>
        <p:spPr>
          <a:xfrm>
            <a:off x="338308" y="3915561"/>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45" name="Curved Connector 144"/>
          <p:cNvCxnSpPr>
            <a:stCxn id="32" idx="2"/>
            <a:endCxn id="132" idx="0"/>
          </p:cNvCxnSpPr>
          <p:nvPr/>
        </p:nvCxnSpPr>
        <p:spPr>
          <a:xfrm rot="5400000">
            <a:off x="1032896" y="3090328"/>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a:stCxn id="132" idx="2"/>
            <a:endCxn id="134" idx="0"/>
          </p:cNvCxnSpPr>
          <p:nvPr/>
        </p:nvCxnSpPr>
        <p:spPr>
          <a:xfrm rot="5400000">
            <a:off x="601171" y="3727039"/>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1160465" y="3510538"/>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8" name="Rectangle 157"/>
          <p:cNvSpPr/>
          <p:nvPr/>
        </p:nvSpPr>
        <p:spPr>
          <a:xfrm>
            <a:off x="1084593" y="3905048"/>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9" name="Curved Connector 158"/>
          <p:cNvCxnSpPr>
            <a:stCxn id="157" idx="2"/>
            <a:endCxn id="158" idx="0"/>
          </p:cNvCxnSpPr>
          <p:nvPr/>
        </p:nvCxnSpPr>
        <p:spPr>
          <a:xfrm rot="5400000">
            <a:off x="1202530" y="3782227"/>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32" idx="2"/>
            <a:endCxn id="157" idx="0"/>
          </p:cNvCxnSpPr>
          <p:nvPr/>
        </p:nvCxnSpPr>
        <p:spPr>
          <a:xfrm rot="5400000">
            <a:off x="1298690" y="3360188"/>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1545044" y="3492400"/>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69" name="Rectangle 168"/>
          <p:cNvSpPr/>
          <p:nvPr/>
        </p:nvSpPr>
        <p:spPr>
          <a:xfrm>
            <a:off x="1658945" y="3915561"/>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70" name="Curved Connector 169"/>
          <p:cNvCxnSpPr>
            <a:stCxn id="168" idx="2"/>
            <a:endCxn id="169" idx="0"/>
          </p:cNvCxnSpPr>
          <p:nvPr/>
        </p:nvCxnSpPr>
        <p:spPr>
          <a:xfrm rot="16200000" flipH="1">
            <a:off x="1741486" y="3766108"/>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2121394" y="3505134"/>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72" name="Rectangle 171"/>
          <p:cNvSpPr/>
          <p:nvPr/>
        </p:nvSpPr>
        <p:spPr>
          <a:xfrm>
            <a:off x="2281508" y="3905048"/>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73" name="Curved Connector 172"/>
          <p:cNvCxnSpPr>
            <a:stCxn id="171" idx="2"/>
            <a:endCxn id="172" idx="0"/>
          </p:cNvCxnSpPr>
          <p:nvPr/>
        </p:nvCxnSpPr>
        <p:spPr>
          <a:xfrm rot="16200000" flipH="1">
            <a:off x="2286725" y="3733402"/>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urved Connector 174"/>
          <p:cNvCxnSpPr>
            <a:stCxn id="118" idx="2"/>
            <a:endCxn id="171" idx="0"/>
          </p:cNvCxnSpPr>
          <p:nvPr/>
        </p:nvCxnSpPr>
        <p:spPr>
          <a:xfrm rot="16200000" flipH="1">
            <a:off x="1984932" y="3220256"/>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urved Connector 177"/>
          <p:cNvCxnSpPr>
            <a:stCxn id="118" idx="2"/>
            <a:endCxn id="168" idx="0"/>
          </p:cNvCxnSpPr>
          <p:nvPr/>
        </p:nvCxnSpPr>
        <p:spPr>
          <a:xfrm rot="5400000">
            <a:off x="1752943" y="3397091"/>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3145011" y="3573211"/>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4" name="Rectangle 193"/>
          <p:cNvSpPr/>
          <p:nvPr/>
        </p:nvSpPr>
        <p:spPr>
          <a:xfrm>
            <a:off x="2874215" y="3940166"/>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95" name="Curved Connector 194"/>
          <p:cNvCxnSpPr>
            <a:stCxn id="193" idx="2"/>
            <a:endCxn id="194" idx="0"/>
          </p:cNvCxnSpPr>
          <p:nvPr/>
        </p:nvCxnSpPr>
        <p:spPr>
          <a:xfrm rot="5400000">
            <a:off x="3146068" y="3782098"/>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3820241" y="3515135"/>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7" name="Rectangle 196"/>
          <p:cNvSpPr/>
          <p:nvPr/>
        </p:nvSpPr>
        <p:spPr>
          <a:xfrm>
            <a:off x="3673118" y="3966205"/>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98" name="Curved Connector 197"/>
          <p:cNvCxnSpPr>
            <a:stCxn id="196" idx="2"/>
            <a:endCxn id="197" idx="0"/>
          </p:cNvCxnSpPr>
          <p:nvPr/>
        </p:nvCxnSpPr>
        <p:spPr>
          <a:xfrm rot="5400000">
            <a:off x="3835708" y="3826987"/>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Curved Connector 202"/>
          <p:cNvCxnSpPr>
            <a:stCxn id="264" idx="2"/>
            <a:endCxn id="196" idx="0"/>
          </p:cNvCxnSpPr>
          <p:nvPr/>
        </p:nvCxnSpPr>
        <p:spPr>
          <a:xfrm rot="16200000" flipH="1">
            <a:off x="3799605" y="3339815"/>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262" idx="2"/>
            <a:endCxn id="193" idx="0"/>
          </p:cNvCxnSpPr>
          <p:nvPr/>
        </p:nvCxnSpPr>
        <p:spPr>
          <a:xfrm rot="16200000" flipH="1">
            <a:off x="3171460" y="3440533"/>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2488282" y="3254923"/>
            <a:ext cx="526589" cy="214718"/>
          </a:xfrm>
          <a:prstGeom prst="rect">
            <a:avLst/>
          </a:prstGeom>
          <a:solidFill>
            <a:schemeClr val="bg1"/>
          </a:solidFill>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210" name="Curved Connector 209"/>
          <p:cNvCxnSpPr>
            <a:stCxn id="13" idx="2"/>
            <a:endCxn id="209" idx="0"/>
          </p:cNvCxnSpPr>
          <p:nvPr/>
        </p:nvCxnSpPr>
        <p:spPr>
          <a:xfrm rot="16200000" flipH="1">
            <a:off x="2577343" y="3080689"/>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9302128" y="2386853"/>
            <a:ext cx="215040" cy="128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220" name="Rectangle 219"/>
          <p:cNvSpPr/>
          <p:nvPr/>
        </p:nvSpPr>
        <p:spPr>
          <a:xfrm>
            <a:off x="8596600" y="2694168"/>
            <a:ext cx="537549" cy="19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221" name="Rectangle 220"/>
          <p:cNvSpPr/>
          <p:nvPr/>
        </p:nvSpPr>
        <p:spPr>
          <a:xfrm>
            <a:off x="9232991" y="2693400"/>
            <a:ext cx="706755" cy="206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223" name="Rectangle 222"/>
          <p:cNvSpPr/>
          <p:nvPr/>
        </p:nvSpPr>
        <p:spPr>
          <a:xfrm>
            <a:off x="8343671" y="3065069"/>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24" name="Curved Connector 223"/>
          <p:cNvCxnSpPr>
            <a:stCxn id="219" idx="2"/>
            <a:endCxn id="221" idx="0"/>
          </p:cNvCxnSpPr>
          <p:nvPr/>
        </p:nvCxnSpPr>
        <p:spPr>
          <a:xfrm rot="16200000" flipH="1">
            <a:off x="9408992" y="2516023"/>
            <a:ext cx="178031" cy="17672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urved Connector 224"/>
          <p:cNvCxnSpPr>
            <a:stCxn id="219" idx="2"/>
            <a:endCxn id="220" idx="0"/>
          </p:cNvCxnSpPr>
          <p:nvPr/>
        </p:nvCxnSpPr>
        <p:spPr>
          <a:xfrm rot="5400000">
            <a:off x="9048112" y="2332630"/>
            <a:ext cx="178799" cy="54427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6" name="Curved Connector 225"/>
          <p:cNvCxnSpPr>
            <a:stCxn id="219" idx="2"/>
            <a:endCxn id="272" idx="0"/>
          </p:cNvCxnSpPr>
          <p:nvPr/>
        </p:nvCxnSpPr>
        <p:spPr>
          <a:xfrm rot="16200000" flipH="1">
            <a:off x="9789318" y="2135696"/>
            <a:ext cx="181150" cy="9404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7" name="Curved Connector 226"/>
          <p:cNvCxnSpPr>
            <a:stCxn id="220" idx="2"/>
            <a:endCxn id="223" idx="0"/>
          </p:cNvCxnSpPr>
          <p:nvPr/>
        </p:nvCxnSpPr>
        <p:spPr>
          <a:xfrm rot="5400000">
            <a:off x="8556429" y="2756124"/>
            <a:ext cx="174284" cy="44360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7656179" y="3410445"/>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231" name="Rectangle 230"/>
          <p:cNvSpPr/>
          <p:nvPr/>
        </p:nvSpPr>
        <p:spPr>
          <a:xfrm>
            <a:off x="7428402" y="3813999"/>
            <a:ext cx="5247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232" name="Curved Connector 231"/>
          <p:cNvCxnSpPr>
            <a:stCxn id="223" idx="2"/>
            <a:endCxn id="230" idx="0"/>
          </p:cNvCxnSpPr>
          <p:nvPr/>
        </p:nvCxnSpPr>
        <p:spPr>
          <a:xfrm rot="5400000">
            <a:off x="8050793" y="3039473"/>
            <a:ext cx="215511" cy="5264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232"/>
          <p:cNvCxnSpPr>
            <a:stCxn id="230" idx="2"/>
            <a:endCxn id="231" idx="0"/>
          </p:cNvCxnSpPr>
          <p:nvPr/>
        </p:nvCxnSpPr>
        <p:spPr>
          <a:xfrm rot="5400000">
            <a:off x="7693086" y="3611755"/>
            <a:ext cx="199921" cy="2045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8325181" y="3486741"/>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35" name="Rectangle 234"/>
          <p:cNvSpPr/>
          <p:nvPr/>
        </p:nvSpPr>
        <p:spPr>
          <a:xfrm>
            <a:off x="8174685" y="3803486"/>
            <a:ext cx="37883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Bonn</a:t>
            </a:r>
          </a:p>
        </p:txBody>
      </p:sp>
      <p:cxnSp>
        <p:nvCxnSpPr>
          <p:cNvPr id="236" name="Curved Connector 235"/>
          <p:cNvCxnSpPr>
            <a:stCxn id="234" idx="2"/>
            <a:endCxn id="235" idx="0"/>
          </p:cNvCxnSpPr>
          <p:nvPr/>
        </p:nvCxnSpPr>
        <p:spPr>
          <a:xfrm rot="5400000">
            <a:off x="8359956" y="3694522"/>
            <a:ext cx="113112" cy="1048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7" name="Curved Connector 236"/>
          <p:cNvCxnSpPr>
            <a:stCxn id="223" idx="2"/>
            <a:endCxn id="234" idx="0"/>
          </p:cNvCxnSpPr>
          <p:nvPr/>
        </p:nvCxnSpPr>
        <p:spPr>
          <a:xfrm rot="16200000" flipH="1">
            <a:off x="8299442" y="3317262"/>
            <a:ext cx="291807" cy="4715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8809657" y="3456794"/>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revenue</a:t>
            </a:r>
          </a:p>
        </p:txBody>
      </p:sp>
      <p:sp>
        <p:nvSpPr>
          <p:cNvPr id="239" name="Rectangle 238"/>
          <p:cNvSpPr/>
          <p:nvPr/>
        </p:nvSpPr>
        <p:spPr>
          <a:xfrm>
            <a:off x="8749038" y="3813999"/>
            <a:ext cx="2811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200</a:t>
            </a:r>
          </a:p>
        </p:txBody>
      </p:sp>
      <p:cxnSp>
        <p:nvCxnSpPr>
          <p:cNvPr id="240" name="Curved Connector 239"/>
          <p:cNvCxnSpPr>
            <a:stCxn id="238" idx="2"/>
            <a:endCxn id="239" idx="0"/>
          </p:cNvCxnSpPr>
          <p:nvPr/>
        </p:nvCxnSpPr>
        <p:spPr>
          <a:xfrm rot="5400000">
            <a:off x="8892417" y="3657607"/>
            <a:ext cx="153573" cy="15921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a:stCxn id="223" idx="2"/>
            <a:endCxn id="238" idx="0"/>
          </p:cNvCxnSpPr>
          <p:nvPr/>
        </p:nvCxnSpPr>
        <p:spPr>
          <a:xfrm rot="16200000" flipH="1">
            <a:off x="8604357" y="3012346"/>
            <a:ext cx="261859" cy="62704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9121158" y="3033540"/>
            <a:ext cx="361935" cy="235684"/>
          </a:xfrm>
          <a:prstGeom prst="rect">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020">
                <a:solidFill>
                  <a:schemeClr val="tx1"/>
                </a:solidFill>
              </a:rPr>
              <a:t>Italy</a:t>
            </a:r>
          </a:p>
        </p:txBody>
      </p:sp>
      <p:cxnSp>
        <p:nvCxnSpPr>
          <p:cNvPr id="255" name="Curved Connector 254"/>
          <p:cNvCxnSpPr>
            <a:stCxn id="221" idx="2"/>
            <a:endCxn id="254" idx="0"/>
          </p:cNvCxnSpPr>
          <p:nvPr/>
        </p:nvCxnSpPr>
        <p:spPr>
          <a:xfrm rot="5400000">
            <a:off x="9377647" y="2824816"/>
            <a:ext cx="133205" cy="28424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2" name="Rectangle 261"/>
          <p:cNvSpPr/>
          <p:nvPr/>
        </p:nvSpPr>
        <p:spPr>
          <a:xfrm>
            <a:off x="3119909" y="323726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63" name="Curved Connector 262"/>
          <p:cNvCxnSpPr>
            <a:stCxn id="14" idx="2"/>
            <a:endCxn id="262" idx="0"/>
          </p:cNvCxnSpPr>
          <p:nvPr/>
        </p:nvCxnSpPr>
        <p:spPr>
          <a:xfrm rot="5400000">
            <a:off x="3166038" y="3124848"/>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3616608" y="326799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65" name="Curved Connector 264"/>
          <p:cNvCxnSpPr>
            <a:stCxn id="14" idx="2"/>
            <a:endCxn id="264" idx="0"/>
          </p:cNvCxnSpPr>
          <p:nvPr/>
        </p:nvCxnSpPr>
        <p:spPr>
          <a:xfrm rot="16200000" flipH="1">
            <a:off x="3399022" y="2952806"/>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2" name="Rectangle 271"/>
          <p:cNvSpPr/>
          <p:nvPr/>
        </p:nvSpPr>
        <p:spPr>
          <a:xfrm>
            <a:off x="10113433" y="2696518"/>
            <a:ext cx="473416" cy="200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273" name="Rectangle 272"/>
          <p:cNvSpPr/>
          <p:nvPr/>
        </p:nvSpPr>
        <p:spPr>
          <a:xfrm>
            <a:off x="9679979" y="3409074"/>
            <a:ext cx="309188"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4" name="Rectangle 273"/>
          <p:cNvSpPr/>
          <p:nvPr/>
        </p:nvSpPr>
        <p:spPr>
          <a:xfrm>
            <a:off x="9355562" y="3749389"/>
            <a:ext cx="490686"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275" name="Curved Connector 274"/>
          <p:cNvCxnSpPr>
            <a:stCxn id="273" idx="2"/>
            <a:endCxn id="274" idx="0"/>
          </p:cNvCxnSpPr>
          <p:nvPr/>
        </p:nvCxnSpPr>
        <p:spPr>
          <a:xfrm rot="5400000">
            <a:off x="9649399" y="3564214"/>
            <a:ext cx="136683" cy="23366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10803623" y="3381462"/>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7" name="Rectangle 276"/>
          <p:cNvSpPr/>
          <p:nvPr/>
        </p:nvSpPr>
        <p:spPr>
          <a:xfrm>
            <a:off x="10841371" y="3722743"/>
            <a:ext cx="42671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278" name="Curved Connector 277"/>
          <p:cNvCxnSpPr>
            <a:stCxn id="276" idx="2"/>
            <a:endCxn id="277" idx="0"/>
          </p:cNvCxnSpPr>
          <p:nvPr/>
        </p:nvCxnSpPr>
        <p:spPr>
          <a:xfrm rot="16200000" flipH="1">
            <a:off x="10932220" y="3600235"/>
            <a:ext cx="137649" cy="10736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Curved Connector 278"/>
          <p:cNvCxnSpPr>
            <a:stCxn id="283" idx="2"/>
            <a:endCxn id="276" idx="0"/>
          </p:cNvCxnSpPr>
          <p:nvPr/>
        </p:nvCxnSpPr>
        <p:spPr>
          <a:xfrm rot="16200000" flipH="1">
            <a:off x="10796728" y="3230828"/>
            <a:ext cx="144874" cy="1563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Curved Connector 279"/>
          <p:cNvCxnSpPr>
            <a:stCxn id="281" idx="2"/>
            <a:endCxn id="273" idx="0"/>
          </p:cNvCxnSpPr>
          <p:nvPr/>
        </p:nvCxnSpPr>
        <p:spPr>
          <a:xfrm rot="5400000">
            <a:off x="9859776" y="3120109"/>
            <a:ext cx="263761" cy="31416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10070642" y="3015446"/>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2" name="Curved Connector 281"/>
          <p:cNvCxnSpPr>
            <a:stCxn id="272" idx="2"/>
            <a:endCxn id="281" idx="0"/>
          </p:cNvCxnSpPr>
          <p:nvPr/>
        </p:nvCxnSpPr>
        <p:spPr>
          <a:xfrm rot="5400000">
            <a:off x="10190324" y="2855631"/>
            <a:ext cx="118230" cy="20140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0712872" y="3106722"/>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84" name="Curved Connector 283"/>
          <p:cNvCxnSpPr>
            <a:stCxn id="272" idx="2"/>
            <a:endCxn id="283" idx="0"/>
          </p:cNvCxnSpPr>
          <p:nvPr/>
        </p:nvCxnSpPr>
        <p:spPr>
          <a:xfrm rot="16200000" flipH="1">
            <a:off x="10465802" y="2781553"/>
            <a:ext cx="209505" cy="44082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10148740" y="3391663"/>
            <a:ext cx="421816" cy="199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dealers</a:t>
            </a:r>
          </a:p>
        </p:txBody>
      </p:sp>
      <p:sp>
        <p:nvSpPr>
          <p:cNvPr id="288" name="Rectangle 287"/>
          <p:cNvSpPr/>
          <p:nvPr/>
        </p:nvSpPr>
        <p:spPr>
          <a:xfrm>
            <a:off x="10093594" y="3746174"/>
            <a:ext cx="218166" cy="1565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9" name="Curved Connector 288"/>
          <p:cNvCxnSpPr>
            <a:stCxn id="287" idx="2"/>
            <a:endCxn id="288" idx="0"/>
          </p:cNvCxnSpPr>
          <p:nvPr/>
        </p:nvCxnSpPr>
        <p:spPr>
          <a:xfrm rot="5400000">
            <a:off x="10203493" y="3590017"/>
            <a:ext cx="155341" cy="1569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10864948" y="4384948"/>
            <a:ext cx="379559" cy="207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Hans</a:t>
            </a:r>
          </a:p>
        </p:txBody>
      </p:sp>
      <p:sp>
        <p:nvSpPr>
          <p:cNvPr id="292" name="Rectangle 291"/>
          <p:cNvSpPr/>
          <p:nvPr/>
        </p:nvSpPr>
        <p:spPr>
          <a:xfrm>
            <a:off x="10432371" y="3967577"/>
            <a:ext cx="366314"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name</a:t>
            </a:r>
          </a:p>
        </p:txBody>
      </p:sp>
      <p:cxnSp>
        <p:nvCxnSpPr>
          <p:cNvPr id="300" name="Curved Connector 299"/>
          <p:cNvCxnSpPr>
            <a:stCxn id="281" idx="2"/>
            <a:endCxn id="287" idx="0"/>
          </p:cNvCxnSpPr>
          <p:nvPr/>
        </p:nvCxnSpPr>
        <p:spPr>
          <a:xfrm rot="16200000" flipH="1">
            <a:off x="10131020" y="3163032"/>
            <a:ext cx="246349" cy="21090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307"/>
          <p:cNvCxnSpPr>
            <a:stCxn id="288" idx="2"/>
            <a:endCxn id="292" idx="0"/>
          </p:cNvCxnSpPr>
          <p:nvPr/>
        </p:nvCxnSpPr>
        <p:spPr>
          <a:xfrm rot="16200000" flipH="1">
            <a:off x="10376687" y="3728738"/>
            <a:ext cx="64829" cy="41285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92" idx="2"/>
            <a:endCxn id="291" idx="0"/>
          </p:cNvCxnSpPr>
          <p:nvPr/>
        </p:nvCxnSpPr>
        <p:spPr>
          <a:xfrm rot="16200000" flipH="1">
            <a:off x="10744286" y="4074505"/>
            <a:ext cx="181687" cy="43920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055107" y="5256652"/>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sp>
        <p:nvSpPr>
          <p:cNvPr id="96" name="Rectangle 95"/>
          <p:cNvSpPr/>
          <p:nvPr/>
        </p:nvSpPr>
        <p:spPr>
          <a:xfrm>
            <a:off x="8333786" y="5565745"/>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00" name="Rectangle 99"/>
          <p:cNvSpPr/>
          <p:nvPr/>
        </p:nvSpPr>
        <p:spPr>
          <a:xfrm>
            <a:off x="8148965" y="5916999"/>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02" name="Curved Connector 101"/>
          <p:cNvCxnSpPr>
            <a:stCxn id="95" idx="2"/>
            <a:endCxn id="96" idx="0"/>
          </p:cNvCxnSpPr>
          <p:nvPr/>
        </p:nvCxnSpPr>
        <p:spPr>
          <a:xfrm rot="5400000">
            <a:off x="8823357" y="5233668"/>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a:stCxn id="96" idx="2"/>
            <a:endCxn id="100" idx="0"/>
          </p:cNvCxnSpPr>
          <p:nvPr/>
        </p:nvCxnSpPr>
        <p:spPr>
          <a:xfrm rot="5400000">
            <a:off x="8375772" y="5651372"/>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548175" y="5940407"/>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06" name="Curved Connector 105"/>
          <p:cNvCxnSpPr>
            <a:stCxn id="96" idx="2"/>
            <a:endCxn id="105" idx="0"/>
          </p:cNvCxnSpPr>
          <p:nvPr/>
        </p:nvCxnSpPr>
        <p:spPr>
          <a:xfrm rot="16200000" flipH="1">
            <a:off x="8563671" y="5858302"/>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300938" y="6247156"/>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09" name="Rectangle 108"/>
          <p:cNvSpPr/>
          <p:nvPr/>
        </p:nvSpPr>
        <p:spPr>
          <a:xfrm>
            <a:off x="7135835" y="6656246"/>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10" name="Curved Connector 109"/>
          <p:cNvCxnSpPr>
            <a:stCxn id="100" idx="2"/>
            <a:endCxn id="108" idx="0"/>
          </p:cNvCxnSpPr>
          <p:nvPr/>
        </p:nvCxnSpPr>
        <p:spPr>
          <a:xfrm rot="5400000">
            <a:off x="7830423" y="5831013"/>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108" idx="2"/>
            <a:endCxn id="109" idx="0"/>
          </p:cNvCxnSpPr>
          <p:nvPr/>
        </p:nvCxnSpPr>
        <p:spPr>
          <a:xfrm rot="5400000">
            <a:off x="7398697" y="6467724"/>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957992" y="6251223"/>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14" name="Rectangle 113"/>
          <p:cNvSpPr/>
          <p:nvPr/>
        </p:nvSpPr>
        <p:spPr>
          <a:xfrm>
            <a:off x="7882119" y="6645733"/>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15" name="Curved Connector 114"/>
          <p:cNvCxnSpPr>
            <a:stCxn id="112" idx="2"/>
            <a:endCxn id="114" idx="0"/>
          </p:cNvCxnSpPr>
          <p:nvPr/>
        </p:nvCxnSpPr>
        <p:spPr>
          <a:xfrm rot="5400000">
            <a:off x="8000057" y="6522912"/>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a:stCxn id="100" idx="2"/>
            <a:endCxn id="112" idx="0"/>
          </p:cNvCxnSpPr>
          <p:nvPr/>
        </p:nvCxnSpPr>
        <p:spPr>
          <a:xfrm rot="5400000">
            <a:off x="8096217" y="6100873"/>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342571" y="6233085"/>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20" name="Rectangle 119"/>
          <p:cNvSpPr/>
          <p:nvPr/>
        </p:nvSpPr>
        <p:spPr>
          <a:xfrm>
            <a:off x="8456472" y="6656246"/>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21" name="Curved Connector 120"/>
          <p:cNvCxnSpPr>
            <a:stCxn id="117" idx="2"/>
            <a:endCxn id="120" idx="0"/>
          </p:cNvCxnSpPr>
          <p:nvPr/>
        </p:nvCxnSpPr>
        <p:spPr>
          <a:xfrm rot="16200000" flipH="1">
            <a:off x="8539013" y="6506793"/>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8918921" y="6245819"/>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23" name="Rectangle 122"/>
          <p:cNvSpPr/>
          <p:nvPr/>
        </p:nvSpPr>
        <p:spPr>
          <a:xfrm>
            <a:off x="9079035" y="6645733"/>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24" name="Curved Connector 123"/>
          <p:cNvCxnSpPr>
            <a:stCxn id="122" idx="2"/>
            <a:endCxn id="123" idx="0"/>
          </p:cNvCxnSpPr>
          <p:nvPr/>
        </p:nvCxnSpPr>
        <p:spPr>
          <a:xfrm rot="16200000" flipH="1">
            <a:off x="9084252" y="6474087"/>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stCxn id="105" idx="2"/>
            <a:endCxn id="122" idx="0"/>
          </p:cNvCxnSpPr>
          <p:nvPr/>
        </p:nvCxnSpPr>
        <p:spPr>
          <a:xfrm rot="16200000" flipH="1">
            <a:off x="8782459" y="5960941"/>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p:cNvCxnSpPr>
            <a:stCxn id="105" idx="2"/>
            <a:endCxn id="117" idx="0"/>
          </p:cNvCxnSpPr>
          <p:nvPr/>
        </p:nvCxnSpPr>
        <p:spPr>
          <a:xfrm rot="5400000">
            <a:off x="8550470" y="6137776"/>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1829084" y="177275"/>
            <a:ext cx="3258102" cy="799673"/>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SELECT </a:t>
            </a:r>
            <a:r>
              <a:rPr lang="en-US" sz="1428" err="1">
                <a:solidFill>
                  <a:schemeClr val="tx1"/>
                </a:solidFill>
                <a:latin typeface="Consolas" panose="020B0609020204030204" pitchFamily="49" charset="0"/>
                <a:cs typeface="Consolas" panose="020B0609020204030204" pitchFamily="49" charset="0"/>
              </a:rPr>
              <a:t>C.locations</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FROM company C </a:t>
            </a:r>
          </a:p>
          <a:p>
            <a:r>
              <a:rPr lang="en-US" sz="1428">
                <a:solidFill>
                  <a:schemeClr val="tx1"/>
                </a:solidFill>
                <a:latin typeface="Consolas" panose="020B0609020204030204" pitchFamily="49" charset="0"/>
                <a:cs typeface="Consolas" panose="020B0609020204030204" pitchFamily="49" charset="0"/>
              </a:rPr>
              <a:t>WHERE </a:t>
            </a:r>
            <a:r>
              <a:rPr lang="en-US" sz="1428" err="1">
                <a:solidFill>
                  <a:schemeClr val="tx1"/>
                </a:solidFill>
                <a:latin typeface="Consolas" panose="020B0609020204030204" pitchFamily="49" charset="0"/>
                <a:cs typeface="Consolas" panose="020B0609020204030204" pitchFamily="49" charset="0"/>
              </a:rPr>
              <a:t>C.headquarter</a:t>
            </a:r>
            <a:r>
              <a:rPr lang="en-US" sz="1428">
                <a:solidFill>
                  <a:schemeClr val="tx1"/>
                </a:solidFill>
                <a:latin typeface="Consolas" panose="020B0609020204030204" pitchFamily="49" charset="0"/>
                <a:cs typeface="Consolas" panose="020B0609020204030204" pitchFamily="49" charset="0"/>
              </a:rPr>
              <a:t> = "Belgium"</a:t>
            </a:r>
            <a:endParaRPr lang="en-US" sz="1428">
              <a:solidFill>
                <a:schemeClr val="tx1"/>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43" name="Rectangle 142"/>
          <p:cNvSpPr/>
          <p:nvPr/>
        </p:nvSpPr>
        <p:spPr>
          <a:xfrm>
            <a:off x="8871128" y="4457999"/>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solidFill>
                <a:schemeClr val="tx1"/>
              </a:solidFill>
            </a:endParaRPr>
          </a:p>
        </p:txBody>
      </p:sp>
      <p:sp>
        <p:nvSpPr>
          <p:cNvPr id="146" name="Rectangle 145"/>
          <p:cNvSpPr/>
          <p:nvPr/>
        </p:nvSpPr>
        <p:spPr>
          <a:xfrm>
            <a:off x="8409797" y="488020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results</a:t>
            </a:r>
          </a:p>
        </p:txBody>
      </p:sp>
      <p:cxnSp>
        <p:nvCxnSpPr>
          <p:cNvPr id="147" name="Curved Connector 146"/>
          <p:cNvCxnSpPr>
            <a:stCxn id="146" idx="2"/>
            <a:endCxn id="95" idx="0"/>
          </p:cNvCxnSpPr>
          <p:nvPr/>
        </p:nvCxnSpPr>
        <p:spPr>
          <a:xfrm rot="16200000" flipH="1">
            <a:off x="8855610" y="4956831"/>
            <a:ext cx="161617" cy="43802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48"/>
          <p:cNvCxnSpPr>
            <a:stCxn id="143" idx="2"/>
          </p:cNvCxnSpPr>
          <p:nvPr/>
        </p:nvCxnSpPr>
        <p:spPr>
          <a:xfrm rot="5400000">
            <a:off x="8732069" y="4628288"/>
            <a:ext cx="250698" cy="22807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4461276" y="6506609"/>
            <a:ext cx="1251823" cy="3120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Query result</a:t>
            </a:r>
          </a:p>
        </p:txBody>
      </p:sp>
      <p:sp>
        <p:nvSpPr>
          <p:cNvPr id="150" name="TextBox 149"/>
          <p:cNvSpPr txBox="1"/>
          <p:nvPr/>
        </p:nvSpPr>
        <p:spPr>
          <a:xfrm>
            <a:off x="4468421" y="3986572"/>
            <a:ext cx="1826177" cy="3182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Input documents</a:t>
            </a:r>
          </a:p>
        </p:txBody>
      </p:sp>
      <p:sp>
        <p:nvSpPr>
          <p:cNvPr id="127" name="Rectangle 126"/>
          <p:cNvSpPr/>
          <p:nvPr/>
        </p:nvSpPr>
        <p:spPr bwMode="auto">
          <a:xfrm>
            <a:off x="6297968" y="200350"/>
            <a:ext cx="6157317" cy="835944"/>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function </a:t>
            </a:r>
            <a:r>
              <a:rPr lang="en-US" sz="1428" err="1">
                <a:solidFill>
                  <a:schemeClr val="tx1"/>
                </a:solidFill>
                <a:latin typeface="Consolas" panose="020B0609020204030204" pitchFamily="49" charset="0"/>
                <a:cs typeface="Consolas" panose="020B0609020204030204" pitchFamily="49" charset="0"/>
              </a:rPr>
              <a:t>businessLogic</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  var country = "Belgium";</a:t>
            </a:r>
          </a:p>
          <a:p>
            <a:r>
              <a:rPr lang="en-US" sz="1428">
                <a:solidFill>
                  <a:schemeClr val="tx1"/>
                </a:solidFill>
                <a:latin typeface="Consolas" panose="020B0609020204030204" pitchFamily="49" charset="0"/>
                <a:cs typeface="Consolas" panose="020B0609020204030204" pitchFamily="49" charset="0"/>
              </a:rPr>
              <a:t>  _</a:t>
            </a:r>
            <a:r>
              <a:rPr lang="en-US" sz="1428" b="1">
                <a:solidFill>
                  <a:schemeClr val="tx1"/>
                </a:solidFill>
                <a:latin typeface="Consolas" panose="020B0609020204030204" pitchFamily="49" charset="0"/>
                <a:cs typeface="Consolas" panose="020B0609020204030204" pitchFamily="49" charset="0"/>
              </a:rPr>
              <a:t>_.filter</a:t>
            </a:r>
            <a:r>
              <a:rPr lang="en-US" sz="1428">
                <a:solidFill>
                  <a:schemeClr val="tx1"/>
                </a:solidFill>
                <a:latin typeface="Consolas" panose="020B0609020204030204" pitchFamily="49" charset="0"/>
                <a:cs typeface="Consolas" panose="020B0609020204030204" pitchFamily="49" charset="0"/>
              </a:rPr>
              <a:t>(function(x){return </a:t>
            </a:r>
            <a:r>
              <a:rPr lang="en-US" sz="1428" err="1">
                <a:solidFill>
                  <a:schemeClr val="tx1"/>
                </a:solidFill>
                <a:latin typeface="Consolas" panose="020B0609020204030204" pitchFamily="49" charset="0"/>
                <a:cs typeface="Consolas" panose="020B0609020204030204" pitchFamily="49" charset="0"/>
              </a:rPr>
              <a:t>x.headquarter</a:t>
            </a:r>
            <a:r>
              <a:rPr lang="en-US" sz="1428">
                <a:solidFill>
                  <a:schemeClr val="tx1"/>
                </a:solidFill>
                <a:latin typeface="Consolas" panose="020B0609020204030204" pitchFamily="49" charset="0"/>
                <a:cs typeface="Consolas" panose="020B0609020204030204" pitchFamily="49" charset="0"/>
              </a:rPr>
              <a:t>===country;});}</a:t>
            </a:r>
          </a:p>
        </p:txBody>
      </p:sp>
      <p:sp>
        <p:nvSpPr>
          <p:cNvPr id="3" name="Equal 2"/>
          <p:cNvSpPr/>
          <p:nvPr/>
        </p:nvSpPr>
        <p:spPr bwMode="auto">
          <a:xfrm>
            <a:off x="5671833"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8" name="Equal 127"/>
          <p:cNvSpPr/>
          <p:nvPr/>
        </p:nvSpPr>
        <p:spPr bwMode="auto">
          <a:xfrm>
            <a:off x="5299425"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9" name="TextBox 128"/>
          <p:cNvSpPr txBox="1"/>
          <p:nvPr/>
        </p:nvSpPr>
        <p:spPr>
          <a:xfrm>
            <a:off x="3472573" y="984450"/>
            <a:ext cx="530652"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SQL</a:t>
            </a:r>
          </a:p>
        </p:txBody>
      </p:sp>
      <p:sp>
        <p:nvSpPr>
          <p:cNvPr id="130" name="TextBox 129"/>
          <p:cNvSpPr txBox="1"/>
          <p:nvPr/>
        </p:nvSpPr>
        <p:spPr>
          <a:xfrm>
            <a:off x="7005286" y="966631"/>
            <a:ext cx="1649426"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JavaScript</a:t>
            </a:r>
          </a:p>
        </p:txBody>
      </p:sp>
    </p:spTree>
    <p:extLst>
      <p:ext uri="{BB962C8B-B14F-4D97-AF65-F5344CB8AC3E}">
        <p14:creationId xmlns:p14="http://schemas.microsoft.com/office/powerpoint/2010/main" val="34691048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DocumentDB Documents – Just POCOs</a:t>
            </a:r>
          </a:p>
        </p:txBody>
      </p:sp>
      <p:sp>
        <p:nvSpPr>
          <p:cNvPr id="5" name="Text Placeholder 4"/>
          <p:cNvSpPr>
            <a:spLocks noGrp="1"/>
          </p:cNvSpPr>
          <p:nvPr>
            <p:ph type="body" sz="quarter" idx="10"/>
          </p:nvPr>
        </p:nvSpPr>
        <p:spPr>
          <a:xfrm>
            <a:off x="274638" y="1221157"/>
            <a:ext cx="11887199" cy="5110630"/>
          </a:xfrm>
        </p:spPr>
        <p:txBody>
          <a:bodyPr/>
          <a:lstStyle/>
          <a:p>
            <a:r>
              <a:rPr lang="en-US" dirty="0"/>
              <a:t> public class ImageMetadata</a:t>
            </a:r>
          </a:p>
          <a:p>
            <a:r>
              <a:rPr lang="en-US" dirty="0"/>
              <a:t>    {</a:t>
            </a:r>
          </a:p>
          <a:p>
            <a:r>
              <a:rPr lang="en-US" dirty="0"/>
              <a:t>        public ImageMetadata()</a:t>
            </a:r>
          </a:p>
          <a:p>
            <a:r>
              <a:rPr lang="en-US" dirty="0"/>
              <a:t>        {</a:t>
            </a:r>
          </a:p>
          <a:p>
            <a:r>
              <a:rPr lang="en-US" dirty="0"/>
              <a:t>            </a:t>
            </a:r>
          </a:p>
          <a:p>
            <a:r>
              <a:rPr lang="en-US" dirty="0"/>
              <a:t>        }</a:t>
            </a:r>
          </a:p>
          <a:p>
            <a:endParaRPr lang="en-US" dirty="0"/>
          </a:p>
          <a:p>
            <a:r>
              <a:rPr lang="en-US" dirty="0"/>
              <a:t>        [JsonProperty(PropertyName = "id")]</a:t>
            </a:r>
          </a:p>
          <a:p>
            <a:r>
              <a:rPr lang="en-US" dirty="0"/>
              <a:t>        public string Id { get; set; }</a:t>
            </a: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Querying Documents</a:t>
            </a:r>
          </a:p>
        </p:txBody>
      </p:sp>
      <p:sp>
        <p:nvSpPr>
          <p:cNvPr id="5" name="Text Placeholder 4"/>
          <p:cNvSpPr>
            <a:spLocks noGrp="1"/>
          </p:cNvSpPr>
          <p:nvPr>
            <p:ph type="body" sz="quarter" idx="10"/>
          </p:nvPr>
        </p:nvSpPr>
        <p:spPr>
          <a:xfrm>
            <a:off x="274638" y="1221157"/>
            <a:ext cx="11887199" cy="4958280"/>
          </a:xfrm>
        </p:spPr>
        <p:txBody>
          <a:bodyPr/>
          <a:lstStyle/>
          <a:p>
            <a:r>
              <a:rPr lang="el-GR" dirty="0"/>
              <a:t>λ .\</a:t>
            </a:r>
            <a:r>
              <a:rPr lang="en-US" dirty="0"/>
              <a:t>bin\Debug\TestCLI.exe -settings </a:t>
            </a:r>
            <a:r>
              <a:rPr lang="en-US" dirty="0" err="1"/>
              <a:t>my_settings.json</a:t>
            </a:r>
            <a:r>
              <a:rPr lang="en-US" dirty="0"/>
              <a:t> -query "select * from images“</a:t>
            </a:r>
          </a:p>
          <a:p>
            <a:r>
              <a:rPr lang="en-US" dirty="0"/>
              <a:t>…</a:t>
            </a:r>
          </a:p>
          <a:p>
            <a:r>
              <a:rPr lang="en-US" dirty="0"/>
              <a:t>{"id":"Analysis_9.jpg","BlobUri":"https://milanzaiworkshop.blob.core.windows.net:443/images/Analysis_9.jpg","LocalFilePath":"F:\\dev\\data\\sample_images\\Analysis_9.jpg","FileName":"Analysis_9.jpg","Caption":"a close up of a </a:t>
            </a:r>
            <a:r>
              <a:rPr lang="en-US" dirty="0" err="1"/>
              <a:t>doughnut","Tags</a:t>
            </a:r>
            <a:r>
              <a:rPr lang="en-US" dirty="0"/>
              <a:t>":["</a:t>
            </a:r>
            <a:r>
              <a:rPr lang="en-US" dirty="0" err="1"/>
              <a:t>food","bread","snack</a:t>
            </a:r>
            <a:r>
              <a:rPr lang="en-US" dirty="0"/>
              <a:t> food"],"NumFaces":0,"Faces":[]}</a:t>
            </a:r>
          </a:p>
        </p:txBody>
      </p:sp>
    </p:spTree>
    <p:extLst>
      <p:ext uri="{BB962C8B-B14F-4D97-AF65-F5344CB8AC3E}">
        <p14:creationId xmlns:p14="http://schemas.microsoft.com/office/powerpoint/2010/main" val="89910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a:t>
            </a:r>
          </a:p>
        </p:txBody>
      </p:sp>
      <p:sp>
        <p:nvSpPr>
          <p:cNvPr id="6" name="Text Placeholder 5"/>
          <p:cNvSpPr>
            <a:spLocks noGrp="1"/>
          </p:cNvSpPr>
          <p:nvPr>
            <p:ph type="body" sz="quarter" idx="10"/>
          </p:nvPr>
        </p:nvSpPr>
        <p:spPr>
          <a:xfrm>
            <a:off x="274702" y="1058862"/>
            <a:ext cx="11888787" cy="5860066"/>
          </a:xfrm>
        </p:spPr>
        <p:txBody>
          <a:bodyPr/>
          <a:lstStyle/>
          <a:p>
            <a:r>
              <a:rPr lang="en-US" dirty="0"/>
              <a:t>Azure Pass</a:t>
            </a:r>
          </a:p>
          <a:p>
            <a:pPr lvl="1"/>
            <a:r>
              <a:rPr lang="en-US" dirty="0"/>
              <a:t>Take a look at your Azure Pass guide</a:t>
            </a:r>
          </a:p>
          <a:p>
            <a:pPr lvl="1"/>
            <a:r>
              <a:rPr lang="en-US" dirty="0"/>
              <a:t>Log into Portal</a:t>
            </a:r>
          </a:p>
          <a:p>
            <a:pPr lvl="1"/>
            <a:r>
              <a:rPr lang="en-US" dirty="0"/>
              <a:t>Visual Studio: Don’t have it? Deploy a VM!</a:t>
            </a:r>
          </a:p>
          <a:p>
            <a:r>
              <a:rPr lang="en-US" dirty="0"/>
              <a:t>Code</a:t>
            </a:r>
          </a:p>
          <a:p>
            <a:pPr lvl="1"/>
            <a:r>
              <a:rPr lang="en-US" dirty="0"/>
              <a:t>Go to our GitHub Repo: </a:t>
            </a:r>
            <a:r>
              <a:rPr lang="en-US" dirty="0">
                <a:hlinkClick r:id="rId3"/>
              </a:rPr>
              <a:t>https://github.com/noodlefrenzy/CognitiveServicesTutorial</a:t>
            </a:r>
            <a:endParaRPr lang="en-US" dirty="0"/>
          </a:p>
          <a:p>
            <a:pPr lvl="1"/>
            <a:r>
              <a:rPr lang="en-US" dirty="0"/>
              <a:t>Clone Locally</a:t>
            </a:r>
          </a:p>
          <a:p>
            <a:pPr lvl="1"/>
            <a:r>
              <a:rPr lang="en-US" dirty="0"/>
              <a:t>Load up LabManual.md</a:t>
            </a:r>
          </a:p>
          <a:p>
            <a:pPr lvl="1"/>
            <a:r>
              <a:rPr lang="en-US" dirty="0"/>
              <a:t>Code for all tracks is available at: </a:t>
            </a:r>
            <a:r>
              <a:rPr lang="en-US" dirty="0">
                <a:hlinkClick r:id="rId4"/>
              </a:rPr>
              <a:t>https://github.com/Microsoft/AI-Immersion-Workshop</a:t>
            </a:r>
            <a:r>
              <a:rPr lang="en-US" dirty="0"/>
              <a:t> </a:t>
            </a:r>
          </a:p>
          <a:p>
            <a:pPr lvl="1"/>
            <a:endParaRPr lang="en-US" dirty="0"/>
          </a:p>
        </p:txBody>
      </p:sp>
    </p:spTree>
    <p:extLst>
      <p:ext uri="{BB962C8B-B14F-4D97-AF65-F5344CB8AC3E}">
        <p14:creationId xmlns:p14="http://schemas.microsoft.com/office/powerpoint/2010/main" val="203313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Cognitive Apps</a:t>
            </a:r>
            <a:br>
              <a:rPr lang="en-US" dirty="0"/>
            </a:br>
            <a:r>
              <a:rPr lang="en-US" dirty="0"/>
              <a:t>Using Document DB</a:t>
            </a:r>
          </a:p>
        </p:txBody>
      </p:sp>
      <p:sp>
        <p:nvSpPr>
          <p:cNvPr id="5" name="Text Placeholder 4"/>
          <p:cNvSpPr>
            <a:spLocks noGrp="1"/>
          </p:cNvSpPr>
          <p:nvPr>
            <p:ph type="body" sz="quarter" idx="12"/>
          </p:nvPr>
        </p:nvSpPr>
        <p:spPr/>
        <p:txBody>
          <a:bodyPr/>
          <a:lstStyle/>
          <a:p>
            <a:r>
              <a:rPr lang="en-US" dirty="0"/>
              <a:t>Mike Lanzetta</a:t>
            </a:r>
          </a:p>
          <a:p>
            <a:r>
              <a:rPr lang="en-US" dirty="0"/>
              <a:t>Principal SDE</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a:t>
            </a:r>
          </a:p>
        </p:txBody>
      </p:sp>
      <p:sp>
        <p:nvSpPr>
          <p:cNvPr id="3" name="Text Placeholder 2"/>
          <p:cNvSpPr>
            <a:spLocks noGrp="1"/>
          </p:cNvSpPr>
          <p:nvPr>
            <p:ph type="body" sz="quarter" idx="10"/>
          </p:nvPr>
        </p:nvSpPr>
        <p:spPr>
          <a:xfrm>
            <a:off x="261409" y="1439862"/>
            <a:ext cx="4876735" cy="4727448"/>
          </a:xfrm>
        </p:spPr>
        <p:txBody>
          <a:bodyPr/>
          <a:lstStyle/>
          <a:p>
            <a:r>
              <a:rPr lang="en-US" dirty="0"/>
              <a:t>Intelligence from Images</a:t>
            </a:r>
          </a:p>
          <a:p>
            <a:r>
              <a:rPr lang="en-US" dirty="0"/>
              <a:t>Vision Services</a:t>
            </a:r>
          </a:p>
          <a:p>
            <a:r>
              <a:rPr lang="en-US" dirty="0"/>
              <a:t>Cloud Storage</a:t>
            </a:r>
          </a:p>
          <a:p>
            <a:r>
              <a:rPr lang="en-US" dirty="0"/>
              <a:t>Search</a:t>
            </a:r>
          </a:p>
          <a:p>
            <a:r>
              <a:rPr lang="en-US" dirty="0"/>
              <a:t>Conversation and Language Understanding</a:t>
            </a:r>
          </a:p>
        </p:txBody>
      </p:sp>
      <p:pic>
        <p:nvPicPr>
          <p:cNvPr id="5" name="Picture 4"/>
          <p:cNvPicPr>
            <a:picLocks noChangeAspect="1"/>
          </p:cNvPicPr>
          <p:nvPr/>
        </p:nvPicPr>
        <p:blipFill>
          <a:blip r:embed="rId2"/>
          <a:stretch>
            <a:fillRect/>
          </a:stretch>
        </p:blipFill>
        <p:spPr>
          <a:xfrm>
            <a:off x="5456237" y="1212849"/>
            <a:ext cx="6172200" cy="5254085"/>
          </a:xfrm>
          <a:prstGeom prst="rect">
            <a:avLst/>
          </a:prstGeom>
        </p:spPr>
      </p:pic>
    </p:spTree>
    <p:extLst>
      <p:ext uri="{BB962C8B-B14F-4D97-AF65-F5344CB8AC3E}">
        <p14:creationId xmlns:p14="http://schemas.microsoft.com/office/powerpoint/2010/main" val="38316019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Elastically scalable storage</a:t>
            </a:r>
          </a:p>
        </p:txBody>
      </p:sp>
      <p:sp>
        <p:nvSpPr>
          <p:cNvPr id="4" name="TextBox 3"/>
          <p:cNvSpPr txBox="1"/>
          <p:nvPr/>
        </p:nvSpPr>
        <p:spPr>
          <a:xfrm>
            <a:off x="5826098" y="2091228"/>
            <a:ext cx="5173403" cy="2101601"/>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Independently scale storage and throughput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partition management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Automatically indexed SSD storage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Global distribution across Azure regions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69757" y="2906047"/>
            <a:ext cx="3570601" cy="1182430"/>
          </a:xfrm>
          <a:prstGeom prst="rect">
            <a:avLst/>
          </a:prstGeom>
        </p:spPr>
      </p:pic>
    </p:spTree>
    <p:extLst>
      <p:ext uri="{BB962C8B-B14F-4D97-AF65-F5344CB8AC3E}">
        <p14:creationId xmlns:p14="http://schemas.microsoft.com/office/powerpoint/2010/main" val="2082628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625" y="1007348"/>
            <a:ext cx="6778915" cy="3615851"/>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"Coffee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"Geek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"Color": "Graphite",</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"value": 16,</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"units": "</a:t>
            </a:r>
            <a:r>
              <a:rPr kumimoji="0" lang="en-US" sz="1632" b="0" i="0" u="none" strike="noStrike" kern="1200" cap="none" spc="0" normalizeH="0" baseline="0" noProof="0" dirty="0" err="1">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oz</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"Microwave-Safe":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"Dishwasher-Safe":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sp>
        <p:nvSpPr>
          <p:cNvPr id="5" name="TextBox 4"/>
          <p:cNvSpPr txBox="1"/>
          <p:nvPr/>
        </p:nvSpPr>
        <p:spPr>
          <a:xfrm>
            <a:off x="6218238" y="1007347"/>
            <a:ext cx="5482878" cy="4233849"/>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"Laptop",</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"Surface Book",</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"Processor":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2.4 GHz Core i5-6300U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3.4 GHz Core i7-6600U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"Memory": [ "8GB", "16GB"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"Storage":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"Type": "SSD"</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[ 128, 256, 512, 1024 ]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pic>
        <p:nvPicPr>
          <p:cNvPr id="9" name="Picture 8"/>
          <p:cNvPicPr>
            <a:picLocks noChangeAspect="1"/>
          </p:cNvPicPr>
          <p:nvPr/>
        </p:nvPicPr>
        <p:blipFill>
          <a:blip r:embed="rId2"/>
          <a:stretch>
            <a:fillRect/>
          </a:stretch>
        </p:blipFill>
        <p:spPr>
          <a:xfrm>
            <a:off x="8218908" y="4902139"/>
            <a:ext cx="3482208" cy="1823628"/>
          </a:xfrm>
          <a:prstGeom prst="rect">
            <a:avLst/>
          </a:prstGeom>
        </p:spPr>
      </p:pic>
      <p:grpSp>
        <p:nvGrpSpPr>
          <p:cNvPr id="10" name="Group 9"/>
          <p:cNvGrpSpPr/>
          <p:nvPr/>
        </p:nvGrpSpPr>
        <p:grpSpPr>
          <a:xfrm>
            <a:off x="937610" y="5123278"/>
            <a:ext cx="1718384" cy="1485787"/>
            <a:chOff x="9602788" y="2906713"/>
            <a:chExt cx="574675" cy="496888"/>
          </a:xfrm>
        </p:grpSpPr>
        <p:sp>
          <p:nvSpPr>
            <p:cNvPr id="11" name="Freeform 150"/>
            <p:cNvSpPr>
              <a:spLocks noEditPoints="1"/>
            </p:cNvSpPr>
            <p:nvPr/>
          </p:nvSpPr>
          <p:spPr bwMode="auto">
            <a:xfrm>
              <a:off x="9602788" y="2906713"/>
              <a:ext cx="574675" cy="49688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151"/>
            <p:cNvSpPr>
              <a:spLocks/>
            </p:cNvSpPr>
            <p:nvPr/>
          </p:nvSpPr>
          <p:spPr bwMode="auto">
            <a:xfrm>
              <a:off x="9672638" y="3101975"/>
              <a:ext cx="58738" cy="71438"/>
            </a:xfrm>
            <a:custGeom>
              <a:avLst/>
              <a:gdLst>
                <a:gd name="T0" fmla="*/ 17 w 17"/>
                <a:gd name="T1" fmla="*/ 20 h 21"/>
                <a:gd name="T2" fmla="*/ 10 w 17"/>
                <a:gd name="T3" fmla="*/ 21 h 21"/>
                <a:gd name="T4" fmla="*/ 5 w 17"/>
                <a:gd name="T5" fmla="*/ 20 h 21"/>
                <a:gd name="T6" fmla="*/ 2 w 17"/>
                <a:gd name="T7" fmla="*/ 16 h 21"/>
                <a:gd name="T8" fmla="*/ 0 w 17"/>
                <a:gd name="T9" fmla="*/ 11 h 21"/>
                <a:gd name="T10" fmla="*/ 3 w 17"/>
                <a:gd name="T11" fmla="*/ 3 h 21"/>
                <a:gd name="T12" fmla="*/ 11 w 17"/>
                <a:gd name="T13" fmla="*/ 0 h 21"/>
                <a:gd name="T14" fmla="*/ 17 w 17"/>
                <a:gd name="T15" fmla="*/ 1 h 21"/>
                <a:gd name="T16" fmla="*/ 17 w 17"/>
                <a:gd name="T17" fmla="*/ 4 h 21"/>
                <a:gd name="T18" fmla="*/ 11 w 17"/>
                <a:gd name="T19" fmla="*/ 2 h 21"/>
                <a:gd name="T20" fmla="*/ 7 w 17"/>
                <a:gd name="T21" fmla="*/ 3 h 21"/>
                <a:gd name="T22" fmla="*/ 4 w 17"/>
                <a:gd name="T23" fmla="*/ 6 h 21"/>
                <a:gd name="T24" fmla="*/ 3 w 17"/>
                <a:gd name="T25" fmla="*/ 11 h 21"/>
                <a:gd name="T26" fmla="*/ 5 w 17"/>
                <a:gd name="T27" fmla="*/ 17 h 21"/>
                <a:gd name="T28" fmla="*/ 11 w 17"/>
                <a:gd name="T29" fmla="*/ 19 h 21"/>
                <a:gd name="T30" fmla="*/ 15 w 17"/>
                <a:gd name="T31" fmla="*/ 18 h 21"/>
                <a:gd name="T32" fmla="*/ 15 w 17"/>
                <a:gd name="T33" fmla="*/ 12 h 21"/>
                <a:gd name="T34" fmla="*/ 10 w 17"/>
                <a:gd name="T35" fmla="*/ 12 h 21"/>
                <a:gd name="T36" fmla="*/ 10 w 17"/>
                <a:gd name="T37" fmla="*/ 10 h 21"/>
                <a:gd name="T38" fmla="*/ 17 w 17"/>
                <a:gd name="T39" fmla="*/ 10 h 21"/>
                <a:gd name="T40" fmla="*/ 17 w 17"/>
                <a:gd name="T4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1">
                  <a:moveTo>
                    <a:pt x="17" y="20"/>
                  </a:moveTo>
                  <a:cubicBezTo>
                    <a:pt x="15" y="21"/>
                    <a:pt x="13" y="21"/>
                    <a:pt x="10" y="21"/>
                  </a:cubicBezTo>
                  <a:cubicBezTo>
                    <a:pt x="8" y="21"/>
                    <a:pt x="7" y="21"/>
                    <a:pt x="5" y="20"/>
                  </a:cubicBezTo>
                  <a:cubicBezTo>
                    <a:pt x="4" y="19"/>
                    <a:pt x="2" y="18"/>
                    <a:pt x="2" y="16"/>
                  </a:cubicBezTo>
                  <a:cubicBezTo>
                    <a:pt x="1" y="15"/>
                    <a:pt x="0" y="13"/>
                    <a:pt x="0" y="11"/>
                  </a:cubicBezTo>
                  <a:cubicBezTo>
                    <a:pt x="0" y="8"/>
                    <a:pt x="1" y="5"/>
                    <a:pt x="3" y="3"/>
                  </a:cubicBezTo>
                  <a:cubicBezTo>
                    <a:pt x="5" y="1"/>
                    <a:pt x="8" y="0"/>
                    <a:pt x="11" y="0"/>
                  </a:cubicBezTo>
                  <a:cubicBezTo>
                    <a:pt x="13" y="0"/>
                    <a:pt x="15" y="0"/>
                    <a:pt x="17" y="1"/>
                  </a:cubicBezTo>
                  <a:cubicBezTo>
                    <a:pt x="17" y="4"/>
                    <a:pt x="17" y="4"/>
                    <a:pt x="17" y="4"/>
                  </a:cubicBezTo>
                  <a:cubicBezTo>
                    <a:pt x="15" y="3"/>
                    <a:pt x="13" y="2"/>
                    <a:pt x="11" y="2"/>
                  </a:cubicBezTo>
                  <a:cubicBezTo>
                    <a:pt x="9" y="2"/>
                    <a:pt x="8" y="2"/>
                    <a:pt x="7" y="3"/>
                  </a:cubicBezTo>
                  <a:cubicBezTo>
                    <a:pt x="6" y="4"/>
                    <a:pt x="5" y="5"/>
                    <a:pt x="4" y="6"/>
                  </a:cubicBezTo>
                  <a:cubicBezTo>
                    <a:pt x="3" y="8"/>
                    <a:pt x="3" y="9"/>
                    <a:pt x="3" y="11"/>
                  </a:cubicBezTo>
                  <a:cubicBezTo>
                    <a:pt x="3" y="13"/>
                    <a:pt x="4" y="15"/>
                    <a:pt x="5" y="17"/>
                  </a:cubicBezTo>
                  <a:cubicBezTo>
                    <a:pt x="6" y="18"/>
                    <a:pt x="8" y="19"/>
                    <a:pt x="11" y="19"/>
                  </a:cubicBezTo>
                  <a:cubicBezTo>
                    <a:pt x="12" y="19"/>
                    <a:pt x="14" y="19"/>
                    <a:pt x="15" y="18"/>
                  </a:cubicBezTo>
                  <a:cubicBezTo>
                    <a:pt x="15" y="12"/>
                    <a:pt x="15" y="12"/>
                    <a:pt x="15" y="12"/>
                  </a:cubicBezTo>
                  <a:cubicBezTo>
                    <a:pt x="10" y="12"/>
                    <a:pt x="10" y="12"/>
                    <a:pt x="10" y="12"/>
                  </a:cubicBezTo>
                  <a:cubicBezTo>
                    <a:pt x="10" y="10"/>
                    <a:pt x="10" y="10"/>
                    <a:pt x="10" y="10"/>
                  </a:cubicBezTo>
                  <a:cubicBezTo>
                    <a:pt x="17" y="10"/>
                    <a:pt x="17" y="10"/>
                    <a:pt x="17" y="10"/>
                  </a:cubicBezTo>
                  <a:lnTo>
                    <a:pt x="1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 name="Freeform 152"/>
            <p:cNvSpPr>
              <a:spLocks/>
            </p:cNvSpPr>
            <p:nvPr/>
          </p:nvSpPr>
          <p:spPr bwMode="auto">
            <a:xfrm>
              <a:off x="9763126" y="3101975"/>
              <a:ext cx="38100" cy="71438"/>
            </a:xfrm>
            <a:custGeom>
              <a:avLst/>
              <a:gdLst>
                <a:gd name="T0" fmla="*/ 24 w 24"/>
                <a:gd name="T1" fmla="*/ 45 h 45"/>
                <a:gd name="T2" fmla="*/ 0 w 24"/>
                <a:gd name="T3" fmla="*/ 45 h 45"/>
                <a:gd name="T4" fmla="*/ 0 w 24"/>
                <a:gd name="T5" fmla="*/ 0 h 45"/>
                <a:gd name="T6" fmla="*/ 24 w 24"/>
                <a:gd name="T7" fmla="*/ 0 h 45"/>
                <a:gd name="T8" fmla="*/ 24 w 24"/>
                <a:gd name="T9" fmla="*/ 4 h 45"/>
                <a:gd name="T10" fmla="*/ 4 w 24"/>
                <a:gd name="T11" fmla="*/ 4 h 45"/>
                <a:gd name="T12" fmla="*/ 4 w 24"/>
                <a:gd name="T13" fmla="*/ 19 h 45"/>
                <a:gd name="T14" fmla="*/ 22 w 24"/>
                <a:gd name="T15" fmla="*/ 19 h 45"/>
                <a:gd name="T16" fmla="*/ 22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4" y="0"/>
                  </a:lnTo>
                  <a:lnTo>
                    <a:pt x="24" y="4"/>
                  </a:lnTo>
                  <a:lnTo>
                    <a:pt x="4" y="4"/>
                  </a:lnTo>
                  <a:lnTo>
                    <a:pt x="4" y="19"/>
                  </a:lnTo>
                  <a:lnTo>
                    <a:pt x="22" y="19"/>
                  </a:lnTo>
                  <a:lnTo>
                    <a:pt x="22"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4" name="Freeform 153"/>
            <p:cNvSpPr>
              <a:spLocks/>
            </p:cNvSpPr>
            <p:nvPr/>
          </p:nvSpPr>
          <p:spPr bwMode="auto">
            <a:xfrm>
              <a:off x="9829801" y="3101975"/>
              <a:ext cx="38100" cy="71438"/>
            </a:xfrm>
            <a:custGeom>
              <a:avLst/>
              <a:gdLst>
                <a:gd name="T0" fmla="*/ 24 w 24"/>
                <a:gd name="T1" fmla="*/ 45 h 45"/>
                <a:gd name="T2" fmla="*/ 0 w 24"/>
                <a:gd name="T3" fmla="*/ 45 h 45"/>
                <a:gd name="T4" fmla="*/ 0 w 24"/>
                <a:gd name="T5" fmla="*/ 0 h 45"/>
                <a:gd name="T6" fmla="*/ 21 w 24"/>
                <a:gd name="T7" fmla="*/ 0 h 45"/>
                <a:gd name="T8" fmla="*/ 21 w 24"/>
                <a:gd name="T9" fmla="*/ 4 h 45"/>
                <a:gd name="T10" fmla="*/ 4 w 24"/>
                <a:gd name="T11" fmla="*/ 4 h 45"/>
                <a:gd name="T12" fmla="*/ 4 w 24"/>
                <a:gd name="T13" fmla="*/ 19 h 45"/>
                <a:gd name="T14" fmla="*/ 21 w 24"/>
                <a:gd name="T15" fmla="*/ 19 h 45"/>
                <a:gd name="T16" fmla="*/ 21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1" y="0"/>
                  </a:lnTo>
                  <a:lnTo>
                    <a:pt x="21" y="4"/>
                  </a:lnTo>
                  <a:lnTo>
                    <a:pt x="4" y="4"/>
                  </a:lnTo>
                  <a:lnTo>
                    <a:pt x="4" y="19"/>
                  </a:lnTo>
                  <a:lnTo>
                    <a:pt x="21" y="19"/>
                  </a:lnTo>
                  <a:lnTo>
                    <a:pt x="21"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 name="Freeform 154"/>
            <p:cNvSpPr>
              <a:spLocks/>
            </p:cNvSpPr>
            <p:nvPr/>
          </p:nvSpPr>
          <p:spPr bwMode="auto">
            <a:xfrm>
              <a:off x="9891713" y="3101975"/>
              <a:ext cx="52388" cy="71438"/>
            </a:xfrm>
            <a:custGeom>
              <a:avLst/>
              <a:gdLst>
                <a:gd name="T0" fmla="*/ 15 w 15"/>
                <a:gd name="T1" fmla="*/ 21 h 21"/>
                <a:gd name="T2" fmla="*/ 11 w 15"/>
                <a:gd name="T3" fmla="*/ 21 h 21"/>
                <a:gd name="T4" fmla="*/ 3 w 15"/>
                <a:gd name="T5" fmla="*/ 12 h 21"/>
                <a:gd name="T6" fmla="*/ 3 w 15"/>
                <a:gd name="T7" fmla="*/ 11 h 21"/>
                <a:gd name="T8" fmla="*/ 3 w 15"/>
                <a:gd name="T9" fmla="*/ 11 h 21"/>
                <a:gd name="T10" fmla="*/ 3 w 15"/>
                <a:gd name="T11" fmla="*/ 21 h 21"/>
                <a:gd name="T12" fmla="*/ 0 w 15"/>
                <a:gd name="T13" fmla="*/ 21 h 21"/>
                <a:gd name="T14" fmla="*/ 0 w 15"/>
                <a:gd name="T15" fmla="*/ 0 h 21"/>
                <a:gd name="T16" fmla="*/ 3 w 15"/>
                <a:gd name="T17" fmla="*/ 0 h 21"/>
                <a:gd name="T18" fmla="*/ 3 w 15"/>
                <a:gd name="T19" fmla="*/ 10 h 21"/>
                <a:gd name="T20" fmla="*/ 3 w 15"/>
                <a:gd name="T21" fmla="*/ 10 h 21"/>
                <a:gd name="T22" fmla="*/ 3 w 15"/>
                <a:gd name="T23" fmla="*/ 9 h 21"/>
                <a:gd name="T24" fmla="*/ 11 w 15"/>
                <a:gd name="T25" fmla="*/ 0 h 21"/>
                <a:gd name="T26" fmla="*/ 14 w 15"/>
                <a:gd name="T27" fmla="*/ 0 h 21"/>
                <a:gd name="T28" fmla="*/ 5 w 15"/>
                <a:gd name="T29" fmla="*/ 10 h 21"/>
                <a:gd name="T30" fmla="*/ 15 w 15"/>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21"/>
                  </a:moveTo>
                  <a:cubicBezTo>
                    <a:pt x="11" y="21"/>
                    <a:pt x="11" y="21"/>
                    <a:pt x="11" y="21"/>
                  </a:cubicBezTo>
                  <a:cubicBezTo>
                    <a:pt x="3" y="12"/>
                    <a:pt x="3" y="12"/>
                    <a:pt x="3" y="12"/>
                  </a:cubicBezTo>
                  <a:cubicBezTo>
                    <a:pt x="3" y="11"/>
                    <a:pt x="3" y="11"/>
                    <a:pt x="3" y="11"/>
                  </a:cubicBezTo>
                  <a:cubicBezTo>
                    <a:pt x="3" y="11"/>
                    <a:pt x="3" y="11"/>
                    <a:pt x="3" y="11"/>
                  </a:cubicBezTo>
                  <a:cubicBezTo>
                    <a:pt x="3" y="21"/>
                    <a:pt x="3" y="21"/>
                    <a:pt x="3" y="21"/>
                  </a:cubicBezTo>
                  <a:cubicBezTo>
                    <a:pt x="0" y="21"/>
                    <a:pt x="0" y="21"/>
                    <a:pt x="0" y="21"/>
                  </a:cubicBezTo>
                  <a:cubicBezTo>
                    <a:pt x="0" y="0"/>
                    <a:pt x="0" y="0"/>
                    <a:pt x="0" y="0"/>
                  </a:cubicBezTo>
                  <a:cubicBezTo>
                    <a:pt x="3" y="0"/>
                    <a:pt x="3" y="0"/>
                    <a:pt x="3" y="0"/>
                  </a:cubicBezTo>
                  <a:cubicBezTo>
                    <a:pt x="3" y="10"/>
                    <a:pt x="3" y="10"/>
                    <a:pt x="3" y="10"/>
                  </a:cubicBezTo>
                  <a:cubicBezTo>
                    <a:pt x="3" y="10"/>
                    <a:pt x="3" y="10"/>
                    <a:pt x="3" y="10"/>
                  </a:cubicBezTo>
                  <a:cubicBezTo>
                    <a:pt x="3" y="9"/>
                    <a:pt x="3" y="9"/>
                    <a:pt x="3" y="9"/>
                  </a:cubicBezTo>
                  <a:cubicBezTo>
                    <a:pt x="11" y="0"/>
                    <a:pt x="11" y="0"/>
                    <a:pt x="11" y="0"/>
                  </a:cubicBezTo>
                  <a:cubicBezTo>
                    <a:pt x="14" y="0"/>
                    <a:pt x="14" y="0"/>
                    <a:pt x="14" y="0"/>
                  </a:cubicBezTo>
                  <a:cubicBezTo>
                    <a:pt x="5" y="10"/>
                    <a:pt x="5" y="10"/>
                    <a:pt x="5" y="10"/>
                  </a:cubicBezTo>
                  <a:lnTo>
                    <a:pt x="1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pic>
        <p:nvPicPr>
          <p:cNvPr id="16" name="Picture 15"/>
          <p:cNvPicPr>
            <a:picLocks noChangeAspect="1"/>
          </p:cNvPicPr>
          <p:nvPr/>
        </p:nvPicPr>
        <p:blipFill>
          <a:blip r:embed="rId3"/>
          <a:stretch>
            <a:fillRect/>
          </a:stretch>
        </p:blipFill>
        <p:spPr>
          <a:xfrm>
            <a:off x="3135258" y="5351437"/>
            <a:ext cx="2043650" cy="1257628"/>
          </a:xfrm>
          <a:prstGeom prst="rect">
            <a:avLst/>
          </a:prstGeom>
        </p:spPr>
      </p:pic>
      <p:sp>
        <p:nvSpPr>
          <p:cNvPr id="3" name="Title 2"/>
          <p:cNvSpPr>
            <a:spLocks noGrp="1"/>
          </p:cNvSpPr>
          <p:nvPr>
            <p:ph type="title"/>
          </p:nvPr>
        </p:nvSpPr>
        <p:spPr/>
        <p:txBody>
          <a:bodyPr/>
          <a:lstStyle/>
          <a:p>
            <a:pPr lvl="0" defTabSz="951304">
              <a:defRPr/>
            </a:pPr>
            <a:r>
              <a:rPr lang="en-US" spc="-104" dirty="0">
                <a:solidFill>
                  <a:schemeClr val="tx1"/>
                </a:solidFill>
                <a:latin typeface="Segoe UI Light" panose="020B0502040204020203" pitchFamily="34" charset="0"/>
                <a:cs typeface="Segoe UI Light" panose="020B0502040204020203" pitchFamily="34" charset="0"/>
              </a:rPr>
              <a:t>Schema-agnostic databases – a beautiful thing</a:t>
            </a:r>
          </a:p>
        </p:txBody>
      </p:sp>
    </p:spTree>
    <p:extLst>
      <p:ext uri="{BB962C8B-B14F-4D97-AF65-F5344CB8AC3E}">
        <p14:creationId xmlns:p14="http://schemas.microsoft.com/office/powerpoint/2010/main" val="11558584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3896" y="2273126"/>
            <a:ext cx="10838363" cy="64633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3600" dirty="0">
                <a:solidFill>
                  <a:srgbClr val="D83B01"/>
                </a:solidFill>
                <a:latin typeface="Segoe UI Light" panose="020B0502040204020203" pitchFamily="34" charset="0"/>
                <a:cs typeface="Segoe UI Light" panose="020B0502040204020203" pitchFamily="34" charset="0"/>
              </a:rPr>
              <a:t>Collections != Tables</a:t>
            </a:r>
            <a:endParaRPr kumimoji="0" lang="en-US" sz="3600" b="0" i="0" u="sng" strike="noStrike" kern="1200" cap="none" spc="0" normalizeH="0" baseline="0" noProof="0" dirty="0">
              <a:ln>
                <a:noFill/>
              </a:ln>
              <a:solidFill>
                <a:srgbClr val="D83B01"/>
              </a:soli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1135765" y="3641278"/>
            <a:ext cx="10838363" cy="163121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2000" dirty="0">
                <a:latin typeface="Segoe UI Light" panose="020B0502040204020203" pitchFamily="34" charset="0"/>
                <a:cs typeface="Segoe UI Light" panose="020B0502040204020203" pitchFamily="34" charset="0"/>
              </a:rPr>
              <a:t>Collections do </a:t>
            </a:r>
            <a:r>
              <a:rPr lang="en-US" sz="2000" b="1" u="sng" dirty="0">
                <a:latin typeface="Segoe UI Light" panose="020B0502040204020203" pitchFamily="34" charset="0"/>
                <a:cs typeface="Segoe UI Light" panose="020B0502040204020203" pitchFamily="34" charset="0"/>
              </a:rPr>
              <a:t>NOT</a:t>
            </a:r>
            <a:r>
              <a:rPr lang="en-US" sz="2000" dirty="0">
                <a:latin typeface="Segoe UI Light" panose="020B0502040204020203" pitchFamily="34" charset="0"/>
                <a:cs typeface="Segoe UI Light" panose="020B0502040204020203" pitchFamily="34" charset="0"/>
              </a:rPr>
              <a:t> enforce schema</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000" b="0" i="0" u="sng" strike="noStrike" kern="1200" cap="none" spc="0" normalizeH="0" baseline="0" noProof="0" dirty="0">
              <a:ln>
                <a:noFill/>
              </a:ln>
              <a:effectLst/>
              <a:uLnTx/>
              <a:uFillTx/>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Co-locate multiple types in a collection</a:t>
            </a:r>
          </a:p>
          <a:p>
            <a:pPr algn="ctr" defTabSz="932597">
              <a:defRPr/>
            </a:pPr>
            <a:endParaRPr lang="en-US" sz="2000" dirty="0">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Annotate documents with a "type" property</a:t>
            </a:r>
            <a:endParaRPr lang="en-US" sz="2000" u="sng"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Rich SQL and JavaScript queries </a:t>
            </a:r>
          </a:p>
        </p:txBody>
      </p:sp>
      <p:sp>
        <p:nvSpPr>
          <p:cNvPr id="4" name="TextBox 3"/>
          <p:cNvSpPr txBox="1"/>
          <p:nvPr/>
        </p:nvSpPr>
        <p:spPr>
          <a:xfrm>
            <a:off x="5826098" y="2091229"/>
            <a:ext cx="5173403" cy="214343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impedance mismatch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Query with SQL and JavaScript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Write business logic entirely in JavaScript with stored procedures and triggers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02247" y="2457889"/>
            <a:ext cx="3036189" cy="1397769"/>
          </a:xfrm>
          <a:prstGeom prst="rect">
            <a:avLst/>
          </a:prstGeom>
        </p:spPr>
      </p:pic>
    </p:spTree>
    <p:extLst>
      <p:ext uri="{BB962C8B-B14F-4D97-AF65-F5344CB8AC3E}">
        <p14:creationId xmlns:p14="http://schemas.microsoft.com/office/powerpoint/2010/main" val="1549823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hlinkClick r:id="rId3"/>
              </a:rPr>
              <a:t>Consistency Levels</a:t>
            </a:r>
            <a:endParaRPr lang="en-US" dirty="0">
              <a:solidFill>
                <a:schemeClr val="tx1"/>
              </a:solidFill>
            </a:endParaRPr>
          </a:p>
        </p:txBody>
      </p:sp>
      <p:sp>
        <p:nvSpPr>
          <p:cNvPr id="3" name="Text Placeholder 2"/>
          <p:cNvSpPr>
            <a:spLocks noGrp="1"/>
          </p:cNvSpPr>
          <p:nvPr>
            <p:ph type="body" sz="quarter" idx="10"/>
          </p:nvPr>
        </p:nvSpPr>
        <p:spPr>
          <a:xfrm>
            <a:off x="366590" y="1371901"/>
            <a:ext cx="11702660" cy="1834348"/>
          </a:xfrm>
        </p:spPr>
        <p:txBody>
          <a:bodyPr/>
          <a:lstStyle/>
          <a:p>
            <a:pPr marL="457170" indent="-457170">
              <a:buFont typeface="Arial" panose="020B0604020202020204" pitchFamily="34" charset="0"/>
              <a:buChar char="•"/>
            </a:pPr>
            <a:r>
              <a:rPr lang="en-US" sz="3600" dirty="0">
                <a:solidFill>
                  <a:schemeClr val="tx1"/>
                </a:solidFill>
              </a:rPr>
              <a:t>Strong, Eventual, Bounded Staleness, and Session</a:t>
            </a:r>
          </a:p>
          <a:p>
            <a:endParaRPr lang="en-US" sz="3600" dirty="0">
              <a:solidFill>
                <a:schemeClr val="tx1"/>
              </a:solidFill>
            </a:endParaRPr>
          </a:p>
          <a:p>
            <a:endParaRPr lang="en-US" sz="3600" dirty="0">
              <a:solidFill>
                <a:schemeClr val="tx1"/>
              </a:solidFill>
            </a:endParaRPr>
          </a:p>
        </p:txBody>
      </p:sp>
      <p:sp>
        <p:nvSpPr>
          <p:cNvPr id="7" name="Rectangle 6"/>
          <p:cNvSpPr/>
          <p:nvPr/>
        </p:nvSpPr>
        <p:spPr bwMode="auto">
          <a:xfrm>
            <a:off x="9699" y="2800938"/>
            <a:ext cx="12210442" cy="3989239"/>
          </a:xfrm>
          <a:prstGeom prst="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defTabSz="914039" fontAlgn="base">
              <a:spcBef>
                <a:spcPct val="0"/>
              </a:spcBef>
              <a:spcAft>
                <a:spcPct val="0"/>
              </a:spcAft>
            </a:pPr>
            <a:endParaRPr lang="en-US" sz="1199" dirty="0">
              <a:solidFill>
                <a:schemeClr val="tx1"/>
              </a:solidFill>
              <a:latin typeface="+mj-lt"/>
              <a:ea typeface="Segoe UI" pitchFamily="34" charset="0"/>
              <a:cs typeface="Segoe UI" pitchFamily="34" charset="0"/>
            </a:endParaRPr>
          </a:p>
        </p:txBody>
      </p:sp>
      <p:sp>
        <p:nvSpPr>
          <p:cNvPr id="8" name="Rounded Rectangle 7"/>
          <p:cNvSpPr/>
          <p:nvPr/>
        </p:nvSpPr>
        <p:spPr>
          <a:xfrm rot="5400000">
            <a:off x="5945058" y="-2107749"/>
            <a:ext cx="142920" cy="10351357"/>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cxnSp>
        <p:nvCxnSpPr>
          <p:cNvPr id="9" name="Straight Connector 8"/>
          <p:cNvCxnSpPr/>
          <p:nvPr/>
        </p:nvCxnSpPr>
        <p:spPr>
          <a:xfrm rot="5400000">
            <a:off x="4270571" y="3058962"/>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6729709" y="3088527"/>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rot="5400000">
            <a:off x="9460549" y="3093425"/>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1634580" y="3058970"/>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477555" y="3214007"/>
            <a:ext cx="671168"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Strong</a:t>
            </a:r>
          </a:p>
        </p:txBody>
      </p:sp>
      <p:sp>
        <p:nvSpPr>
          <p:cNvPr id="14" name="TextBox 13"/>
          <p:cNvSpPr txBox="1"/>
          <p:nvPr/>
        </p:nvSpPr>
        <p:spPr>
          <a:xfrm>
            <a:off x="3812994" y="3232409"/>
            <a:ext cx="132152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Bounded Staleness</a:t>
            </a:r>
          </a:p>
        </p:txBody>
      </p:sp>
      <p:sp>
        <p:nvSpPr>
          <p:cNvPr id="15" name="TextBox 14"/>
          <p:cNvSpPr txBox="1"/>
          <p:nvPr/>
        </p:nvSpPr>
        <p:spPr>
          <a:xfrm>
            <a:off x="6641334" y="3218326"/>
            <a:ext cx="876304"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Session</a:t>
            </a:r>
          </a:p>
        </p:txBody>
      </p:sp>
      <p:sp>
        <p:nvSpPr>
          <p:cNvPr id="16" name="TextBox 15"/>
          <p:cNvSpPr txBox="1"/>
          <p:nvPr/>
        </p:nvSpPr>
        <p:spPr>
          <a:xfrm>
            <a:off x="9270925" y="3231590"/>
            <a:ext cx="97327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Eventual</a:t>
            </a:r>
          </a:p>
        </p:txBody>
      </p:sp>
      <p:sp>
        <p:nvSpPr>
          <p:cNvPr id="17" name="TextBox 16"/>
          <p:cNvSpPr txBox="1"/>
          <p:nvPr/>
        </p:nvSpPr>
        <p:spPr>
          <a:xfrm>
            <a:off x="1189751" y="2709512"/>
            <a:ext cx="10002447" cy="261610"/>
          </a:xfrm>
          <a:prstGeom prst="rect">
            <a:avLst/>
          </a:prstGeom>
          <a:solidFill>
            <a:srgbClr val="FFFF00"/>
          </a:solidFill>
        </p:spPr>
        <p:txBody>
          <a:bodyPr wrap="square" rtlCol="0">
            <a:spAutoFit/>
          </a:bodyPr>
          <a:lstStyle/>
          <a:p>
            <a:r>
              <a:rPr lang="en-US" sz="1100" b="1" i="1" dirty="0">
                <a:solidFill>
                  <a:prstClr val="black">
                    <a:lumMod val="75000"/>
                    <a:lumOff val="25000"/>
                  </a:prstClr>
                </a:solidFill>
              </a:rPr>
              <a:t>LEFT TO RIGHT </a:t>
            </a:r>
            <a:r>
              <a:rPr lang="en-US" sz="1100" b="1" i="1" dirty="0">
                <a:solidFill>
                  <a:prstClr val="black">
                    <a:lumMod val="75000"/>
                    <a:lumOff val="25000"/>
                  </a:prstClr>
                </a:solidFill>
                <a:sym typeface="Wingdings" panose="05000000000000000000" pitchFamily="2" charset="2"/>
              </a:rPr>
              <a:t> </a:t>
            </a:r>
            <a:r>
              <a:rPr lang="en-US" sz="1100" b="1" i="1" dirty="0">
                <a:solidFill>
                  <a:prstClr val="black">
                    <a:lumMod val="75000"/>
                    <a:lumOff val="25000"/>
                  </a:prstClr>
                </a:solidFill>
              </a:rPr>
              <a:t>   </a:t>
            </a:r>
            <a:r>
              <a:rPr lang="en-US" sz="1100" i="1" dirty="0">
                <a:solidFill>
                  <a:prstClr val="black">
                    <a:lumMod val="75000"/>
                    <a:lumOff val="25000"/>
                  </a:prstClr>
                </a:solidFill>
              </a:rPr>
              <a:t>Weaker Consistency, Better Read scalability, Lower write latency</a:t>
            </a:r>
          </a:p>
        </p:txBody>
      </p:sp>
      <p:cxnSp>
        <p:nvCxnSpPr>
          <p:cNvPr id="18" name="Straight Arrow Connector 17"/>
          <p:cNvCxnSpPr/>
          <p:nvPr/>
        </p:nvCxnSpPr>
        <p:spPr>
          <a:xfrm flipV="1">
            <a:off x="840841" y="3065973"/>
            <a:ext cx="10744705" cy="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p:cNvSpPr/>
          <p:nvPr/>
        </p:nvSpPr>
        <p:spPr>
          <a:xfrm>
            <a:off x="1287368" y="3753508"/>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0" name="Oval 36"/>
          <p:cNvSpPr>
            <a:spLocks noChangeArrowheads="1"/>
          </p:cNvSpPr>
          <p:nvPr/>
        </p:nvSpPr>
        <p:spPr bwMode="auto">
          <a:xfrm>
            <a:off x="853494" y="4359960"/>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1" name="Oval 52"/>
          <p:cNvSpPr>
            <a:spLocks noChangeArrowheads="1"/>
          </p:cNvSpPr>
          <p:nvPr/>
        </p:nvSpPr>
        <p:spPr bwMode="auto">
          <a:xfrm>
            <a:off x="1833065" y="439093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2" name="Oval 52"/>
          <p:cNvSpPr>
            <a:spLocks noChangeArrowheads="1"/>
          </p:cNvSpPr>
          <p:nvPr/>
        </p:nvSpPr>
        <p:spPr bwMode="auto">
          <a:xfrm>
            <a:off x="1343798" y="43783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3" name="Line 62"/>
          <p:cNvSpPr>
            <a:spLocks noChangeShapeType="1"/>
          </p:cNvSpPr>
          <p:nvPr/>
        </p:nvSpPr>
        <p:spPr bwMode="auto">
          <a:xfrm flipV="1">
            <a:off x="1565786" y="4070008"/>
            <a:ext cx="26828"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4" name="Line 61"/>
          <p:cNvSpPr>
            <a:spLocks noChangeShapeType="1"/>
          </p:cNvSpPr>
          <p:nvPr/>
        </p:nvSpPr>
        <p:spPr bwMode="auto">
          <a:xfrm>
            <a:off x="1431827" y="4058453"/>
            <a:ext cx="14583" cy="32847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5" name="Line 61"/>
          <p:cNvSpPr>
            <a:spLocks noChangeShapeType="1"/>
          </p:cNvSpPr>
          <p:nvPr/>
        </p:nvSpPr>
        <p:spPr bwMode="auto">
          <a:xfrm>
            <a:off x="1902721" y="4070009"/>
            <a:ext cx="53459"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6" name="Line 62"/>
          <p:cNvSpPr>
            <a:spLocks noChangeShapeType="1"/>
          </p:cNvSpPr>
          <p:nvPr/>
        </p:nvSpPr>
        <p:spPr bwMode="auto">
          <a:xfrm flipV="1">
            <a:off x="2056850" y="4019901"/>
            <a:ext cx="22768" cy="367025"/>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7" name="Flowchart: Document 26"/>
          <p:cNvSpPr/>
          <p:nvPr/>
        </p:nvSpPr>
        <p:spPr>
          <a:xfrm>
            <a:off x="4013316" y="3739531"/>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8" name="Oval 36"/>
          <p:cNvSpPr>
            <a:spLocks noChangeArrowheads="1"/>
          </p:cNvSpPr>
          <p:nvPr/>
        </p:nvSpPr>
        <p:spPr bwMode="auto">
          <a:xfrm>
            <a:off x="3611511" y="4385859"/>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9" name="Oval 52"/>
          <p:cNvSpPr>
            <a:spLocks noChangeArrowheads="1"/>
          </p:cNvSpPr>
          <p:nvPr/>
        </p:nvSpPr>
        <p:spPr bwMode="auto">
          <a:xfrm>
            <a:off x="4591082" y="4416840"/>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0" name="Oval 52"/>
          <p:cNvSpPr>
            <a:spLocks noChangeArrowheads="1"/>
          </p:cNvSpPr>
          <p:nvPr/>
        </p:nvSpPr>
        <p:spPr bwMode="auto">
          <a:xfrm>
            <a:off x="4101815" y="44042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1" name="Line 62"/>
          <p:cNvSpPr>
            <a:spLocks noChangeShapeType="1"/>
          </p:cNvSpPr>
          <p:nvPr/>
        </p:nvSpPr>
        <p:spPr bwMode="auto">
          <a:xfrm flipH="1" flipV="1">
            <a:off x="4318562" y="4056031"/>
            <a:ext cx="15939" cy="37212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2" name="Line 61"/>
          <p:cNvSpPr>
            <a:spLocks noChangeShapeType="1"/>
          </p:cNvSpPr>
          <p:nvPr/>
        </p:nvSpPr>
        <p:spPr bwMode="auto">
          <a:xfrm>
            <a:off x="4157774" y="4044478"/>
            <a:ext cx="84388" cy="44677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3" name="Line 61"/>
          <p:cNvSpPr>
            <a:spLocks noChangeShapeType="1"/>
          </p:cNvSpPr>
          <p:nvPr/>
        </p:nvSpPr>
        <p:spPr bwMode="auto">
          <a:xfrm>
            <a:off x="4628670" y="4056035"/>
            <a:ext cx="80286" cy="372126"/>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4" name="Line 62"/>
          <p:cNvSpPr>
            <a:spLocks noChangeShapeType="1"/>
          </p:cNvSpPr>
          <p:nvPr/>
        </p:nvSpPr>
        <p:spPr bwMode="auto">
          <a:xfrm flipV="1">
            <a:off x="4791524" y="4005925"/>
            <a:ext cx="14041" cy="385428"/>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5" name="Flowchart: Document 34"/>
          <p:cNvSpPr/>
          <p:nvPr/>
        </p:nvSpPr>
        <p:spPr>
          <a:xfrm>
            <a:off x="9442015" y="3751329"/>
            <a:ext cx="659343" cy="255918"/>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36" name="Oval 36"/>
          <p:cNvSpPr>
            <a:spLocks noChangeArrowheads="1"/>
          </p:cNvSpPr>
          <p:nvPr/>
        </p:nvSpPr>
        <p:spPr bwMode="auto">
          <a:xfrm>
            <a:off x="8876598" y="4374486"/>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37" name="Oval 52"/>
          <p:cNvSpPr>
            <a:spLocks noChangeArrowheads="1"/>
          </p:cNvSpPr>
          <p:nvPr/>
        </p:nvSpPr>
        <p:spPr bwMode="auto">
          <a:xfrm>
            <a:off x="9827090" y="4367075"/>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8" name="Oval 52"/>
          <p:cNvSpPr>
            <a:spLocks noChangeArrowheads="1"/>
          </p:cNvSpPr>
          <p:nvPr/>
        </p:nvSpPr>
        <p:spPr bwMode="auto">
          <a:xfrm>
            <a:off x="9358869" y="4373858"/>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9" name="Line 61"/>
          <p:cNvSpPr>
            <a:spLocks noChangeShapeType="1"/>
          </p:cNvSpPr>
          <p:nvPr/>
        </p:nvSpPr>
        <p:spPr bwMode="auto">
          <a:xfrm>
            <a:off x="9691775" y="4053084"/>
            <a:ext cx="217100" cy="2652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0" name="Line 62"/>
          <p:cNvSpPr>
            <a:spLocks noChangeShapeType="1"/>
          </p:cNvSpPr>
          <p:nvPr/>
        </p:nvSpPr>
        <p:spPr bwMode="auto">
          <a:xfrm flipH="1" flipV="1">
            <a:off x="9827089" y="4022102"/>
            <a:ext cx="185977" cy="23353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1" name="Flowchart: Document 40"/>
          <p:cNvSpPr/>
          <p:nvPr/>
        </p:nvSpPr>
        <p:spPr>
          <a:xfrm>
            <a:off x="6302597" y="3721517"/>
            <a:ext cx="692359"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42" name="Oval 36"/>
          <p:cNvSpPr>
            <a:spLocks noChangeArrowheads="1"/>
          </p:cNvSpPr>
          <p:nvPr/>
        </p:nvSpPr>
        <p:spPr bwMode="auto">
          <a:xfrm>
            <a:off x="6111805" y="4294951"/>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43" name="Oval 52"/>
          <p:cNvSpPr>
            <a:spLocks noChangeArrowheads="1"/>
          </p:cNvSpPr>
          <p:nvPr/>
        </p:nvSpPr>
        <p:spPr bwMode="auto">
          <a:xfrm>
            <a:off x="7054595" y="4305553"/>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4" name="Oval 52"/>
          <p:cNvSpPr>
            <a:spLocks noChangeArrowheads="1"/>
          </p:cNvSpPr>
          <p:nvPr/>
        </p:nvSpPr>
        <p:spPr bwMode="auto">
          <a:xfrm>
            <a:off x="6545910" y="429461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5" name="Line 62"/>
          <p:cNvSpPr>
            <a:spLocks noChangeShapeType="1"/>
          </p:cNvSpPr>
          <p:nvPr/>
        </p:nvSpPr>
        <p:spPr bwMode="auto">
          <a:xfrm flipV="1">
            <a:off x="6802121" y="3984102"/>
            <a:ext cx="1" cy="3690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6" name="Line 61"/>
          <p:cNvSpPr>
            <a:spLocks noChangeShapeType="1"/>
          </p:cNvSpPr>
          <p:nvPr/>
        </p:nvSpPr>
        <p:spPr bwMode="auto">
          <a:xfrm>
            <a:off x="6641334" y="4020823"/>
            <a:ext cx="38226" cy="34369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7" name="Line 61"/>
          <p:cNvSpPr>
            <a:spLocks noChangeShapeType="1"/>
          </p:cNvSpPr>
          <p:nvPr/>
        </p:nvSpPr>
        <p:spPr bwMode="auto">
          <a:xfrm>
            <a:off x="7151007" y="3957037"/>
            <a:ext cx="24546" cy="407486"/>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8" name="Line 62"/>
          <p:cNvSpPr>
            <a:spLocks noChangeShapeType="1"/>
          </p:cNvSpPr>
          <p:nvPr/>
        </p:nvSpPr>
        <p:spPr bwMode="auto">
          <a:xfrm flipV="1">
            <a:off x="7289125" y="3982271"/>
            <a:ext cx="0" cy="326671"/>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9" name="Flowchart: Document 48"/>
          <p:cNvSpPr/>
          <p:nvPr/>
        </p:nvSpPr>
        <p:spPr>
          <a:xfrm>
            <a:off x="7076602" y="3701754"/>
            <a:ext cx="637686"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50" name="Rectangle 49"/>
          <p:cNvSpPr/>
          <p:nvPr/>
        </p:nvSpPr>
        <p:spPr bwMode="auto">
          <a:xfrm>
            <a:off x="3300174" y="4787942"/>
            <a:ext cx="2421109" cy="595191"/>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Consistent Prefix reads. </a:t>
            </a:r>
          </a:p>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Reads lag behind writes by K prefixes or T interval</a:t>
            </a:r>
          </a:p>
        </p:txBody>
      </p:sp>
      <p:sp>
        <p:nvSpPr>
          <p:cNvPr id="51" name="Rectangle 50"/>
          <p:cNvSpPr/>
          <p:nvPr/>
        </p:nvSpPr>
        <p:spPr bwMode="auto">
          <a:xfrm>
            <a:off x="6051955" y="4735344"/>
            <a:ext cx="2474339" cy="647788"/>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Monotonic reads, writes and Read your writes guarantee</a:t>
            </a: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127796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5" name="Rectangle 4"/>
          <p:cNvSpPr/>
          <p:nvPr/>
        </p:nvSpPr>
        <p:spPr bwMode="auto">
          <a:xfrm>
            <a:off x="4467450" y="1566889"/>
            <a:ext cx="3240529" cy="1397125"/>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6" name="Rectangle 5"/>
          <p:cNvSpPr/>
          <p:nvPr/>
        </p:nvSpPr>
        <p:spPr bwMode="auto">
          <a:xfrm>
            <a:off x="8122699" y="1552548"/>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7" name="Rectangle 6"/>
          <p:cNvSpPr/>
          <p:nvPr/>
        </p:nvSpPr>
        <p:spPr bwMode="auto">
          <a:xfrm>
            <a:off x="660524" y="3520169"/>
            <a:ext cx="3047135" cy="226244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8" name="Rectangle 7"/>
          <p:cNvSpPr/>
          <p:nvPr/>
        </p:nvSpPr>
        <p:spPr bwMode="auto">
          <a:xfrm>
            <a:off x="8141668" y="3512948"/>
            <a:ext cx="3047135" cy="1674284"/>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5"/>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a:latin typeface="Segoe UI"/>
              </a:rPr>
              <a:t>Person</a:t>
            </a:r>
          </a:p>
        </p:txBody>
      </p:sp>
      <p:sp>
        <p:nvSpPr>
          <p:cNvPr id="14" name="TextBox 13"/>
          <p:cNvSpPr txBox="1"/>
          <p:nvPr/>
        </p:nvSpPr>
        <p:spPr>
          <a:xfrm>
            <a:off x="660524" y="3520168"/>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p:txBody>
      </p:sp>
      <p:sp>
        <p:nvSpPr>
          <p:cNvPr id="15" name="TextBox 14"/>
          <p:cNvSpPr txBox="1"/>
          <p:nvPr/>
        </p:nvSpPr>
        <p:spPr>
          <a:xfrm>
            <a:off x="8124580" y="154315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a:t>
            </a:r>
            <a:endParaRPr lang="en-US" sz="1801" b="1" kern="0" dirty="0">
              <a:latin typeface="Segoe UI"/>
            </a:endParaRPr>
          </a:p>
        </p:txBody>
      </p:sp>
      <p:sp>
        <p:nvSpPr>
          <p:cNvPr id="16" name="TextBox 15"/>
          <p:cNvSpPr txBox="1"/>
          <p:nvPr/>
        </p:nvSpPr>
        <p:spPr>
          <a:xfrm>
            <a:off x="8141668" y="352016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ContactDetailType</a:t>
            </a:r>
            <a:endParaRPr lang="en-US" sz="2000" b="1" kern="0" dirty="0">
              <a:latin typeface="Segoe UI"/>
            </a:endParaRPr>
          </a:p>
        </p:txBody>
      </p:sp>
      <p:sp>
        <p:nvSpPr>
          <p:cNvPr id="17" name="TextBox 16"/>
          <p:cNvSpPr txBox="1"/>
          <p:nvPr/>
        </p:nvSpPr>
        <p:spPr>
          <a:xfrm>
            <a:off x="4467449" y="1568493"/>
            <a:ext cx="3240529"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PersonContactDetailLnk</a:t>
            </a:r>
            <a:endParaRPr lang="en-US" sz="2000" b="1" kern="0" dirty="0">
              <a:latin typeface="Segoe UI"/>
            </a:endParaRPr>
          </a:p>
        </p:txBody>
      </p:sp>
      <p:cxnSp>
        <p:nvCxnSpPr>
          <p:cNvPr id="19" name="Straight Connector 18"/>
          <p:cNvCxnSpPr>
            <a:endCxn id="5" idx="1"/>
          </p:cNvCxnSpPr>
          <p:nvPr/>
        </p:nvCxnSpPr>
        <p:spPr>
          <a:xfrm flipV="1">
            <a:off x="3705777" y="2275697"/>
            <a:ext cx="761674"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7810" y="2506943"/>
            <a:ext cx="414889"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69834" y="2352421"/>
            <a:ext cx="18969" cy="1997667"/>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60522" y="2392675"/>
            <a:ext cx="12696" cy="225871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418" y="2583122"/>
            <a:ext cx="32215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871" y="2113104"/>
            <a:ext cx="1260494"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PersonId</a:t>
            </a:r>
            <a:endParaRPr lang="en-US" sz="1801" kern="0" dirty="0">
              <a:latin typeface="Segoe UI"/>
            </a:endParaRPr>
          </a:p>
        </p:txBody>
      </p:sp>
      <p:sp>
        <p:nvSpPr>
          <p:cNvPr id="37" name="TextBox 36"/>
          <p:cNvSpPr txBox="1"/>
          <p:nvPr/>
        </p:nvSpPr>
        <p:spPr>
          <a:xfrm>
            <a:off x="4799507" y="2515220"/>
            <a:ext cx="1946580"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ContactDetailId</a:t>
            </a:r>
            <a:endParaRPr lang="en-US" sz="1801" kern="0" dirty="0">
              <a:latin typeface="Segoe UI"/>
            </a:endParaRPr>
          </a:p>
        </p:txBody>
      </p:sp>
      <p:sp>
        <p:nvSpPr>
          <p:cNvPr id="38" name="TextBox 37"/>
          <p:cNvSpPr txBox="1"/>
          <p:nvPr/>
        </p:nvSpPr>
        <p:spPr>
          <a:xfrm>
            <a:off x="789610" y="2080180"/>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39" name="TextBox 38"/>
          <p:cNvSpPr txBox="1"/>
          <p:nvPr/>
        </p:nvSpPr>
        <p:spPr>
          <a:xfrm>
            <a:off x="8264139" y="2077747"/>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sp>
        <p:nvSpPr>
          <p:cNvPr id="40" name="TextBox 39"/>
          <p:cNvSpPr txBox="1"/>
          <p:nvPr/>
        </p:nvSpPr>
        <p:spPr>
          <a:xfrm>
            <a:off x="789610" y="4088579"/>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41" name="TextBox 40"/>
          <p:cNvSpPr txBox="1"/>
          <p:nvPr/>
        </p:nvSpPr>
        <p:spPr>
          <a:xfrm>
            <a:off x="8264139" y="4083036"/>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cxnSp>
        <p:nvCxnSpPr>
          <p:cNvPr id="42" name="Straight Connector 41"/>
          <p:cNvCxnSpPr/>
          <p:nvPr/>
        </p:nvCxnSpPr>
        <p:spPr>
          <a:xfrm>
            <a:off x="660523" y="448758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366" y="2541724"/>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279" y="4584187"/>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2"/>
          <a:stretch>
            <a:fillRect/>
          </a:stretch>
        </p:blipFill>
        <p:spPr>
          <a:xfrm rot="5400000">
            <a:off x="770141" y="2272254"/>
            <a:ext cx="281184" cy="140592"/>
          </a:xfrm>
          <a:prstGeom prst="rect">
            <a:avLst/>
          </a:prstGeom>
        </p:spPr>
      </p:pic>
      <p:pic>
        <p:nvPicPr>
          <p:cNvPr id="46" name="Picture 45" descr="Key, Yellow, Metal, Symbol, Icon"/>
          <p:cNvPicPr>
            <a:picLocks noChangeAspect="1"/>
          </p:cNvPicPr>
          <p:nvPr/>
        </p:nvPicPr>
        <p:blipFill>
          <a:blip r:embed="rId2"/>
          <a:stretch>
            <a:fillRect/>
          </a:stretch>
        </p:blipFill>
        <p:spPr>
          <a:xfrm rot="5400000">
            <a:off x="770141" y="4235928"/>
            <a:ext cx="281184" cy="140592"/>
          </a:xfrm>
          <a:prstGeom prst="rect">
            <a:avLst/>
          </a:prstGeom>
        </p:spPr>
      </p:pic>
      <p:pic>
        <p:nvPicPr>
          <p:cNvPr id="48" name="Picture 47" descr="Key, Yellow, Metal, Symbol, Icon"/>
          <p:cNvPicPr>
            <a:picLocks noChangeAspect="1"/>
          </p:cNvPicPr>
          <p:nvPr/>
        </p:nvPicPr>
        <p:blipFill>
          <a:blip r:embed="rId2"/>
          <a:stretch>
            <a:fillRect/>
          </a:stretch>
        </p:blipFill>
        <p:spPr>
          <a:xfrm rot="5400000">
            <a:off x="8267370" y="2263250"/>
            <a:ext cx="281184" cy="140592"/>
          </a:xfrm>
          <a:prstGeom prst="rect">
            <a:avLst/>
          </a:prstGeom>
        </p:spPr>
      </p:pic>
      <p:pic>
        <p:nvPicPr>
          <p:cNvPr id="49" name="Picture 48" descr="Key, Yellow, Metal, Symbol, Icon"/>
          <p:cNvPicPr>
            <a:picLocks noChangeAspect="1"/>
          </p:cNvPicPr>
          <p:nvPr/>
        </p:nvPicPr>
        <p:blipFill>
          <a:blip r:embed="rId2"/>
          <a:stretch>
            <a:fillRect/>
          </a:stretch>
        </p:blipFill>
        <p:spPr>
          <a:xfrm rot="5400000">
            <a:off x="8232316" y="4276694"/>
            <a:ext cx="281184" cy="140592"/>
          </a:xfrm>
          <a:prstGeom prst="rect">
            <a:avLst/>
          </a:prstGeom>
        </p:spPr>
      </p:pic>
      <p:sp>
        <p:nvSpPr>
          <p:cNvPr id="2" name="Title 1"/>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2551356505"/>
      </p:ext>
    </p:extLst>
  </p:cSld>
  <p:clrMapOvr>
    <a:masterClrMapping/>
  </p:clrMapOvr>
  <p:transition>
    <p:fade/>
  </p:transition>
</p:sld>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630a2e83-186a-4a0f-ab27-bee8a8096abc"/>
    <ds:schemaRef ds:uri="http://purl.org/dc/te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AI_Immersion_Template_16x9</Template>
  <TotalTime>1708</TotalTime>
  <Words>1396</Words>
  <Application>Microsoft Office PowerPoint</Application>
  <PresentationFormat>Custom</PresentationFormat>
  <Paragraphs>314</Paragraphs>
  <Slides>17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Lucida Console</vt:lpstr>
      <vt:lpstr>Segoe UI</vt:lpstr>
      <vt:lpstr>Segoe UI Light</vt:lpstr>
      <vt:lpstr>Segoe UI Semilight</vt:lpstr>
      <vt:lpstr>Times New Roman</vt:lpstr>
      <vt:lpstr>Wingdings</vt:lpstr>
      <vt:lpstr>5-50129_AI_Immersion_Workshop_Template</vt:lpstr>
      <vt:lpstr>PowerPoint Presentation</vt:lpstr>
      <vt:lpstr>Cognitive Apps Using Document DB</vt:lpstr>
      <vt:lpstr>Scenario</vt:lpstr>
      <vt:lpstr>PowerPoint Presentation</vt:lpstr>
      <vt:lpstr>Schema-agnostic databases – a beautiful thing</vt:lpstr>
      <vt:lpstr>PowerPoint Presentation</vt:lpstr>
      <vt:lpstr>PowerPoint Presentation</vt:lpstr>
      <vt:lpstr>Consistency Levels</vt:lpstr>
      <vt:lpstr>Modeling Data: The Relational Way</vt:lpstr>
      <vt:lpstr>Modeling Data: The Document Way</vt:lpstr>
      <vt:lpstr>PowerPoint Presentation</vt:lpstr>
      <vt:lpstr>PowerPoint Presentation</vt:lpstr>
      <vt:lpstr>Demo</vt:lpstr>
      <vt:lpstr>DocumentDB Documents – Just POCOs</vt:lpstr>
      <vt:lpstr>Querying Documents</vt:lpstr>
      <vt:lpstr>PowerPoint Presentation</vt:lpstr>
      <vt:lpstr>Setup</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Michael Lanzetta</dc:creator>
  <cp:keywords>AI Immersion Workshop</cp:keywords>
  <dc:description>Template: Mitchell Derrey, Silver Fox Productions_x000d_
Formatting: _x000d_
Audience Type:</dc:description>
  <cp:lastModifiedBy>Michael Lanzetta</cp:lastModifiedBy>
  <cp:revision>14</cp:revision>
  <dcterms:created xsi:type="dcterms:W3CDTF">2017-04-28T15:20:38Z</dcterms:created>
  <dcterms:modified xsi:type="dcterms:W3CDTF">2017-05-09T16:19:52Z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