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20"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Lst>
  <p:sldSz cx="9144000" cy="6858000" type="screen4x3"/>
  <p:notesSz cx="6858000" cy="9144000"/>
  <p:custShowLst>
    <p:custShow name="Custom Show 1" id="0">
      <p:sldLst>
        <p:sld r:id="rId2"/>
        <p:sld r:id="rId3"/>
        <p:sld r:id="rId4"/>
        <p:sld r:id="rId5"/>
        <p:sld r:id="rId6"/>
        <p:sld r:id="rId7"/>
        <p:sld r:id="rId8"/>
        <p:sld r:id="rId9"/>
        <p:sld r:id="rId10"/>
        <p:sld r:id="rId11"/>
        <p:sld r:id="rId12"/>
        <p:sld r:id="rId13"/>
        <p:sld r:id="rId14"/>
        <p:sld r:id="rId15"/>
        <p:sld r:id="rId16"/>
        <p:sld r:id="rId17"/>
        <p:sld r:id="rId18"/>
        <p:sld r:id="rId19"/>
        <p:sld r:id="rId20"/>
        <p:sld r:id="rId21"/>
        <p:sld r:id="rId22"/>
        <p:sld r:id="rId23"/>
        <p:sld r:id="rId24"/>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34615" autoAdjust="0"/>
    <p:restoredTop sz="86387" autoAdjust="0"/>
  </p:normalViewPr>
  <p:slideViewPr>
    <p:cSldViewPr>
      <p:cViewPr varScale="1">
        <p:scale>
          <a:sx n="78" d="100"/>
          <a:sy n="78" d="100"/>
        </p:scale>
        <p:origin x="-1386" y="-84"/>
      </p:cViewPr>
      <p:guideLst>
        <p:guide orient="horz" pos="2160"/>
        <p:guide pos="2880"/>
      </p:guideLst>
    </p:cSldViewPr>
  </p:slideViewPr>
  <p:outlineViewPr>
    <p:cViewPr>
      <p:scale>
        <a:sx n="33" d="100"/>
        <a:sy n="33" d="100"/>
      </p:scale>
      <p:origin x="24"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37BC6C-D345-40B4-A970-B9B95A376567}" type="datetimeFigureOut">
              <a:rPr lang="en-US" smtClean="0"/>
              <a:pPr/>
              <a:t>16-Oct-12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68A40-0C1A-4CB7-B844-90657A17E8F4}" type="slidenum">
              <a:rPr lang="en-US" smtClean="0"/>
              <a:pPr/>
              <a:t>‹#›</a:t>
            </a:fld>
            <a:endParaRPr lang="en-US"/>
          </a:p>
        </p:txBody>
      </p:sp>
    </p:spTree>
    <p:extLst>
      <p:ext uri="{BB962C8B-B14F-4D97-AF65-F5344CB8AC3E}">
        <p14:creationId xmlns:p14="http://schemas.microsoft.com/office/powerpoint/2010/main" xmlns="" val="251391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68A40-0C1A-4CB7-B844-90657A17E8F4}" type="slidenum">
              <a:rPr lang="en-US" smtClean="0"/>
              <a:pPr/>
              <a:t>1</a:t>
            </a:fld>
            <a:endParaRPr lang="en-US"/>
          </a:p>
        </p:txBody>
      </p:sp>
    </p:spTree>
    <p:extLst>
      <p:ext uri="{BB962C8B-B14F-4D97-AF65-F5344CB8AC3E}">
        <p14:creationId xmlns:p14="http://schemas.microsoft.com/office/powerpoint/2010/main" xmlns="" val="628619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F1E2E2B-4FE3-4013-AB0E-49CFDA4F334A}" type="datetimeFigureOut">
              <a:rPr lang="en-US" smtClean="0"/>
              <a:pPr/>
              <a:t>16-Oct-12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D7BAED9-A6CE-4255-BA00-6D8197D3BB6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wip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F1E2E2B-4FE3-4013-AB0E-49CFDA4F334A}" type="datetimeFigureOut">
              <a:rPr lang="en-US" smtClean="0"/>
              <a:pPr/>
              <a:t>16-Oct-12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7BAED9-A6CE-4255-BA00-6D8197D3BB6B}" type="slidenum">
              <a:rPr lang="en-US" smtClean="0"/>
              <a:pPr/>
              <a:t>‹#›</a:t>
            </a:fld>
            <a:endParaRPr lang="en-US"/>
          </a:p>
        </p:txBody>
      </p:sp>
    </p:spTree>
  </p:cSld>
  <p:clrMapOvr>
    <a:masterClrMapping/>
  </p:clrMapOvr>
  <p:transition>
    <p:wip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F1E2E2B-4FE3-4013-AB0E-49CFDA4F334A}" type="datetimeFigureOut">
              <a:rPr lang="en-US" smtClean="0"/>
              <a:pPr/>
              <a:t>16-Oct-12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7BAED9-A6CE-4255-BA00-6D8197D3BB6B}" type="slidenum">
              <a:rPr lang="en-US" smtClean="0"/>
              <a:pPr/>
              <a:t>‹#›</a:t>
            </a:fld>
            <a:endParaRPr lang="en-US"/>
          </a:p>
        </p:txBody>
      </p:sp>
    </p:spTree>
  </p:cSld>
  <p:clrMapOvr>
    <a:masterClrMapping/>
  </p:clrMapOvr>
  <p:transition>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F1E2E2B-4FE3-4013-AB0E-49CFDA4F334A}" type="datetimeFigureOut">
              <a:rPr lang="en-US" smtClean="0"/>
              <a:pPr/>
              <a:t>16-Oct-12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7BAED9-A6CE-4255-BA00-6D8197D3BB6B}" type="slidenum">
              <a:rPr lang="en-US" smtClean="0"/>
              <a:pPr/>
              <a:t>‹#›</a:t>
            </a:fld>
            <a:endParaRPr lang="en-US"/>
          </a:p>
        </p:txBody>
      </p:sp>
    </p:spTree>
  </p:cSld>
  <p:clrMapOvr>
    <a:masterClrMapping/>
  </p:clrMapOvr>
  <p:transition>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F1E2E2B-4FE3-4013-AB0E-49CFDA4F334A}" type="datetimeFigureOut">
              <a:rPr lang="en-US" smtClean="0"/>
              <a:pPr/>
              <a:t>16-Oct-12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7BAED9-A6CE-4255-BA00-6D8197D3BB6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F1E2E2B-4FE3-4013-AB0E-49CFDA4F334A}" type="datetimeFigureOut">
              <a:rPr lang="en-US" smtClean="0"/>
              <a:pPr/>
              <a:t>16-Oct-12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7BAED9-A6CE-4255-BA00-6D8197D3BB6B}" type="slidenum">
              <a:rPr lang="en-US" smtClean="0"/>
              <a:pPr/>
              <a:t>‹#›</a:t>
            </a:fld>
            <a:endParaRPr lang="en-US"/>
          </a:p>
        </p:txBody>
      </p:sp>
    </p:spTree>
  </p:cSld>
  <p:clrMapOvr>
    <a:masterClrMapping/>
  </p:clrMapOvr>
  <p:transition>
    <p:wip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F1E2E2B-4FE3-4013-AB0E-49CFDA4F334A}" type="datetimeFigureOut">
              <a:rPr lang="en-US" smtClean="0"/>
              <a:pPr/>
              <a:t>16-Oct-12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7BAED9-A6CE-4255-BA00-6D8197D3BB6B}" type="slidenum">
              <a:rPr lang="en-US" smtClean="0"/>
              <a:pPr/>
              <a:t>‹#›</a:t>
            </a:fld>
            <a:endParaRPr lang="en-US"/>
          </a:p>
        </p:txBody>
      </p:sp>
    </p:spTree>
  </p:cSld>
  <p:clrMapOvr>
    <a:masterClrMapping/>
  </p:clrMapOvr>
  <p:transition>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F1E2E2B-4FE3-4013-AB0E-49CFDA4F334A}" type="datetimeFigureOut">
              <a:rPr lang="en-US" smtClean="0"/>
              <a:pPr/>
              <a:t>16-Oct-12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7BAED9-A6CE-4255-BA00-6D8197D3BB6B}" type="slidenum">
              <a:rPr lang="en-US" smtClean="0"/>
              <a:pPr/>
              <a:t>‹#›</a:t>
            </a:fld>
            <a:endParaRPr lang="en-US"/>
          </a:p>
        </p:txBody>
      </p:sp>
    </p:spTree>
  </p:cSld>
  <p:clrMapOvr>
    <a:masterClrMapping/>
  </p:clrMapOvr>
  <p:transition>
    <p:wip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1E2E2B-4FE3-4013-AB0E-49CFDA4F334A}" type="datetimeFigureOut">
              <a:rPr lang="en-US" smtClean="0"/>
              <a:pPr/>
              <a:t>16-Oct-12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7BAED9-A6CE-4255-BA00-6D8197D3BB6B}" type="slidenum">
              <a:rPr lang="en-US" smtClean="0"/>
              <a:pPr/>
              <a:t>‹#›</a:t>
            </a:fld>
            <a:endParaRPr lang="en-US"/>
          </a:p>
        </p:txBody>
      </p:sp>
    </p:spTree>
  </p:cSld>
  <p:clrMapOvr>
    <a:masterClrMapping/>
  </p:clrMapOvr>
  <p:transition>
    <p:wip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F1E2E2B-4FE3-4013-AB0E-49CFDA4F334A}" type="datetimeFigureOut">
              <a:rPr lang="en-US" smtClean="0"/>
              <a:pPr/>
              <a:t>16-Oct-12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7BAED9-A6CE-4255-BA00-6D8197D3BB6B}" type="slidenum">
              <a:rPr lang="en-US" smtClean="0"/>
              <a:pPr/>
              <a:t>‹#›</a:t>
            </a:fld>
            <a:endParaRPr lang="en-US"/>
          </a:p>
        </p:txBody>
      </p:sp>
    </p:spTree>
  </p:cSld>
  <p:clrMapOvr>
    <a:masterClrMapping/>
  </p:clrMapOvr>
  <p:transition>
    <p:wip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F1E2E2B-4FE3-4013-AB0E-49CFDA4F334A}" type="datetimeFigureOut">
              <a:rPr lang="en-US" smtClean="0"/>
              <a:pPr/>
              <a:t>16-Oct-12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D7BAED9-A6CE-4255-BA00-6D8197D3BB6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p:wip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F1E2E2B-4FE3-4013-AB0E-49CFDA4F334A}" type="datetimeFigureOut">
              <a:rPr lang="en-US" smtClean="0"/>
              <a:pPr/>
              <a:t>16-Oct-12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D7BAED9-A6CE-4255-BA00-6D8197D3BB6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p:wipe/>
  </p:transition>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4"/>
          <p:cNvSpPr>
            <a:spLocks noChangeArrowheads="1"/>
          </p:cNvSpPr>
          <p:nvPr/>
        </p:nvSpPr>
        <p:spPr bwMode="auto">
          <a:xfrm>
            <a:off x="304800" y="457200"/>
            <a:ext cx="8610600" cy="48320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 CONTINGENT VALUATION MODEL FOR ESTABLISHING THE VIABILITY OF PRIVATE SECTOR INVESTMENT IN URBAN WATER PROJECTS</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sz="2800" b="1" dirty="0" smtClean="0">
              <a:latin typeface="Times New Roman" pitchFamily="18" charset="0"/>
              <a:ea typeface="Calibri" pitchFamily="34"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Austin .C. Otegbulu, </a:t>
            </a:r>
            <a:r>
              <a:rPr kumimoji="0" lang="en-US" sz="2800" b="1"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Funlola</a:t>
            </a:r>
            <a:r>
              <a:rPr kumimoji="0" lang="en-US" sz="2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800" b="1"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Famuyiwa</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Dept. of Estate Management University of Lagos.</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Email: austinotegbulu@yahoo.com </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2915359887"/>
      </p:ext>
    </p:extLst>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00800"/>
          </a:xfrm>
        </p:spPr>
        <p:txBody>
          <a:bodyPr>
            <a:normAutofit fontScale="92500" lnSpcReduction="10000"/>
          </a:bodyPr>
          <a:lstStyle/>
          <a:p>
            <a:pPr lvl="0" algn="just">
              <a:lnSpc>
                <a:spcPct val="115000"/>
              </a:lnSpc>
              <a:spcBef>
                <a:spcPts val="1200"/>
              </a:spcBef>
              <a:buFont typeface="Symbol"/>
              <a:buChar char=""/>
            </a:pPr>
            <a:r>
              <a:rPr lang="en-US" dirty="0" smtClean="0">
                <a:effectLst/>
                <a:latin typeface="Times New Roman"/>
                <a:ea typeface="Calibri"/>
                <a:cs typeface="Times New Roman"/>
              </a:rPr>
              <a:t>The description of the hypothetical market should include an identification of those who will provide and those who will pay for the improvement of the environmental good. It should be made clear that the payment is a collective action. </a:t>
            </a:r>
            <a:endParaRPr lang="en-US" sz="2800" dirty="0">
              <a:ea typeface="Calibri"/>
              <a:cs typeface="Times New Roman"/>
            </a:endParaRPr>
          </a:p>
          <a:p>
            <a:pPr lvl="0" algn="just">
              <a:lnSpc>
                <a:spcPct val="115000"/>
              </a:lnSpc>
              <a:spcBef>
                <a:spcPts val="1200"/>
              </a:spcBef>
              <a:buFont typeface="Symbol"/>
              <a:buChar char=""/>
            </a:pPr>
            <a:r>
              <a:rPr lang="en-US" dirty="0" smtClean="0">
                <a:effectLst/>
                <a:latin typeface="Times New Roman"/>
                <a:ea typeface="Calibri"/>
                <a:cs typeface="Times New Roman"/>
              </a:rPr>
              <a:t>Everybody else will also pay; otherwise, respondents may refuse to pay although they appreciate the good (</a:t>
            </a:r>
            <a:r>
              <a:rPr lang="en-US" dirty="0" err="1" smtClean="0">
                <a:effectLst/>
                <a:latin typeface="Times New Roman"/>
                <a:ea typeface="Calibri"/>
                <a:cs typeface="Times New Roman"/>
              </a:rPr>
              <a:t>Hoevengel</a:t>
            </a:r>
            <a:r>
              <a:rPr lang="en-US" dirty="0" smtClean="0">
                <a:effectLst/>
                <a:latin typeface="Times New Roman"/>
                <a:ea typeface="Calibri"/>
                <a:cs typeface="Times New Roman"/>
              </a:rPr>
              <a:t>, 1994; Mishra 1998, </a:t>
            </a:r>
            <a:r>
              <a:rPr lang="en-US" dirty="0" err="1" smtClean="0">
                <a:effectLst/>
                <a:latin typeface="Times New Roman"/>
                <a:ea typeface="Calibri"/>
                <a:cs typeface="Times New Roman"/>
              </a:rPr>
              <a:t>Desvousges</a:t>
            </a:r>
            <a:r>
              <a:rPr lang="en-US" dirty="0" smtClean="0">
                <a:effectLst/>
                <a:latin typeface="Times New Roman"/>
                <a:ea typeface="Calibri"/>
                <a:cs typeface="Times New Roman"/>
              </a:rPr>
              <a:t> et al, 1998; Freeman, 1993; Mitchell and Carson. 1989).</a:t>
            </a:r>
            <a:endParaRPr lang="en-US" sz="2800" dirty="0">
              <a:ea typeface="Calibri"/>
              <a:cs typeface="Times New Roman"/>
            </a:endParaRPr>
          </a:p>
          <a:p>
            <a:pPr lvl="0" algn="just">
              <a:lnSpc>
                <a:spcPct val="115000"/>
              </a:lnSpc>
              <a:spcBef>
                <a:spcPts val="1200"/>
              </a:spcBef>
              <a:spcAft>
                <a:spcPts val="1000"/>
              </a:spcAft>
              <a:buFont typeface="Symbol"/>
              <a:buChar char=""/>
            </a:pPr>
            <a:r>
              <a:rPr lang="en-US" dirty="0" smtClean="0">
                <a:effectLst/>
                <a:latin typeface="Times New Roman"/>
                <a:ea typeface="Calibri"/>
                <a:cs typeface="Times New Roman"/>
              </a:rPr>
              <a:t>The valuation question can take several different forms. One is whether the question asks for respondents willingness to pay (WTP) for an environmental good, or their willingness to accept (WTAC) payment to forgo the good. Willingness to pay is the maximum sum of money a respondent would be willing to pay for an increase in an environmental amenity or to prevent degradation in one. </a:t>
            </a:r>
            <a:endParaRPr lang="en-US" sz="2800" dirty="0">
              <a:ea typeface="Calibri"/>
              <a:cs typeface="Times New Roman"/>
            </a:endParaRPr>
          </a:p>
          <a:p>
            <a:endParaRPr lang="en-US" dirty="0"/>
          </a:p>
        </p:txBody>
      </p:sp>
    </p:spTree>
    <p:extLst>
      <p:ext uri="{BB962C8B-B14F-4D97-AF65-F5344CB8AC3E}">
        <p14:creationId xmlns:p14="http://schemas.microsoft.com/office/powerpoint/2010/main" xmlns="" val="2925432952"/>
      </p:ext>
    </p:extLst>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382000" cy="4267200"/>
          </a:xfrm>
        </p:spPr>
        <p:txBody>
          <a:bodyPr>
            <a:normAutofit/>
          </a:bodyPr>
          <a:lstStyle/>
          <a:p>
            <a:pPr lvl="0" algn="just">
              <a:lnSpc>
                <a:spcPct val="115000"/>
              </a:lnSpc>
              <a:spcBef>
                <a:spcPts val="1200"/>
              </a:spcBef>
              <a:buFont typeface="Symbol"/>
              <a:buChar char=""/>
            </a:pPr>
            <a:r>
              <a:rPr lang="en-US" dirty="0" smtClean="0">
                <a:effectLst/>
                <a:latin typeface="Times New Roman"/>
                <a:ea typeface="Calibri"/>
                <a:cs typeface="Times New Roman"/>
              </a:rPr>
              <a:t>Willingness to accept is the minimum sum of money respondents would require to forgo an improvement in an environmental amenity or to accept degradation in one. </a:t>
            </a:r>
            <a:endParaRPr lang="en-US" sz="2800" dirty="0">
              <a:ea typeface="Calibri"/>
              <a:cs typeface="Times New Roman"/>
            </a:endParaRPr>
          </a:p>
          <a:p>
            <a:pPr lvl="0" algn="just">
              <a:lnSpc>
                <a:spcPct val="115000"/>
              </a:lnSpc>
              <a:spcBef>
                <a:spcPts val="1200"/>
              </a:spcBef>
              <a:buFont typeface="Symbol"/>
              <a:buChar char=""/>
            </a:pPr>
            <a:r>
              <a:rPr lang="en-US" dirty="0" smtClean="0">
                <a:effectLst/>
                <a:latin typeface="Times New Roman"/>
                <a:ea typeface="Calibri"/>
                <a:cs typeface="Times New Roman"/>
              </a:rPr>
              <a:t>WTP takes as its reference point, the absence of the improvement while WTAC takes as its reference point the improvement. WTP is constrained by income while WTA is not (Freeman, 1993).</a:t>
            </a:r>
            <a:endParaRPr lang="en-US" sz="2800" dirty="0">
              <a:ea typeface="Calibri"/>
              <a:cs typeface="Times New Roman"/>
            </a:endParaRPr>
          </a:p>
          <a:p>
            <a:pPr marL="114300" marR="0" indent="0" algn="just">
              <a:lnSpc>
                <a:spcPct val="115000"/>
              </a:lnSpc>
              <a:spcBef>
                <a:spcPts val="1200"/>
              </a:spcBef>
              <a:spcAft>
                <a:spcPts val="1000"/>
              </a:spcAft>
              <a:buNone/>
            </a:pPr>
            <a:endParaRPr lang="en-US" sz="2800" dirty="0">
              <a:ea typeface="Calibri"/>
              <a:cs typeface="Times New Roman"/>
            </a:endParaRPr>
          </a:p>
          <a:p>
            <a:endParaRPr lang="en-US" dirty="0"/>
          </a:p>
        </p:txBody>
      </p:sp>
    </p:spTree>
    <p:extLst>
      <p:ext uri="{BB962C8B-B14F-4D97-AF65-F5344CB8AC3E}">
        <p14:creationId xmlns:p14="http://schemas.microsoft.com/office/powerpoint/2010/main" xmlns="" val="4247231778"/>
      </p:ext>
    </p:extLst>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324600"/>
          </a:xfrm>
        </p:spPr>
        <p:txBody>
          <a:bodyPr>
            <a:normAutofit fontScale="77500" lnSpcReduction="20000"/>
          </a:bodyPr>
          <a:lstStyle/>
          <a:p>
            <a:pPr algn="ctr">
              <a:lnSpc>
                <a:spcPct val="115000"/>
              </a:lnSpc>
              <a:spcBef>
                <a:spcPts val="0"/>
              </a:spcBef>
              <a:buNone/>
            </a:pPr>
            <a:r>
              <a:rPr lang="en-US" sz="3800" b="1" dirty="0" smtClean="0">
                <a:latin typeface="Times New Roman"/>
                <a:ea typeface="Calibri"/>
                <a:cs typeface="Times New Roman"/>
              </a:rPr>
              <a:t>STUDY METHODOLOGY</a:t>
            </a:r>
            <a:r>
              <a:rPr lang="en-US" sz="3800" dirty="0" smtClean="0">
                <a:ea typeface="Calibri"/>
                <a:cs typeface="Times New Roman"/>
              </a:rPr>
              <a:t/>
            </a:r>
            <a:br>
              <a:rPr lang="en-US" sz="3800" dirty="0" smtClean="0">
                <a:ea typeface="Calibri"/>
                <a:cs typeface="Times New Roman"/>
              </a:rPr>
            </a:br>
            <a:r>
              <a:rPr lang="en-US" sz="3800" b="1" dirty="0" smtClean="0">
                <a:latin typeface="Times New Roman"/>
                <a:ea typeface="Calibri"/>
                <a:cs typeface="Times New Roman"/>
              </a:rPr>
              <a:t>METHODOLOGY</a:t>
            </a:r>
            <a:r>
              <a:rPr lang="en-US" sz="4800" dirty="0" smtClean="0">
                <a:ea typeface="Calibri"/>
                <a:cs typeface="Times New Roman"/>
              </a:rPr>
              <a:t/>
            </a:r>
            <a:br>
              <a:rPr lang="en-US" sz="4800" dirty="0" smtClean="0">
                <a:ea typeface="Calibri"/>
                <a:cs typeface="Times New Roman"/>
              </a:rPr>
            </a:br>
            <a:endParaRPr lang="en-US" dirty="0" smtClean="0">
              <a:effectLst/>
              <a:latin typeface="Times New Roman"/>
              <a:ea typeface="Calibri"/>
              <a:cs typeface="Times New Roman"/>
            </a:endParaRPr>
          </a:p>
          <a:p>
            <a:pPr algn="just">
              <a:lnSpc>
                <a:spcPct val="115000"/>
              </a:lnSpc>
              <a:spcBef>
                <a:spcPts val="0"/>
              </a:spcBef>
            </a:pPr>
            <a:r>
              <a:rPr lang="en-US" dirty="0" smtClean="0">
                <a:effectLst/>
                <a:latin typeface="Times New Roman"/>
                <a:ea typeface="Calibri"/>
                <a:cs typeface="Times New Roman"/>
              </a:rPr>
              <a:t>A CV survey questionnaire was designed to elicit information from households on their averting behavior, condition of service quality, willingness to pay for improved water supply preferred payment vehicle, and factors affecting demand.</a:t>
            </a:r>
            <a:endParaRPr lang="en-US" sz="2800" dirty="0">
              <a:ea typeface="Calibri"/>
              <a:cs typeface="Times New Roman"/>
            </a:endParaRPr>
          </a:p>
          <a:p>
            <a:pPr algn="just">
              <a:lnSpc>
                <a:spcPct val="115000"/>
              </a:lnSpc>
              <a:spcBef>
                <a:spcPts val="0"/>
              </a:spcBef>
              <a:spcAft>
                <a:spcPts val="1000"/>
              </a:spcAft>
            </a:pPr>
            <a:r>
              <a:rPr lang="en-US" dirty="0" smtClean="0">
                <a:effectLst/>
                <a:latin typeface="Times New Roman"/>
                <a:ea typeface="Calibri"/>
                <a:cs typeface="Times New Roman"/>
              </a:rPr>
              <a:t>Document on existing tariff structure was obtained from the Lagos Water Corporation.</a:t>
            </a:r>
            <a:endParaRPr lang="en-US" sz="2800" dirty="0">
              <a:ea typeface="Calibri"/>
              <a:cs typeface="Times New Roman"/>
            </a:endParaRPr>
          </a:p>
          <a:p>
            <a:pPr algn="just">
              <a:lnSpc>
                <a:spcPct val="115000"/>
              </a:lnSpc>
              <a:spcBef>
                <a:spcPts val="0"/>
              </a:spcBef>
            </a:pPr>
            <a:r>
              <a:rPr lang="en-US" dirty="0" smtClean="0">
                <a:effectLst/>
                <a:latin typeface="Times New Roman"/>
                <a:ea typeface="Calibri"/>
                <a:cs typeface="Times New Roman"/>
              </a:rPr>
              <a:t>The CV method usually values good which the respondents have experience in. The sample size is 1040 households spread over eight metropolitan local governments out of sixteen which constitutes the sample frame.</a:t>
            </a:r>
            <a:endParaRPr lang="en-US" sz="2800" dirty="0">
              <a:ea typeface="Calibri"/>
              <a:cs typeface="Times New Roman"/>
            </a:endParaRPr>
          </a:p>
          <a:p>
            <a:pPr algn="just">
              <a:lnSpc>
                <a:spcPct val="115000"/>
              </a:lnSpc>
              <a:spcBef>
                <a:spcPts val="1200"/>
              </a:spcBef>
              <a:spcAft>
                <a:spcPts val="1000"/>
              </a:spcAft>
            </a:pPr>
            <a:r>
              <a:rPr lang="en-US" dirty="0" smtClean="0">
                <a:effectLst/>
                <a:latin typeface="Times New Roman"/>
                <a:ea typeface="Calibri"/>
                <a:cs typeface="Times New Roman"/>
              </a:rPr>
              <a:t>WTP and averting expenditure will be compared with what households are currently paying for public utility water supply. Currently, block of flats pay ₦500.00 per month, duplexes and detached houses pay ₦800.00 per month while tenement rooms pay ₦1000.00 per room yearly. Public taps are paid by the local government authority. </a:t>
            </a:r>
            <a:endParaRPr lang="en-US" sz="2800" dirty="0">
              <a:ea typeface="Calibri"/>
              <a:cs typeface="Times New Roman"/>
            </a:endParaRPr>
          </a:p>
          <a:p>
            <a:pPr marL="0" indent="0">
              <a:buNone/>
            </a:pPr>
            <a:endParaRPr lang="en-US" dirty="0"/>
          </a:p>
        </p:txBody>
      </p:sp>
    </p:spTree>
    <p:extLst>
      <p:ext uri="{BB962C8B-B14F-4D97-AF65-F5344CB8AC3E}">
        <p14:creationId xmlns:p14="http://schemas.microsoft.com/office/powerpoint/2010/main" xmlns="" val="139358192"/>
      </p:ext>
    </p:extLst>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524000"/>
          </a:xfrm>
        </p:spPr>
        <p:txBody>
          <a:bodyPr>
            <a:normAutofit fontScale="90000"/>
          </a:bodyPr>
          <a:lstStyle/>
          <a:p>
            <a:pPr marR="0" lvl="0">
              <a:lnSpc>
                <a:spcPct val="115000"/>
              </a:lnSpc>
              <a:spcBef>
                <a:spcPts val="1200"/>
              </a:spcBef>
              <a:spcAft>
                <a:spcPts val="0"/>
              </a:spcAft>
            </a:pPr>
            <a:r>
              <a:rPr lang="en-US" sz="2200" b="1" dirty="0" smtClean="0">
                <a:effectLst/>
                <a:latin typeface="Times New Roman"/>
                <a:ea typeface="Calibri"/>
                <a:cs typeface="Times New Roman"/>
              </a:rPr>
              <a:t/>
            </a:r>
            <a:br>
              <a:rPr lang="en-US" sz="2200" b="1" dirty="0" smtClean="0">
                <a:effectLst/>
                <a:latin typeface="Times New Roman"/>
                <a:ea typeface="Calibri"/>
                <a:cs typeface="Times New Roman"/>
              </a:rPr>
            </a:br>
            <a:r>
              <a:rPr lang="en-US" sz="2200" b="1" dirty="0">
                <a:latin typeface="Times New Roman"/>
                <a:ea typeface="Calibri"/>
                <a:cs typeface="Times New Roman"/>
              </a:rPr>
              <a:t/>
            </a:r>
            <a:br>
              <a:rPr lang="en-US" sz="2200" b="1" dirty="0">
                <a:latin typeface="Times New Roman"/>
                <a:ea typeface="Calibri"/>
                <a:cs typeface="Times New Roman"/>
              </a:rPr>
            </a:br>
            <a:r>
              <a:rPr lang="en-US" sz="2700" b="1" dirty="0" smtClean="0">
                <a:effectLst/>
                <a:latin typeface="Times New Roman"/>
                <a:ea typeface="Calibri"/>
                <a:cs typeface="Times New Roman"/>
              </a:rPr>
              <a:t>RESULT</a:t>
            </a:r>
            <a:r>
              <a:rPr lang="en-US" sz="2700" dirty="0" smtClean="0">
                <a:ea typeface="Calibri"/>
                <a:cs typeface="Times New Roman"/>
              </a:rPr>
              <a:t/>
            </a:r>
            <a:br>
              <a:rPr lang="en-US" sz="2700" dirty="0" smtClean="0">
                <a:ea typeface="Calibri"/>
                <a:cs typeface="Times New Roman"/>
              </a:rPr>
            </a:br>
            <a:r>
              <a:rPr lang="en-US" sz="2700" b="1" dirty="0" smtClean="0">
                <a:effectLst/>
                <a:latin typeface="Times New Roman"/>
                <a:ea typeface="Calibri"/>
                <a:cs typeface="Times New Roman"/>
              </a:rPr>
              <a:t>RESPONDENT’S CHARACTERISTICS</a:t>
            </a:r>
            <a:r>
              <a:rPr lang="en-US" sz="2700" dirty="0">
                <a:ea typeface="Calibri"/>
                <a:cs typeface="Times New Roman"/>
              </a:rPr>
              <a:t/>
            </a:r>
            <a:br>
              <a:rPr lang="en-US" sz="2700" dirty="0">
                <a:ea typeface="Calibri"/>
                <a:cs typeface="Times New Roman"/>
              </a:rPr>
            </a:br>
            <a:endParaRPr lang="en-US" sz="2700" dirty="0"/>
          </a:p>
        </p:txBody>
      </p:sp>
      <p:sp>
        <p:nvSpPr>
          <p:cNvPr id="3" name="Content Placeholder 2"/>
          <p:cNvSpPr>
            <a:spLocks noGrp="1"/>
          </p:cNvSpPr>
          <p:nvPr>
            <p:ph idx="1"/>
          </p:nvPr>
        </p:nvSpPr>
        <p:spPr>
          <a:xfrm>
            <a:off x="457200" y="1828800"/>
            <a:ext cx="8229600" cy="3810000"/>
          </a:xfrm>
        </p:spPr>
        <p:txBody>
          <a:bodyPr>
            <a:normAutofit fontScale="92500"/>
          </a:bodyPr>
          <a:lstStyle/>
          <a:p>
            <a:pPr marL="0" marR="0" algn="just">
              <a:lnSpc>
                <a:spcPct val="115000"/>
              </a:lnSpc>
              <a:spcBef>
                <a:spcPts val="0"/>
              </a:spcBef>
              <a:spcAft>
                <a:spcPts val="0"/>
              </a:spcAft>
              <a:buNone/>
            </a:pPr>
            <a:r>
              <a:rPr lang="en-US" dirty="0" smtClean="0">
                <a:effectLst/>
                <a:latin typeface="Times New Roman"/>
                <a:ea typeface="Calibri"/>
                <a:cs typeface="Times New Roman"/>
              </a:rPr>
              <a:t>The respondents are mainly head or spouse of the household in their age is mostly above 20, while their average income is between ₦1,200,853 and ₦333,833.00 and most of the respondents have lived in the study area for more than 7 years which shows they have sufficient experience. Households in the study area prefer to pay for water through monthly bills or one off payment. Other sources of water supply include vended water, borehole, well water and rain water.</a:t>
            </a:r>
            <a:endParaRPr lang="en-US" sz="2800" dirty="0">
              <a:ea typeface="Calibri"/>
              <a:cs typeface="Times New Roman"/>
            </a:endParaRPr>
          </a:p>
          <a:p>
            <a:pPr marL="0" marR="0" indent="0" algn="just">
              <a:lnSpc>
                <a:spcPct val="115000"/>
              </a:lnSpc>
              <a:spcBef>
                <a:spcPts val="0"/>
              </a:spcBef>
              <a:spcAft>
                <a:spcPts val="0"/>
              </a:spcAft>
              <a:buNone/>
            </a:pPr>
            <a:endParaRPr lang="en-US" sz="2800" dirty="0">
              <a:ea typeface="Calibri"/>
              <a:cs typeface="Times New Roman"/>
            </a:endParaRPr>
          </a:p>
          <a:p>
            <a:pPr marL="0" indent="0">
              <a:buNone/>
            </a:pPr>
            <a:endParaRPr lang="en-US" dirty="0"/>
          </a:p>
        </p:txBody>
      </p:sp>
    </p:spTree>
    <p:extLst>
      <p:ext uri="{BB962C8B-B14F-4D97-AF65-F5344CB8AC3E}">
        <p14:creationId xmlns:p14="http://schemas.microsoft.com/office/powerpoint/2010/main" xmlns="" val="3050116767"/>
      </p:ext>
    </p:extLst>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229600" cy="533400"/>
          </a:xfrm>
        </p:spPr>
        <p:txBody>
          <a:bodyPr>
            <a:normAutofit fontScale="90000"/>
          </a:bodyPr>
          <a:lstStyle/>
          <a:p>
            <a:pPr marR="0" lvl="0" algn="just">
              <a:lnSpc>
                <a:spcPct val="115000"/>
              </a:lnSpc>
              <a:spcBef>
                <a:spcPts val="0"/>
              </a:spcBef>
              <a:spcAft>
                <a:spcPts val="0"/>
              </a:spcAft>
            </a:pPr>
            <a:r>
              <a:rPr lang="en-US" sz="2000" b="1" dirty="0" smtClean="0">
                <a:effectLst/>
                <a:latin typeface="Times New Roman"/>
                <a:ea typeface="Calibri"/>
                <a:cs typeface="Times New Roman"/>
              </a:rPr>
              <a:t/>
            </a:r>
            <a:br>
              <a:rPr lang="en-US" sz="2000" b="1" dirty="0" smtClean="0">
                <a:effectLst/>
                <a:latin typeface="Times New Roman"/>
                <a:ea typeface="Calibri"/>
                <a:cs typeface="Times New Roman"/>
              </a:rPr>
            </a:br>
            <a:r>
              <a:rPr lang="en-US" sz="2000" b="1" dirty="0" smtClean="0">
                <a:effectLst/>
                <a:latin typeface="Times New Roman"/>
                <a:ea typeface="Calibri"/>
                <a:cs typeface="Times New Roman"/>
              </a:rPr>
              <a:t>TABLE 1. FREQUENCY OF PIPE BORNE WATER SUPPLY	</a:t>
            </a:r>
            <a:r>
              <a:rPr lang="en-US" sz="2000" dirty="0" smtClean="0">
                <a:ea typeface="Calibri"/>
                <a:cs typeface="Times New Roman"/>
              </a:rPr>
              <a:t/>
            </a:r>
            <a:br>
              <a:rPr lang="en-US" sz="2000" dirty="0" smtClean="0">
                <a:ea typeface="Calibri"/>
                <a:cs typeface="Times New Roman"/>
              </a:rPr>
            </a:br>
            <a:endParaRPr lang="en-US" sz="2000" dirty="0"/>
          </a:p>
        </p:txBody>
      </p:sp>
      <p:sp>
        <p:nvSpPr>
          <p:cNvPr id="24" name="Content Placeholder 23"/>
          <p:cNvSpPr>
            <a:spLocks noGrp="1"/>
          </p:cNvSpPr>
          <p:nvPr>
            <p:ph idx="1"/>
          </p:nvPr>
        </p:nvSpPr>
        <p:spPr>
          <a:xfrm>
            <a:off x="228600" y="762000"/>
            <a:ext cx="8763000" cy="5562600"/>
          </a:xfrm>
        </p:spPr>
        <p:txBody>
          <a:bodyPr>
            <a:normAutofit/>
          </a:bodyPr>
          <a:lstStyle/>
          <a:p>
            <a:pPr marL="0" indent="0">
              <a:buNone/>
            </a:pPr>
            <a:endParaRPr lang="en-US" sz="1400" dirty="0" smtClean="0"/>
          </a:p>
          <a:p>
            <a:pPr>
              <a:buNone/>
            </a:pPr>
            <a:r>
              <a:rPr lang="en-US" sz="1400" dirty="0" smtClean="0"/>
              <a:t>			</a:t>
            </a:r>
            <a:r>
              <a:rPr lang="en-US" sz="1400" b="1" dirty="0" smtClean="0">
                <a:latin typeface="Times New Roman" pitchFamily="18" charset="0"/>
                <a:cs typeface="Times New Roman" pitchFamily="18" charset="0"/>
              </a:rPr>
              <a:t>Once a     Twice per    	 Thrice a 	     Once a       Twice a 	Total</a:t>
            </a:r>
            <a:endParaRPr lang="en-US" sz="1400" dirty="0" smtClean="0">
              <a:latin typeface="Times New Roman" pitchFamily="18" charset="0"/>
              <a:cs typeface="Times New Roman" pitchFamily="18" charset="0"/>
            </a:endParaRPr>
          </a:p>
          <a:p>
            <a:pPr>
              <a:buNone/>
            </a:pPr>
            <a:r>
              <a:rPr lang="en-US" sz="1400" b="1" dirty="0" smtClean="0">
                <a:latin typeface="Times New Roman" pitchFamily="18" charset="0"/>
                <a:cs typeface="Times New Roman" pitchFamily="18" charset="0"/>
              </a:rPr>
              <a:t>		  	  week       </a:t>
            </a:r>
            <a:r>
              <a:rPr lang="en-US" sz="1400" b="1" dirty="0" err="1" smtClean="0">
                <a:latin typeface="Times New Roman" pitchFamily="18" charset="0"/>
                <a:cs typeface="Times New Roman" pitchFamily="18" charset="0"/>
              </a:rPr>
              <a:t>week</a:t>
            </a:r>
            <a:r>
              <a:rPr lang="en-US" sz="1400" b="1" dirty="0" smtClean="0">
                <a:latin typeface="Times New Roman" pitchFamily="18" charset="0"/>
                <a:cs typeface="Times New Roman" pitchFamily="18" charset="0"/>
              </a:rPr>
              <a:t>	 </a:t>
            </a:r>
            <a:r>
              <a:rPr lang="en-US" sz="1400" b="1" dirty="0" err="1" smtClean="0">
                <a:latin typeface="Times New Roman" pitchFamily="18" charset="0"/>
                <a:cs typeface="Times New Roman" pitchFamily="18" charset="0"/>
              </a:rPr>
              <a:t>week</a:t>
            </a:r>
            <a:r>
              <a:rPr lang="en-US" sz="1400" b="1" dirty="0" smtClean="0">
                <a:latin typeface="Times New Roman" pitchFamily="18" charset="0"/>
                <a:cs typeface="Times New Roman" pitchFamily="18" charset="0"/>
              </a:rPr>
              <a:t>	      month       </a:t>
            </a:r>
            <a:r>
              <a:rPr lang="en-US" sz="1400" b="1" dirty="0" err="1" smtClean="0">
                <a:latin typeface="Times New Roman" pitchFamily="18" charset="0"/>
                <a:cs typeface="Times New Roman" pitchFamily="18" charset="0"/>
              </a:rPr>
              <a:t>month</a:t>
            </a:r>
            <a:r>
              <a:rPr lang="en-US" sz="1400" b="1" dirty="0" smtClean="0">
                <a:latin typeface="Times New Roman" pitchFamily="18" charset="0"/>
                <a:cs typeface="Times New Roman" pitchFamily="18" charset="0"/>
              </a:rPr>
              <a:t>	</a:t>
            </a:r>
            <a:endParaRPr lang="en-US" sz="1400" dirty="0" smtClean="0">
              <a:latin typeface="Times New Roman" pitchFamily="18" charset="0"/>
              <a:cs typeface="Times New Roman" pitchFamily="18" charset="0"/>
            </a:endParaRPr>
          </a:p>
          <a:p>
            <a:pPr>
              <a:buNone/>
            </a:pPr>
            <a:r>
              <a:rPr lang="en-US" sz="1400" dirty="0" err="1" smtClean="0">
                <a:latin typeface="Times New Roman" pitchFamily="18" charset="0"/>
                <a:cs typeface="Times New Roman" pitchFamily="18" charset="0"/>
              </a:rPr>
              <a:t>Alimosho</a:t>
            </a:r>
            <a:r>
              <a:rPr lang="en-US" sz="1400" dirty="0" smtClean="0">
                <a:latin typeface="Times New Roman" pitchFamily="18" charset="0"/>
                <a:cs typeface="Times New Roman" pitchFamily="18" charset="0"/>
              </a:rPr>
              <a:t>	Freq Count        9             24	26	4	     5	68	</a:t>
            </a:r>
          </a:p>
          <a:p>
            <a:pPr>
              <a:buNone/>
            </a:pPr>
            <a:r>
              <a:rPr lang="en-US" sz="1400" dirty="0" smtClean="0">
                <a:latin typeface="Times New Roman" pitchFamily="18" charset="0"/>
                <a:cs typeface="Times New Roman" pitchFamily="18" charset="0"/>
              </a:rPr>
              <a:t>		      Percent        13.2        35.3	38.2	5.9	     7.4	100%</a:t>
            </a:r>
          </a:p>
          <a:p>
            <a:pPr>
              <a:buNone/>
            </a:pPr>
            <a:r>
              <a:rPr lang="en-US" sz="1400" dirty="0" err="1" smtClean="0">
                <a:latin typeface="Times New Roman" pitchFamily="18" charset="0"/>
                <a:cs typeface="Times New Roman" pitchFamily="18" charset="0"/>
              </a:rPr>
              <a:t>Apapa</a:t>
            </a:r>
            <a:r>
              <a:rPr lang="en-US" sz="1400" dirty="0" smtClean="0">
                <a:latin typeface="Times New Roman" pitchFamily="18" charset="0"/>
                <a:cs typeface="Times New Roman" pitchFamily="18" charset="0"/>
              </a:rPr>
              <a:t>	Freq Count       15            15	28	14		72</a:t>
            </a:r>
          </a:p>
          <a:p>
            <a:pPr>
              <a:buNone/>
            </a:pPr>
            <a:r>
              <a:rPr lang="en-US" sz="1400" dirty="0" smtClean="0">
                <a:latin typeface="Times New Roman" pitchFamily="18" charset="0"/>
                <a:cs typeface="Times New Roman" pitchFamily="18" charset="0"/>
              </a:rPr>
              <a:t>	                    Percent       20.8        20.8              38.9	19.4		100%</a:t>
            </a:r>
          </a:p>
          <a:p>
            <a:pPr>
              <a:buNone/>
            </a:pPr>
            <a:r>
              <a:rPr lang="en-US" sz="1400" dirty="0" err="1" smtClean="0">
                <a:latin typeface="Times New Roman" pitchFamily="18" charset="0"/>
                <a:cs typeface="Times New Roman" pitchFamily="18" charset="0"/>
              </a:rPr>
              <a:t>Eti-Osa</a:t>
            </a:r>
            <a:r>
              <a:rPr lang="en-US" sz="1400" dirty="0" smtClean="0">
                <a:latin typeface="Times New Roman" pitchFamily="18" charset="0"/>
                <a:cs typeface="Times New Roman" pitchFamily="18" charset="0"/>
              </a:rPr>
              <a:t>         Freq Count      10             15	40	7	      9             81</a:t>
            </a:r>
          </a:p>
          <a:p>
            <a:pPr>
              <a:buNone/>
            </a:pPr>
            <a:r>
              <a:rPr lang="en-US" sz="1400" dirty="0" smtClean="0">
                <a:latin typeface="Times New Roman" pitchFamily="18" charset="0"/>
                <a:cs typeface="Times New Roman" pitchFamily="18" charset="0"/>
              </a:rPr>
              <a:t>	                    Percent      12.3          18.5	49.4	 8.6                     11.1	100%</a:t>
            </a:r>
          </a:p>
          <a:p>
            <a:pPr>
              <a:buNone/>
            </a:pPr>
            <a:r>
              <a:rPr lang="en-US" sz="1400" dirty="0" err="1" smtClean="0">
                <a:latin typeface="Times New Roman" pitchFamily="18" charset="0"/>
                <a:cs typeface="Times New Roman" pitchFamily="18" charset="0"/>
              </a:rPr>
              <a:t>Ikeja</a:t>
            </a:r>
            <a:r>
              <a:rPr lang="en-US" sz="1400" dirty="0" smtClean="0">
                <a:latin typeface="Times New Roman" pitchFamily="18" charset="0"/>
                <a:cs typeface="Times New Roman" pitchFamily="18" charset="0"/>
              </a:rPr>
              <a:t>  	 Freq Count      7               9	51	1		68</a:t>
            </a:r>
          </a:p>
          <a:p>
            <a:pPr>
              <a:buNone/>
            </a:pPr>
            <a:r>
              <a:rPr lang="en-US" sz="1400" dirty="0" smtClean="0">
                <a:latin typeface="Times New Roman" pitchFamily="18" charset="0"/>
                <a:cs typeface="Times New Roman" pitchFamily="18" charset="0"/>
              </a:rPr>
              <a:t>                            Percent     10.3          13.2	75.0	1.5		100%</a:t>
            </a:r>
          </a:p>
          <a:p>
            <a:pPr>
              <a:buNone/>
            </a:pPr>
            <a:r>
              <a:rPr lang="en-US" sz="1400" dirty="0" err="1" smtClean="0">
                <a:latin typeface="Times New Roman" pitchFamily="18" charset="0"/>
                <a:cs typeface="Times New Roman" pitchFamily="18" charset="0"/>
              </a:rPr>
              <a:t>Kosofe</a:t>
            </a:r>
            <a:r>
              <a:rPr lang="en-US" sz="1400" dirty="0" smtClean="0">
                <a:latin typeface="Times New Roman" pitchFamily="18" charset="0"/>
                <a:cs typeface="Times New Roman" pitchFamily="18" charset="0"/>
              </a:rPr>
              <a:t>          Freq Count     5               18	30	2	       6             6		</a:t>
            </a:r>
          </a:p>
          <a:p>
            <a:pPr>
              <a:buNone/>
            </a:pPr>
            <a:r>
              <a:rPr lang="en-US" sz="1400" dirty="0" smtClean="0">
                <a:latin typeface="Times New Roman" pitchFamily="18" charset="0"/>
                <a:cs typeface="Times New Roman" pitchFamily="18" charset="0"/>
              </a:rPr>
              <a:t>                            Percent     8.2            29.5	49.2	 3.3	       9.8	100%</a:t>
            </a:r>
          </a:p>
          <a:p>
            <a:pPr>
              <a:buNone/>
            </a:pPr>
            <a:r>
              <a:rPr lang="en-US" sz="1400" dirty="0" smtClean="0">
                <a:latin typeface="Times New Roman" pitchFamily="18" charset="0"/>
                <a:cs typeface="Times New Roman" pitchFamily="18" charset="0"/>
              </a:rPr>
              <a:t>Mainland	 Freq Count     10             20	40	10		80</a:t>
            </a:r>
          </a:p>
          <a:p>
            <a:pPr>
              <a:buNone/>
            </a:pPr>
            <a:r>
              <a:rPr lang="en-US" sz="1400" dirty="0" smtClean="0">
                <a:latin typeface="Times New Roman" pitchFamily="18" charset="0"/>
                <a:cs typeface="Times New Roman" pitchFamily="18" charset="0"/>
              </a:rPr>
              <a:t>                            Percent     12.5          25.5              50.0	12.5		100.0%</a:t>
            </a:r>
          </a:p>
          <a:p>
            <a:pPr>
              <a:buNone/>
            </a:pPr>
            <a:r>
              <a:rPr lang="en-US" sz="1400" dirty="0" smtClean="0">
                <a:latin typeface="Times New Roman" pitchFamily="18" charset="0"/>
                <a:cs typeface="Times New Roman" pitchFamily="18" charset="0"/>
              </a:rPr>
              <a:t>Mushin         Freq Count     12             23	 30	7		72</a:t>
            </a:r>
          </a:p>
          <a:p>
            <a:pPr>
              <a:buNone/>
            </a:pPr>
            <a:r>
              <a:rPr lang="en-US" sz="1400" dirty="0" smtClean="0">
                <a:latin typeface="Times New Roman" pitchFamily="18" charset="0"/>
                <a:cs typeface="Times New Roman" pitchFamily="18" charset="0"/>
              </a:rPr>
              <a:t>	                    Percent     16.73       1.9	41.7	9.7		100%</a:t>
            </a:r>
          </a:p>
          <a:p>
            <a:pPr>
              <a:buNone/>
            </a:pPr>
            <a:r>
              <a:rPr lang="en-US" sz="1400" dirty="0" err="1" smtClean="0">
                <a:latin typeface="Times New Roman" pitchFamily="18" charset="0"/>
                <a:cs typeface="Times New Roman" pitchFamily="18" charset="0"/>
              </a:rPr>
              <a:t>Surulere</a:t>
            </a:r>
            <a:r>
              <a:rPr lang="en-US" sz="1400" dirty="0" smtClean="0">
                <a:latin typeface="Times New Roman" pitchFamily="18" charset="0"/>
                <a:cs typeface="Times New Roman" pitchFamily="18" charset="0"/>
              </a:rPr>
              <a:t>	Freq Count	    6               8	26	9		49</a:t>
            </a:r>
          </a:p>
          <a:p>
            <a:pPr>
              <a:buNone/>
            </a:pPr>
            <a:r>
              <a:rPr lang="en-US" sz="1400" dirty="0" smtClean="0">
                <a:latin typeface="Times New Roman" pitchFamily="18" charset="0"/>
                <a:cs typeface="Times New Roman" pitchFamily="18" charset="0"/>
              </a:rPr>
              <a:t>			    12.2         28.6              81.6              18.4                                  100%</a:t>
            </a:r>
          </a:p>
          <a:p>
            <a:pPr marL="0" indent="0">
              <a:buNone/>
            </a:pPr>
            <a:endParaRPr lang="en-US" sz="1400" dirty="0">
              <a:latin typeface="Times New Roman" pitchFamily="18" charset="0"/>
              <a:cs typeface="Times New Roman" pitchFamily="18" charset="0"/>
            </a:endParaRPr>
          </a:p>
        </p:txBody>
      </p:sp>
      <p:sp>
        <p:nvSpPr>
          <p:cNvPr id="37" name="Rectangle 17"/>
          <p:cNvSpPr>
            <a:spLocks noChangeArrowheads="1"/>
          </p:cNvSpPr>
          <p:nvPr/>
        </p:nvSpPr>
        <p:spPr bwMode="auto">
          <a:xfrm>
            <a:off x="990600" y="381000"/>
            <a:ext cx="6858000" cy="2895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85850" algn="l"/>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 name="Rectangle 18"/>
          <p:cNvSpPr>
            <a:spLocks noChangeArrowheads="1"/>
          </p:cNvSpPr>
          <p:nvPr/>
        </p:nvSpPr>
        <p:spPr bwMode="auto">
          <a:xfrm>
            <a:off x="457200" y="3880564"/>
            <a:ext cx="2031325"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7" name="Straight Connector 6"/>
          <p:cNvCxnSpPr/>
          <p:nvPr/>
        </p:nvCxnSpPr>
        <p:spPr>
          <a:xfrm rot="5400000">
            <a:off x="-1105694" y="3314700"/>
            <a:ext cx="4496594" cy="794"/>
          </a:xfrm>
          <a:prstGeom prst="line">
            <a:avLst/>
          </a:prstGeom>
          <a:ln w="19050"/>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381000" y="1066800"/>
            <a:ext cx="7010400" cy="1588"/>
          </a:xfrm>
          <a:prstGeom prst="line">
            <a:avLst/>
          </a:prstGeom>
          <a:ln w="19050"/>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381000" y="1524000"/>
            <a:ext cx="7467600" cy="1588"/>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322633544"/>
      </p:ext>
    </p:extLst>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96000"/>
          </a:xfrm>
        </p:spPr>
        <p:txBody>
          <a:bodyPr>
            <a:normAutofit lnSpcReduction="10000"/>
          </a:bodyPr>
          <a:lstStyle/>
          <a:p>
            <a:pPr marL="0" marR="0" indent="0">
              <a:lnSpc>
                <a:spcPct val="115000"/>
              </a:lnSpc>
              <a:spcBef>
                <a:spcPts val="0"/>
              </a:spcBef>
              <a:spcAft>
                <a:spcPts val="0"/>
              </a:spcAft>
              <a:buNone/>
              <a:tabLst>
                <a:tab pos="685800" algn="l"/>
                <a:tab pos="2228850" algn="l"/>
              </a:tabLst>
            </a:pPr>
            <a:r>
              <a:rPr lang="en-US" dirty="0" smtClean="0">
                <a:effectLst/>
                <a:latin typeface="Times New Roman"/>
                <a:ea typeface="Calibri"/>
                <a:cs typeface="Times New Roman"/>
              </a:rPr>
              <a:t>The responses from table 1. Shows that water supply is not very regular in most local government areas as majority of them have water supply only thrice a week. Others enjoy water supply once a week, twice a week, once a month or twice a month. In </a:t>
            </a:r>
            <a:r>
              <a:rPr lang="en-US" dirty="0" err="1" smtClean="0">
                <a:effectLst/>
                <a:latin typeface="Times New Roman"/>
                <a:ea typeface="Calibri"/>
                <a:cs typeface="Times New Roman"/>
              </a:rPr>
              <a:t>Alimosho</a:t>
            </a:r>
            <a:r>
              <a:rPr lang="en-US" dirty="0" smtClean="0">
                <a:effectLst/>
                <a:latin typeface="Times New Roman"/>
                <a:ea typeface="Calibri"/>
                <a:cs typeface="Times New Roman"/>
              </a:rPr>
              <a:t> local government 38.2% households have water supplied thrice a week while 35.3% have it twice a week. In </a:t>
            </a:r>
            <a:r>
              <a:rPr lang="en-US" dirty="0" err="1" smtClean="0">
                <a:effectLst/>
                <a:latin typeface="Times New Roman"/>
                <a:ea typeface="Calibri"/>
                <a:cs typeface="Times New Roman"/>
              </a:rPr>
              <a:t>Eti-Osa</a:t>
            </a:r>
            <a:r>
              <a:rPr lang="en-US" dirty="0" smtClean="0">
                <a:effectLst/>
                <a:latin typeface="Times New Roman"/>
                <a:ea typeface="Calibri"/>
                <a:cs typeface="Times New Roman"/>
              </a:rPr>
              <a:t> 49.4% of households have water supplied thrice a week while 75% of households also have water supplied thrice a week and 81.6% of households in </a:t>
            </a:r>
            <a:r>
              <a:rPr lang="en-US" dirty="0" err="1" smtClean="0">
                <a:effectLst/>
                <a:latin typeface="Times New Roman"/>
                <a:ea typeface="Calibri"/>
                <a:cs typeface="Times New Roman"/>
              </a:rPr>
              <a:t>Surulere</a:t>
            </a:r>
            <a:r>
              <a:rPr lang="en-US" dirty="0" smtClean="0">
                <a:effectLst/>
                <a:latin typeface="Times New Roman"/>
                <a:ea typeface="Calibri"/>
                <a:cs typeface="Times New Roman"/>
              </a:rPr>
              <a:t> local government, while 40% of households in Mainland local government enjoy water supply thrice a week. The frequency of supply cannot be said to be adequate. The water supply situation could influence consumer’s priorities.</a:t>
            </a:r>
            <a:endParaRPr lang="en-US" dirty="0">
              <a:ea typeface="Calibri"/>
              <a:cs typeface="Times New Roman"/>
            </a:endParaRPr>
          </a:p>
          <a:p>
            <a:endParaRPr lang="en-US" dirty="0"/>
          </a:p>
        </p:txBody>
      </p:sp>
    </p:spTree>
    <p:extLst>
      <p:ext uri="{BB962C8B-B14F-4D97-AF65-F5344CB8AC3E}">
        <p14:creationId xmlns:p14="http://schemas.microsoft.com/office/powerpoint/2010/main" xmlns="" val="1670410234"/>
      </p:ext>
    </p:extLst>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534400" cy="5257799"/>
          </a:xfrm>
        </p:spPr>
        <p:txBody>
          <a:bodyPr>
            <a:normAutofit fontScale="77500" lnSpcReduction="20000"/>
          </a:bodyPr>
          <a:lstStyle/>
          <a:p>
            <a:pPr>
              <a:buNone/>
            </a:pPr>
            <a:r>
              <a:rPr lang="en-US" sz="2300" b="1" dirty="0" smtClean="0">
                <a:latin typeface="Times New Roman" pitchFamily="18" charset="0"/>
                <a:cs typeface="Times New Roman" pitchFamily="18" charset="0"/>
              </a:rPr>
              <a:t>Table 2 .Mean Monthly Expenditure            Table 3. Mean Willingness To Pay  (WTP)</a:t>
            </a:r>
            <a:endParaRPr lang="en-US" sz="2300" dirty="0" smtClean="0">
              <a:latin typeface="Times New Roman" pitchFamily="18" charset="0"/>
              <a:cs typeface="Times New Roman" pitchFamily="18" charset="0"/>
            </a:endParaRPr>
          </a:p>
          <a:p>
            <a:pPr>
              <a:buNone/>
            </a:pPr>
            <a:r>
              <a:rPr lang="en-US" sz="2300" b="1" dirty="0" smtClean="0">
                <a:latin typeface="Times New Roman" pitchFamily="18" charset="0"/>
                <a:cs typeface="Times New Roman" pitchFamily="18" charset="0"/>
              </a:rPr>
              <a:t>Incurred Alternative Water Supply</a:t>
            </a:r>
            <a:r>
              <a:rPr lang="en-US" sz="2300" dirty="0" smtClean="0">
                <a:latin typeface="Times New Roman" pitchFamily="18" charset="0"/>
                <a:cs typeface="Times New Roman" pitchFamily="18" charset="0"/>
              </a:rPr>
              <a:t>	      	  </a:t>
            </a:r>
            <a:r>
              <a:rPr lang="en-US" sz="2300" b="1" dirty="0" smtClean="0">
                <a:latin typeface="Times New Roman" pitchFamily="18" charset="0"/>
                <a:cs typeface="Times New Roman" pitchFamily="18" charset="0"/>
              </a:rPr>
              <a:t>For Improved Water Supply</a:t>
            </a:r>
            <a:endParaRPr lang="en-US" sz="2300" dirty="0" smtClean="0">
              <a:latin typeface="Times New Roman" pitchFamily="18" charset="0"/>
              <a:cs typeface="Times New Roman" pitchFamily="18" charset="0"/>
            </a:endParaRPr>
          </a:p>
          <a:p>
            <a:pPr>
              <a:buNone/>
            </a:pPr>
            <a:r>
              <a:rPr lang="en-US" sz="2300" dirty="0" smtClean="0">
                <a:latin typeface="Times New Roman" pitchFamily="18" charset="0"/>
                <a:cs typeface="Times New Roman" pitchFamily="18" charset="0"/>
              </a:rPr>
              <a:t>  </a:t>
            </a:r>
          </a:p>
          <a:p>
            <a:pPr>
              <a:buNone/>
            </a:pPr>
            <a:r>
              <a:rPr lang="en-US" b="1" dirty="0" smtClean="0">
                <a:latin typeface="Times New Roman" pitchFamily="18" charset="0"/>
                <a:cs typeface="Times New Roman" pitchFamily="18" charset="0"/>
              </a:rPr>
              <a:t>		   Mean        Rank	           Mean WTP (₦)    Rank</a:t>
            </a:r>
            <a:r>
              <a:rPr lang="en-US" dirty="0" smtClean="0">
                <a:latin typeface="Times New Roman" pitchFamily="18" charset="0"/>
                <a:cs typeface="Times New Roman" pitchFamily="18" charset="0"/>
              </a:rPr>
              <a:t>		</a:t>
            </a:r>
          </a:p>
          <a:p>
            <a:pPr>
              <a:buNone/>
            </a:pPr>
            <a:r>
              <a:rPr lang="en-US" dirty="0" err="1" smtClean="0">
                <a:latin typeface="Times New Roman" pitchFamily="18" charset="0"/>
                <a:cs typeface="Times New Roman" pitchFamily="18" charset="0"/>
              </a:rPr>
              <a:t>Shomolu</a:t>
            </a:r>
            <a:r>
              <a:rPr lang="en-US" dirty="0" smtClean="0">
                <a:latin typeface="Times New Roman" pitchFamily="18" charset="0"/>
                <a:cs typeface="Times New Roman" pitchFamily="18" charset="0"/>
              </a:rPr>
              <a:t>   ₦ 2514        1	         </a:t>
            </a:r>
            <a:r>
              <a:rPr lang="en-US" dirty="0" err="1" smtClean="0">
                <a:latin typeface="Times New Roman" pitchFamily="18" charset="0"/>
                <a:cs typeface="Times New Roman" pitchFamily="18" charset="0"/>
              </a:rPr>
              <a:t>Apapa</a:t>
            </a:r>
            <a:r>
              <a:rPr lang="en-US" dirty="0" smtClean="0">
                <a:latin typeface="Times New Roman" pitchFamily="18" charset="0"/>
                <a:cs typeface="Times New Roman" pitchFamily="18" charset="0"/>
              </a:rPr>
              <a:t>       2436                        1</a:t>
            </a:r>
          </a:p>
          <a:p>
            <a:pPr>
              <a:buNone/>
            </a:pPr>
            <a:r>
              <a:rPr lang="en-US" dirty="0" err="1" smtClean="0">
                <a:latin typeface="Times New Roman" pitchFamily="18" charset="0"/>
                <a:cs typeface="Times New Roman" pitchFamily="18" charset="0"/>
              </a:rPr>
              <a:t>Kosofe</a:t>
            </a:r>
            <a:r>
              <a:rPr lang="en-US" dirty="0" smtClean="0">
                <a:latin typeface="Times New Roman" pitchFamily="18" charset="0"/>
                <a:cs typeface="Times New Roman" pitchFamily="18" charset="0"/>
              </a:rPr>
              <a:t>	   ₦ 2031        2	         </a:t>
            </a:r>
            <a:r>
              <a:rPr lang="en-US" dirty="0" err="1" smtClean="0">
                <a:latin typeface="Times New Roman" pitchFamily="18" charset="0"/>
                <a:cs typeface="Times New Roman" pitchFamily="18" charset="0"/>
              </a:rPr>
              <a:t>Shomolu</a:t>
            </a:r>
            <a:r>
              <a:rPr lang="en-US" dirty="0" smtClean="0">
                <a:latin typeface="Times New Roman" pitchFamily="18" charset="0"/>
                <a:cs typeface="Times New Roman" pitchFamily="18" charset="0"/>
              </a:rPr>
              <a:t>   2394                        2</a:t>
            </a:r>
          </a:p>
          <a:p>
            <a:pPr>
              <a:buNone/>
            </a:pPr>
            <a:r>
              <a:rPr lang="en-US" dirty="0" err="1" smtClean="0">
                <a:latin typeface="Times New Roman" pitchFamily="18" charset="0"/>
                <a:cs typeface="Times New Roman" pitchFamily="18" charset="0"/>
              </a:rPr>
              <a:t>Apapa</a:t>
            </a:r>
            <a:r>
              <a:rPr lang="en-US" dirty="0" smtClean="0">
                <a:latin typeface="Times New Roman" pitchFamily="18" charset="0"/>
                <a:cs typeface="Times New Roman" pitchFamily="18" charset="0"/>
              </a:rPr>
              <a:t>	   ₦ 1800        3	         </a:t>
            </a:r>
            <a:r>
              <a:rPr lang="en-US" dirty="0" err="1" smtClean="0">
                <a:latin typeface="Times New Roman" pitchFamily="18" charset="0"/>
                <a:cs typeface="Times New Roman" pitchFamily="18" charset="0"/>
              </a:rPr>
              <a:t>Ikeja</a:t>
            </a:r>
            <a:r>
              <a:rPr lang="en-US" dirty="0" smtClean="0">
                <a:latin typeface="Times New Roman" pitchFamily="18" charset="0"/>
                <a:cs typeface="Times New Roman" pitchFamily="18" charset="0"/>
              </a:rPr>
              <a:t>          2060	               3</a:t>
            </a:r>
          </a:p>
          <a:p>
            <a:pPr>
              <a:buNone/>
            </a:pPr>
            <a:r>
              <a:rPr lang="en-US" dirty="0" err="1" smtClean="0">
                <a:latin typeface="Times New Roman" pitchFamily="18" charset="0"/>
                <a:cs typeface="Times New Roman" pitchFamily="18" charset="0"/>
              </a:rPr>
              <a:t>Alimosho</a:t>
            </a:r>
            <a:r>
              <a:rPr lang="en-US" dirty="0" smtClean="0">
                <a:latin typeface="Times New Roman" pitchFamily="18" charset="0"/>
                <a:cs typeface="Times New Roman" pitchFamily="18" charset="0"/>
              </a:rPr>
              <a:t>  ₦ 1770       4	         </a:t>
            </a:r>
            <a:r>
              <a:rPr lang="en-US" dirty="0" err="1" smtClean="0">
                <a:latin typeface="Times New Roman" pitchFamily="18" charset="0"/>
                <a:cs typeface="Times New Roman" pitchFamily="18" charset="0"/>
              </a:rPr>
              <a:t>EtiOsa</a:t>
            </a:r>
            <a:r>
              <a:rPr lang="en-US" dirty="0" smtClean="0">
                <a:latin typeface="Times New Roman" pitchFamily="18" charset="0"/>
                <a:cs typeface="Times New Roman" pitchFamily="18" charset="0"/>
              </a:rPr>
              <a:t>       2213                       4	</a:t>
            </a:r>
          </a:p>
          <a:p>
            <a:pPr>
              <a:buNone/>
            </a:pPr>
            <a:r>
              <a:rPr lang="en-US" dirty="0" err="1" smtClean="0">
                <a:latin typeface="Times New Roman" pitchFamily="18" charset="0"/>
                <a:cs typeface="Times New Roman" pitchFamily="18" charset="0"/>
              </a:rPr>
              <a:t>Ikeja</a:t>
            </a:r>
            <a:r>
              <a:rPr lang="en-US" dirty="0" smtClean="0">
                <a:latin typeface="Times New Roman" pitchFamily="18" charset="0"/>
                <a:cs typeface="Times New Roman" pitchFamily="18" charset="0"/>
              </a:rPr>
              <a:t>	   ₦ 1604       5	         </a:t>
            </a:r>
            <a:r>
              <a:rPr lang="en-US" dirty="0" err="1" smtClean="0">
                <a:latin typeface="Times New Roman" pitchFamily="18" charset="0"/>
                <a:cs typeface="Times New Roman" pitchFamily="18" charset="0"/>
              </a:rPr>
              <a:t>Surulere</a:t>
            </a:r>
            <a:r>
              <a:rPr lang="en-US" dirty="0" smtClean="0">
                <a:latin typeface="Times New Roman" pitchFamily="18" charset="0"/>
                <a:cs typeface="Times New Roman" pitchFamily="18" charset="0"/>
              </a:rPr>
              <a:t>    1838                       5</a:t>
            </a:r>
          </a:p>
          <a:p>
            <a:pPr>
              <a:buNone/>
            </a:pPr>
            <a:r>
              <a:rPr lang="en-US" dirty="0" smtClean="0">
                <a:latin typeface="Times New Roman" pitchFamily="18" charset="0"/>
                <a:cs typeface="Times New Roman" pitchFamily="18" charset="0"/>
              </a:rPr>
              <a:t>Mushin	   ₦ 1446       6	         </a:t>
            </a:r>
            <a:r>
              <a:rPr lang="en-US" dirty="0" err="1" smtClean="0">
                <a:latin typeface="Times New Roman" pitchFamily="18" charset="0"/>
                <a:cs typeface="Times New Roman" pitchFamily="18" charset="0"/>
              </a:rPr>
              <a:t>Kosofe</a:t>
            </a:r>
            <a:r>
              <a:rPr lang="en-US" dirty="0" smtClean="0">
                <a:latin typeface="Times New Roman" pitchFamily="18" charset="0"/>
                <a:cs typeface="Times New Roman" pitchFamily="18" charset="0"/>
              </a:rPr>
              <a:t>      1793                       6</a:t>
            </a:r>
          </a:p>
          <a:p>
            <a:pPr>
              <a:buNone/>
            </a:pPr>
            <a:r>
              <a:rPr lang="en-US" dirty="0" err="1" smtClean="0">
                <a:latin typeface="Times New Roman" pitchFamily="18" charset="0"/>
                <a:cs typeface="Times New Roman" pitchFamily="18" charset="0"/>
              </a:rPr>
              <a:t>Surulere</a:t>
            </a:r>
            <a:r>
              <a:rPr lang="en-US" dirty="0" smtClean="0">
                <a:latin typeface="Times New Roman" pitchFamily="18" charset="0"/>
                <a:cs typeface="Times New Roman" pitchFamily="18" charset="0"/>
              </a:rPr>
              <a:t>	   ₦ 1438       7	         Mushin     1688                        7                	   </a:t>
            </a:r>
          </a:p>
          <a:p>
            <a:pPr>
              <a:buNone/>
            </a:pPr>
            <a:r>
              <a:rPr lang="en-US" dirty="0" err="1" smtClean="0">
                <a:latin typeface="Times New Roman" pitchFamily="18" charset="0"/>
                <a:cs typeface="Times New Roman" pitchFamily="18" charset="0"/>
              </a:rPr>
              <a:t>Etiosa</a:t>
            </a:r>
            <a:r>
              <a:rPr lang="en-US" dirty="0" smtClean="0">
                <a:latin typeface="Times New Roman" pitchFamily="18" charset="0"/>
                <a:cs typeface="Times New Roman" pitchFamily="18" charset="0"/>
              </a:rPr>
              <a:t>	   ₦1338        8              </a:t>
            </a:r>
            <a:r>
              <a:rPr lang="en-US" dirty="0" err="1" smtClean="0">
                <a:latin typeface="Times New Roman" pitchFamily="18" charset="0"/>
                <a:cs typeface="Times New Roman" pitchFamily="18" charset="0"/>
              </a:rPr>
              <a:t>Alimisho</a:t>
            </a:r>
            <a:r>
              <a:rPr lang="en-US" dirty="0" smtClean="0">
                <a:latin typeface="Times New Roman" pitchFamily="18" charset="0"/>
                <a:cs typeface="Times New Roman" pitchFamily="18" charset="0"/>
              </a:rPr>
              <a:t>   1670                       8		</a:t>
            </a:r>
          </a:p>
          <a:p>
            <a:pPr>
              <a:buNone/>
            </a:pPr>
            <a:r>
              <a:rPr lang="en-US" b="1" dirty="0" smtClean="0">
                <a:latin typeface="Times New Roman" pitchFamily="18" charset="0"/>
                <a:cs typeface="Times New Roman" pitchFamily="18" charset="0"/>
              </a:rPr>
              <a:t>			     	</a:t>
            </a:r>
          </a:p>
          <a:p>
            <a:pPr>
              <a:buNone/>
            </a:pP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Source Field Survey 2009.</a:t>
            </a:r>
          </a:p>
          <a:p>
            <a:endParaRPr lang="en-US" dirty="0">
              <a:latin typeface="Times New Roman" pitchFamily="18" charset="0"/>
              <a:cs typeface="Times New Roman" pitchFamily="18" charset="0"/>
            </a:endParaRPr>
          </a:p>
        </p:txBody>
      </p:sp>
      <p:cxnSp>
        <p:nvCxnSpPr>
          <p:cNvPr id="5" name="Straight Connector 4"/>
          <p:cNvCxnSpPr/>
          <p:nvPr/>
        </p:nvCxnSpPr>
        <p:spPr>
          <a:xfrm rot="5400000">
            <a:off x="153194" y="3048000"/>
            <a:ext cx="2894806" cy="794"/>
          </a:xfrm>
          <a:prstGeom prst="line">
            <a:avLst/>
          </a:prstGeom>
          <a:ln w="19050"/>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rot="10800000">
            <a:off x="304800" y="1903411"/>
            <a:ext cx="3200401" cy="1588"/>
          </a:xfrm>
          <a:prstGeom prst="line">
            <a:avLst/>
          </a:prstGeom>
          <a:ln w="19050"/>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rot="10800000">
            <a:off x="3886200" y="1905001"/>
            <a:ext cx="3581400" cy="1588"/>
          </a:xfrm>
          <a:prstGeom prst="line">
            <a:avLst/>
          </a:prstGeom>
          <a:ln w="19050"/>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rot="10800000" flipV="1">
            <a:off x="304800" y="1600197"/>
            <a:ext cx="3200400" cy="2"/>
          </a:xfrm>
          <a:prstGeom prst="line">
            <a:avLst/>
          </a:prstGeom>
          <a:ln w="19050"/>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rot="10800000">
            <a:off x="3886200" y="1600201"/>
            <a:ext cx="3581400" cy="1588"/>
          </a:xfrm>
          <a:prstGeom prst="line">
            <a:avLst/>
          </a:prstGeom>
          <a:ln w="19050"/>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rot="5400000" flipH="1" flipV="1">
            <a:off x="3391297" y="3085703"/>
            <a:ext cx="2971800" cy="794"/>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4099437589"/>
      </p:ext>
    </p:extLst>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763000" cy="6553200"/>
          </a:xfrm>
        </p:spPr>
        <p:txBody>
          <a:bodyPr>
            <a:normAutofit fontScale="85000" lnSpcReduction="20000"/>
          </a:bodyPr>
          <a:lstStyle/>
          <a:p>
            <a:pPr marL="0" marR="0">
              <a:lnSpc>
                <a:spcPct val="115000"/>
              </a:lnSpc>
              <a:spcBef>
                <a:spcPts val="1200"/>
              </a:spcBef>
              <a:spcAft>
                <a:spcPts val="1000"/>
              </a:spcAft>
            </a:pPr>
            <a:r>
              <a:rPr lang="en-US" dirty="0" smtClean="0">
                <a:effectLst/>
                <a:latin typeface="Times New Roman"/>
                <a:ea typeface="Calibri"/>
                <a:cs typeface="Times New Roman"/>
              </a:rPr>
              <a:t>Table 2 shows the amount spent by households on alternative water supply on monthly basis. The highest expenditure is in </a:t>
            </a:r>
            <a:r>
              <a:rPr lang="en-US" dirty="0" err="1" smtClean="0">
                <a:effectLst/>
                <a:latin typeface="Times New Roman"/>
                <a:ea typeface="Calibri"/>
                <a:cs typeface="Times New Roman"/>
              </a:rPr>
              <a:t>Shomolu</a:t>
            </a:r>
            <a:r>
              <a:rPr lang="en-US" dirty="0" smtClean="0">
                <a:effectLst/>
                <a:latin typeface="Times New Roman"/>
                <a:ea typeface="Calibri"/>
                <a:cs typeface="Times New Roman"/>
              </a:rPr>
              <a:t> local government with a mean expenditure of (₦2,514.3) while </a:t>
            </a:r>
            <a:r>
              <a:rPr lang="en-US" dirty="0" err="1" smtClean="0">
                <a:effectLst/>
                <a:latin typeface="Times New Roman"/>
                <a:ea typeface="Calibri"/>
                <a:cs typeface="Times New Roman"/>
              </a:rPr>
              <a:t>Eti-Osa</a:t>
            </a:r>
            <a:r>
              <a:rPr lang="en-US" dirty="0" smtClean="0">
                <a:effectLst/>
                <a:latin typeface="Times New Roman"/>
                <a:ea typeface="Calibri"/>
                <a:cs typeface="Times New Roman"/>
              </a:rPr>
              <a:t> has the least mean expenditure of ₦1,338.8. This could form a basis for setting water tariff in the study area, when combined with WTP. The amount spent to abate the inconvenience of inadequate infrastructure provision can influence consumer preferences and what they will be willing to pay if there is improvement in water infrastructure provision. </a:t>
            </a:r>
            <a:r>
              <a:rPr lang="en-US" dirty="0" err="1" smtClean="0">
                <a:effectLst/>
                <a:latin typeface="Times New Roman"/>
                <a:ea typeface="Calibri"/>
                <a:cs typeface="Times New Roman"/>
              </a:rPr>
              <a:t>Eti-Osa</a:t>
            </a:r>
            <a:r>
              <a:rPr lang="en-US" dirty="0" smtClean="0">
                <a:effectLst/>
                <a:latin typeface="Times New Roman"/>
                <a:ea typeface="Calibri"/>
                <a:cs typeface="Times New Roman"/>
              </a:rPr>
              <a:t> has the lowest averting expenditure probably because they rely more on bore-holes and spend less on water vendors. The averting expenditure and willingness to pay could be used for tariff setting.</a:t>
            </a:r>
            <a:endParaRPr lang="en-US" dirty="0">
              <a:ea typeface="Calibri"/>
              <a:cs typeface="Times New Roman"/>
            </a:endParaRPr>
          </a:p>
          <a:p>
            <a:pPr marL="0" marR="0">
              <a:lnSpc>
                <a:spcPct val="115000"/>
              </a:lnSpc>
              <a:spcBef>
                <a:spcPts val="1200"/>
              </a:spcBef>
              <a:spcAft>
                <a:spcPts val="1000"/>
              </a:spcAft>
            </a:pPr>
            <a:r>
              <a:rPr lang="en-US" dirty="0" smtClean="0">
                <a:effectLst/>
                <a:latin typeface="Times New Roman"/>
                <a:ea typeface="Calibri"/>
                <a:cs typeface="Times New Roman"/>
              </a:rPr>
              <a:t>Data from Table 3 shows the amount of money households are willing to pay for improved water supply in the area. </a:t>
            </a:r>
            <a:r>
              <a:rPr lang="en-US" dirty="0" err="1" smtClean="0">
                <a:effectLst/>
                <a:latin typeface="Times New Roman"/>
                <a:ea typeface="Calibri"/>
                <a:cs typeface="Times New Roman"/>
              </a:rPr>
              <a:t>Apapa</a:t>
            </a:r>
            <a:r>
              <a:rPr lang="en-US" dirty="0" smtClean="0">
                <a:effectLst/>
                <a:latin typeface="Times New Roman"/>
                <a:ea typeface="Calibri"/>
                <a:cs typeface="Times New Roman"/>
              </a:rPr>
              <a:t> local government area has the highest mean WTP of ₦2436.6 while </a:t>
            </a:r>
            <a:r>
              <a:rPr lang="en-US" dirty="0" err="1" smtClean="0">
                <a:effectLst/>
                <a:latin typeface="Times New Roman"/>
                <a:ea typeface="Calibri"/>
                <a:cs typeface="Times New Roman"/>
              </a:rPr>
              <a:t>Alimosho</a:t>
            </a:r>
            <a:r>
              <a:rPr lang="en-US" dirty="0" smtClean="0">
                <a:effectLst/>
                <a:latin typeface="Times New Roman"/>
                <a:ea typeface="Calibri"/>
                <a:cs typeface="Times New Roman"/>
              </a:rPr>
              <a:t> had the least mean WTP of ₦1670.8. However it is noted that the results of WTP do not significantly relate to income in the study area. This could be attributed to the fact that households feel reluctant to divulge their income for fear that the information could be used against them.</a:t>
            </a:r>
            <a:endParaRPr lang="en-US" dirty="0">
              <a:ea typeface="Calibri"/>
              <a:cs typeface="Times New Roman"/>
            </a:endParaRPr>
          </a:p>
          <a:p>
            <a:endParaRPr lang="en-US" dirty="0"/>
          </a:p>
        </p:txBody>
      </p:sp>
    </p:spTree>
    <p:extLst>
      <p:ext uri="{BB962C8B-B14F-4D97-AF65-F5344CB8AC3E}">
        <p14:creationId xmlns:p14="http://schemas.microsoft.com/office/powerpoint/2010/main" xmlns="" val="2371325394"/>
      </p:ext>
    </p:extLst>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3809999"/>
          </a:xfrm>
        </p:spPr>
        <p:txBody>
          <a:bodyPr>
            <a:normAutofit/>
          </a:bodyPr>
          <a:lstStyle/>
          <a:p>
            <a:pPr>
              <a:buNone/>
            </a:pPr>
            <a:r>
              <a:rPr lang="en-US" b="1" dirty="0" smtClean="0"/>
              <a:t>	</a:t>
            </a:r>
            <a:endParaRPr lang="en-US" dirty="0"/>
          </a:p>
        </p:txBody>
      </p:sp>
      <p:pic>
        <p:nvPicPr>
          <p:cNvPr id="5" name="Picture 4"/>
          <p:cNvPicPr/>
          <p:nvPr/>
        </p:nvPicPr>
        <p:blipFill>
          <a:blip r:embed="rId2"/>
          <a:stretch>
            <a:fillRect/>
          </a:stretch>
        </p:blipFill>
        <p:spPr>
          <a:xfrm>
            <a:off x="381000" y="228600"/>
            <a:ext cx="8458200" cy="6400800"/>
          </a:xfrm>
          <a:prstGeom prst="rect">
            <a:avLst/>
          </a:prstGeom>
        </p:spPr>
      </p:pic>
    </p:spTree>
    <p:extLst>
      <p:ext uri="{BB962C8B-B14F-4D97-AF65-F5344CB8AC3E}">
        <p14:creationId xmlns:p14="http://schemas.microsoft.com/office/powerpoint/2010/main" xmlns="" val="2241647732"/>
      </p:ext>
    </p:extLst>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172200"/>
          </a:xfrm>
        </p:spPr>
        <p:txBody>
          <a:bodyPr>
            <a:normAutofit lnSpcReduction="10000"/>
          </a:bodyPr>
          <a:lstStyle/>
          <a:p>
            <a:pPr marL="0" marR="0">
              <a:lnSpc>
                <a:spcPct val="115000"/>
              </a:lnSpc>
              <a:spcBef>
                <a:spcPts val="1200"/>
              </a:spcBef>
              <a:spcAft>
                <a:spcPts val="1000"/>
              </a:spcAft>
            </a:pPr>
            <a:r>
              <a:rPr lang="en-US" dirty="0" smtClean="0">
                <a:effectLst/>
                <a:latin typeface="Times New Roman"/>
                <a:ea typeface="Calibri"/>
                <a:cs typeface="Times New Roman"/>
              </a:rPr>
              <a:t>Where; Component 1=Household need, Component 2= Poor condition of existing one, Component 3= Due to its economic importance, Component 4= High cost of alternatives,</a:t>
            </a:r>
            <a:endParaRPr lang="en-US" dirty="0">
              <a:ea typeface="Calibri"/>
              <a:cs typeface="Times New Roman"/>
            </a:endParaRPr>
          </a:p>
          <a:p>
            <a:pPr marL="0" marR="0">
              <a:lnSpc>
                <a:spcPct val="115000"/>
              </a:lnSpc>
              <a:spcBef>
                <a:spcPts val="1200"/>
              </a:spcBef>
              <a:spcAft>
                <a:spcPts val="1000"/>
              </a:spcAft>
            </a:pPr>
            <a:r>
              <a:rPr lang="en-US" dirty="0" smtClean="0">
                <a:effectLst/>
                <a:latin typeface="Times New Roman"/>
                <a:ea typeface="Calibri"/>
                <a:cs typeface="Times New Roman"/>
              </a:rPr>
              <a:t>Component 5= Importance to business, Component 6= High cost of consequential damage, Component 7= Alternative not reliable and Component 8=Alternative not affordable.</a:t>
            </a:r>
            <a:endParaRPr lang="en-US" dirty="0">
              <a:ea typeface="Calibri"/>
              <a:cs typeface="Times New Roman"/>
            </a:endParaRPr>
          </a:p>
          <a:p>
            <a:pPr marL="0" marR="0">
              <a:lnSpc>
                <a:spcPct val="115000"/>
              </a:lnSpc>
              <a:spcBef>
                <a:spcPts val="1200"/>
              </a:spcBef>
              <a:spcAft>
                <a:spcPts val="1000"/>
              </a:spcAft>
            </a:pPr>
            <a:r>
              <a:rPr lang="en-US" dirty="0" smtClean="0">
                <a:effectLst/>
                <a:latin typeface="Times New Roman"/>
                <a:ea typeface="Calibri"/>
                <a:cs typeface="Times New Roman"/>
              </a:rPr>
              <a:t>In the table 4 above only the first three components have values of above 1(2.689, 1.206, and 1.206). These constitute the most significant factors. Factors 1,2,3 captured all the variance in the components.</a:t>
            </a:r>
            <a:endParaRPr lang="en-US" dirty="0">
              <a:ea typeface="Calibri"/>
              <a:cs typeface="Times New Roman"/>
            </a:endParaRPr>
          </a:p>
          <a:p>
            <a:endParaRPr lang="en-US" dirty="0"/>
          </a:p>
        </p:txBody>
      </p:sp>
    </p:spTree>
    <p:extLst>
      <p:ext uri="{BB962C8B-B14F-4D97-AF65-F5344CB8AC3E}">
        <p14:creationId xmlns:p14="http://schemas.microsoft.com/office/powerpoint/2010/main" xmlns="" val="1103405517"/>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09600"/>
          </a:xfrm>
        </p:spPr>
        <p:txBody>
          <a:bodyPr>
            <a:normAutofit fontScale="90000"/>
          </a:bodyPr>
          <a:lstStyle/>
          <a:p>
            <a:pPr marL="0" marR="0" algn="ctr">
              <a:lnSpc>
                <a:spcPct val="115000"/>
              </a:lnSpc>
              <a:spcBef>
                <a:spcPts val="0"/>
              </a:spcBef>
              <a:spcAft>
                <a:spcPts val="1000"/>
              </a:spcAft>
              <a:tabLst>
                <a:tab pos="57150" algn="l"/>
              </a:tabLst>
            </a:pPr>
            <a:r>
              <a:rPr lang="en-US" sz="2200" b="1" dirty="0" smtClean="0">
                <a:effectLst/>
                <a:latin typeface="Times New Roman"/>
                <a:ea typeface="Calibri"/>
                <a:cs typeface="Times New Roman"/>
              </a:rPr>
              <a:t/>
            </a:r>
            <a:br>
              <a:rPr lang="en-US" sz="2200" b="1" dirty="0" smtClean="0">
                <a:effectLst/>
                <a:latin typeface="Times New Roman"/>
                <a:ea typeface="Calibri"/>
                <a:cs typeface="Times New Roman"/>
              </a:rPr>
            </a:br>
            <a:r>
              <a:rPr lang="en-US" sz="2200" b="1" dirty="0">
                <a:latin typeface="Times New Roman"/>
                <a:ea typeface="Calibri"/>
                <a:cs typeface="Times New Roman"/>
              </a:rPr>
              <a:t/>
            </a:r>
            <a:br>
              <a:rPr lang="en-US" sz="2200" b="1" dirty="0">
                <a:latin typeface="Times New Roman"/>
                <a:ea typeface="Calibri"/>
                <a:cs typeface="Times New Roman"/>
              </a:rPr>
            </a:br>
            <a:r>
              <a:rPr lang="en-US" sz="3600" dirty="0" smtClean="0">
                <a:ea typeface="Calibri"/>
                <a:cs typeface="Times New Roman"/>
              </a:rPr>
              <a:t/>
            </a:r>
            <a:br>
              <a:rPr lang="en-US" sz="3600" dirty="0" smtClean="0">
                <a:ea typeface="Calibri"/>
                <a:cs typeface="Times New Roman"/>
              </a:rPr>
            </a:br>
            <a:r>
              <a:rPr lang="en-US" sz="3600" dirty="0" smtClean="0">
                <a:ea typeface="Calibri"/>
                <a:cs typeface="Times New Roman"/>
              </a:rPr>
              <a:t> </a:t>
            </a:r>
            <a:r>
              <a:rPr lang="en-US" sz="3600" b="1" dirty="0" smtClean="0">
                <a:latin typeface="Times New Roman" pitchFamily="18" charset="0"/>
                <a:ea typeface="Calibri"/>
                <a:cs typeface="Times New Roman" pitchFamily="18" charset="0"/>
              </a:rPr>
              <a:t>ABSTRACT</a:t>
            </a:r>
            <a:endParaRPr lang="en-US" b="1" dirty="0"/>
          </a:p>
        </p:txBody>
      </p:sp>
      <p:sp>
        <p:nvSpPr>
          <p:cNvPr id="3" name="Content Placeholder 2"/>
          <p:cNvSpPr>
            <a:spLocks noGrp="1"/>
          </p:cNvSpPr>
          <p:nvPr>
            <p:ph idx="1"/>
          </p:nvPr>
        </p:nvSpPr>
        <p:spPr>
          <a:xfrm>
            <a:off x="457200" y="1143000"/>
            <a:ext cx="8382000" cy="5410200"/>
          </a:xfrm>
        </p:spPr>
        <p:txBody>
          <a:bodyPr>
            <a:normAutofit fontScale="77500" lnSpcReduction="20000"/>
          </a:bodyPr>
          <a:lstStyle/>
          <a:p>
            <a:pPr marL="114300" indent="0" algn="just">
              <a:lnSpc>
                <a:spcPct val="115000"/>
              </a:lnSpc>
              <a:spcBef>
                <a:spcPts val="1200"/>
              </a:spcBef>
              <a:spcAft>
                <a:spcPts val="1000"/>
              </a:spcAft>
              <a:buNone/>
            </a:pPr>
            <a:r>
              <a:rPr lang="en-US" dirty="0" smtClean="0">
                <a:effectLst/>
                <a:latin typeface="Times New Roman"/>
                <a:ea typeface="Calibri"/>
                <a:cs typeface="Times New Roman"/>
              </a:rPr>
              <a:t>The millennium development </a:t>
            </a:r>
            <a:r>
              <a:rPr lang="en-US" b="1" dirty="0" smtClean="0">
                <a:effectLst/>
                <a:latin typeface="Times New Roman"/>
                <a:ea typeface="Calibri"/>
                <a:cs typeface="Times New Roman"/>
              </a:rPr>
              <a:t>goal</a:t>
            </a:r>
            <a:r>
              <a:rPr lang="en-US" dirty="0" smtClean="0">
                <a:effectLst/>
                <a:latin typeface="Times New Roman"/>
                <a:ea typeface="Calibri"/>
                <a:cs typeface="Times New Roman"/>
              </a:rPr>
              <a:t> (MDG) for sustainable access to safe drinking water and sanitation presents an enormous financing challenge, particularly to many low-income countries. This paper therefore aims at establishing effective user demand for water services through willingness to pay (WTP) in order to encourage private sector participation in water service provision using Lagos metropolis as case study. Data is collected by means of structured question are to establish the level of user willingness to pay and averting expenditure for water services. Analysis was carried out with both descriptions and inferential statistics. Findings show that users’ WTP is reasonable, out varies from location to location. The study also established that the most significant factors affecting demand are high cost of alternative source, high cost of consequential damages and economic importance. This will provide a good guide to private sector investors in tariff setting and investment sustainability.</a:t>
            </a:r>
            <a:endParaRPr lang="en-US" sz="4000" dirty="0">
              <a:ea typeface="Calibri"/>
              <a:cs typeface="Times New Roman"/>
            </a:endParaRPr>
          </a:p>
          <a:p>
            <a:pPr marL="114300" marR="0" indent="0" algn="just">
              <a:lnSpc>
                <a:spcPct val="115000"/>
              </a:lnSpc>
              <a:spcBef>
                <a:spcPts val="1200"/>
              </a:spcBef>
              <a:spcAft>
                <a:spcPts val="1000"/>
              </a:spcAft>
              <a:buNone/>
            </a:pPr>
            <a:r>
              <a:rPr lang="en-US" dirty="0" smtClean="0">
                <a:effectLst/>
                <a:latin typeface="Times New Roman"/>
                <a:ea typeface="Calibri"/>
                <a:cs typeface="Times New Roman"/>
              </a:rPr>
              <a:t>Keywords</a:t>
            </a:r>
            <a:r>
              <a:rPr lang="en-US" b="1" dirty="0" smtClean="0">
                <a:effectLst/>
                <a:latin typeface="Times New Roman"/>
                <a:ea typeface="Calibri"/>
                <a:cs typeface="Times New Roman"/>
              </a:rPr>
              <a:t>: </a:t>
            </a:r>
            <a:r>
              <a:rPr lang="en-US" dirty="0" smtClean="0">
                <a:effectLst/>
                <a:latin typeface="Times New Roman"/>
                <a:ea typeface="Calibri"/>
                <a:cs typeface="Times New Roman"/>
              </a:rPr>
              <a:t>private sector sustainability, viability, water infrastructure, willingness to pay.</a:t>
            </a:r>
            <a:endParaRPr lang="en-US" sz="4000" dirty="0">
              <a:ea typeface="Calibri"/>
              <a:cs typeface="Times New Roman"/>
            </a:endParaRPr>
          </a:p>
          <a:p>
            <a:pPr marL="0" marR="0" indent="0" algn="just">
              <a:lnSpc>
                <a:spcPct val="115000"/>
              </a:lnSpc>
              <a:spcBef>
                <a:spcPts val="1200"/>
              </a:spcBef>
              <a:spcAft>
                <a:spcPts val="1000"/>
              </a:spcAft>
              <a:buNone/>
            </a:pPr>
            <a:endParaRPr lang="en-US" sz="4000" dirty="0">
              <a:ea typeface="Calibri"/>
              <a:cs typeface="Times New Roman"/>
            </a:endParaRPr>
          </a:p>
          <a:p>
            <a:endParaRPr lang="en-US" dirty="0" smtClean="0"/>
          </a:p>
          <a:p>
            <a:endParaRPr lang="en-US" dirty="0"/>
          </a:p>
        </p:txBody>
      </p:sp>
    </p:spTree>
    <p:extLst>
      <p:ext uri="{BB962C8B-B14F-4D97-AF65-F5344CB8AC3E}">
        <p14:creationId xmlns:p14="http://schemas.microsoft.com/office/powerpoint/2010/main" xmlns="" val="2648666794"/>
      </p:ext>
    </p:extLst>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57200" y="1752600"/>
          <a:ext cx="8077200" cy="3657600"/>
        </p:xfrm>
        <a:graphic>
          <a:graphicData uri="http://schemas.openxmlformats.org/drawingml/2006/table">
            <a:tbl>
              <a:tblPr/>
              <a:tblGrid>
                <a:gridCol w="8077200"/>
              </a:tblGrid>
              <a:tr h="509848">
                <a:tc>
                  <a:txBody>
                    <a:bodyPr/>
                    <a:lstStyle/>
                    <a:p>
                      <a:pPr marL="0" marR="0">
                        <a:lnSpc>
                          <a:spcPct val="115000"/>
                        </a:lnSpc>
                        <a:spcBef>
                          <a:spcPts val="1200"/>
                        </a:spcBef>
                        <a:spcAft>
                          <a:spcPts val="1000"/>
                        </a:spcAft>
                      </a:pPr>
                      <a:r>
                        <a:rPr lang="en-US" sz="1100" b="1" dirty="0">
                          <a:latin typeface="Times New Roman"/>
                          <a:ea typeface="Calibri"/>
                          <a:cs typeface="Times New Roman"/>
                        </a:rPr>
                        <a:t>Parameters            B-Coefficients      Standard error         Better t-value          </a:t>
                      </a:r>
                      <a:r>
                        <a:rPr lang="en-US" sz="1100" b="1" dirty="0" err="1">
                          <a:latin typeface="Times New Roman"/>
                          <a:ea typeface="Calibri"/>
                          <a:cs typeface="Times New Roman"/>
                        </a:rPr>
                        <a:t>Sigf</a:t>
                      </a:r>
                      <a:r>
                        <a:rPr lang="en-US" sz="1100" b="1" dirty="0">
                          <a:latin typeface="Times New Roman"/>
                          <a:ea typeface="Calibri"/>
                          <a:cs typeface="Times New Roman"/>
                        </a:rPr>
                        <a:t>. </a:t>
                      </a:r>
                      <a:endParaRPr lang="en-US" sz="1100" dirty="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47752">
                <a:tc>
                  <a:txBody>
                    <a:bodyPr/>
                    <a:lstStyle/>
                    <a:p>
                      <a:pPr marL="0" marR="0">
                        <a:lnSpc>
                          <a:spcPct val="115000"/>
                        </a:lnSpc>
                        <a:spcBef>
                          <a:spcPts val="1200"/>
                        </a:spcBef>
                        <a:spcAft>
                          <a:spcPts val="1000"/>
                        </a:spcAft>
                      </a:pPr>
                      <a:r>
                        <a:rPr lang="en-US" sz="1100" dirty="0">
                          <a:latin typeface="Times New Roman"/>
                          <a:ea typeface="Calibri"/>
                          <a:cs typeface="Times New Roman"/>
                        </a:rPr>
                        <a:t>B0              -36.607    24.491                       -                             - 4.87                      0.001</a:t>
                      </a:r>
                      <a:endParaRPr lang="en-US" sz="1100" dirty="0">
                        <a:latin typeface="Calibri"/>
                        <a:ea typeface="Calibri"/>
                        <a:cs typeface="Times New Roman"/>
                      </a:endParaRPr>
                    </a:p>
                    <a:p>
                      <a:pPr marL="0" marR="0">
                        <a:lnSpc>
                          <a:spcPct val="115000"/>
                        </a:lnSpc>
                        <a:spcBef>
                          <a:spcPts val="1200"/>
                        </a:spcBef>
                        <a:spcAft>
                          <a:spcPts val="1000"/>
                        </a:spcAft>
                      </a:pPr>
                      <a:r>
                        <a:rPr lang="en-US" sz="1100" dirty="0">
                          <a:latin typeface="Times New Roman"/>
                          <a:ea typeface="Calibri"/>
                          <a:cs typeface="Times New Roman"/>
                        </a:rPr>
                        <a:t>b1                 0.885      0.212                        .773                          4.99                      0.001</a:t>
                      </a:r>
                      <a:endParaRPr lang="en-US" sz="1100" dirty="0">
                        <a:latin typeface="Calibri"/>
                        <a:ea typeface="Calibri"/>
                        <a:cs typeface="Times New Roman"/>
                      </a:endParaRPr>
                    </a:p>
                    <a:p>
                      <a:pPr marL="0" marR="0">
                        <a:lnSpc>
                          <a:spcPct val="115000"/>
                        </a:lnSpc>
                        <a:spcBef>
                          <a:spcPts val="1200"/>
                        </a:spcBef>
                        <a:spcAft>
                          <a:spcPts val="1000"/>
                        </a:spcAft>
                      </a:pPr>
                      <a:r>
                        <a:rPr lang="en-US" sz="1100" dirty="0">
                          <a:latin typeface="Times New Roman"/>
                          <a:ea typeface="Calibri"/>
                          <a:cs typeface="Times New Roman"/>
                        </a:rPr>
                        <a:t>b2                 0.796      0.219                        .701                          4.01                      0.001</a:t>
                      </a:r>
                      <a:endParaRPr lang="en-US" sz="1100" dirty="0">
                        <a:latin typeface="Calibri"/>
                        <a:ea typeface="Calibri"/>
                        <a:cs typeface="Times New Roman"/>
                      </a:endParaRPr>
                    </a:p>
                    <a:p>
                      <a:pPr marL="0" marR="0">
                        <a:lnSpc>
                          <a:spcPct val="115000"/>
                        </a:lnSpc>
                        <a:spcBef>
                          <a:spcPts val="1200"/>
                        </a:spcBef>
                        <a:spcAft>
                          <a:spcPts val="1000"/>
                        </a:spcAft>
                      </a:pPr>
                      <a:r>
                        <a:rPr lang="en-US" sz="1100" dirty="0">
                          <a:latin typeface="Times New Roman"/>
                          <a:ea typeface="Calibri"/>
                          <a:cs typeface="Times New Roman"/>
                        </a:rPr>
                        <a:t>b3                 0.772      0.324                        .693             </a:t>
                      </a:r>
                      <a:r>
                        <a:rPr lang="en-US" sz="1100" dirty="0" smtClean="0">
                          <a:latin typeface="Times New Roman"/>
                          <a:ea typeface="Calibri"/>
                          <a:cs typeface="Times New Roman"/>
                        </a:rPr>
                        <a:t>             </a:t>
                      </a:r>
                      <a:r>
                        <a:rPr lang="en-US" sz="1100" dirty="0">
                          <a:latin typeface="Times New Roman"/>
                          <a:ea typeface="Calibri"/>
                          <a:cs typeface="Times New Roman"/>
                        </a:rPr>
                        <a:t>3.92                      0.002</a:t>
                      </a:r>
                      <a:endParaRPr lang="en-US" sz="1100" dirty="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097" name="Rectangle 1"/>
          <p:cNvSpPr>
            <a:spLocks noChangeArrowheads="1"/>
          </p:cNvSpPr>
          <p:nvPr/>
        </p:nvSpPr>
        <p:spPr bwMode="auto">
          <a:xfrm>
            <a:off x="228600" y="228600"/>
            <a:ext cx="8610600" cy="104644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1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1100" b="1" dirty="0" smtClean="0">
              <a:latin typeface="Times New Roman" pitchFamily="18"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Table 5. Parameter Estimation Of The Multiple Regression Analysis Of Influence Of Demand.</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6"/>
          <p:cNvSpPr/>
          <p:nvPr/>
        </p:nvSpPr>
        <p:spPr>
          <a:xfrm>
            <a:off x="914400" y="5562600"/>
            <a:ext cx="3313728" cy="369332"/>
          </a:xfrm>
          <a:prstGeom prst="rect">
            <a:avLst/>
          </a:prstGeom>
        </p:spPr>
        <p:txBody>
          <a:bodyPr wrap="none">
            <a:spAutoFit/>
          </a:bodyPr>
          <a:lstStyle/>
          <a:p>
            <a:pPr lvl="0" eaLnBrk="0" fontAlgn="base" hangingPunct="0">
              <a:spcBef>
                <a:spcPct val="0"/>
              </a:spcBef>
              <a:spcAft>
                <a:spcPct val="0"/>
              </a:spcAft>
            </a:pPr>
            <a:r>
              <a:rPr lang="en-US" dirty="0" smtClean="0">
                <a:latin typeface="Times New Roman" pitchFamily="18" charset="0"/>
                <a:ea typeface="Calibri" pitchFamily="34" charset="0"/>
                <a:cs typeface="Times New Roman" pitchFamily="18" charset="0"/>
              </a:rPr>
              <a:t>R</a:t>
            </a:r>
            <a:r>
              <a:rPr lang="en-US" baseline="30000" dirty="0" smtClean="0">
                <a:latin typeface="Times New Roman" pitchFamily="18" charset="0"/>
                <a:ea typeface="Calibri" pitchFamily="34" charset="0"/>
                <a:cs typeface="Times New Roman" pitchFamily="18" charset="0"/>
              </a:rPr>
              <a:t>2</a:t>
            </a:r>
            <a:r>
              <a:rPr lang="en-US" dirty="0" smtClean="0">
                <a:latin typeface="Times New Roman" pitchFamily="18" charset="0"/>
                <a:ea typeface="Calibri" pitchFamily="34" charset="0"/>
                <a:cs typeface="Times New Roman" pitchFamily="18" charset="0"/>
              </a:rPr>
              <a:t>=0.721		F-value 6.875</a:t>
            </a:r>
            <a:endParaRPr lang="en-US" sz="3200" dirty="0" smtClean="0">
              <a:latin typeface="Arial" pitchFamily="34" charset="0"/>
              <a:cs typeface="Arial" pitchFamily="34" charset="0"/>
            </a:endParaRPr>
          </a:p>
        </p:txBody>
      </p:sp>
    </p:spTree>
    <p:extLst>
      <p:ext uri="{BB962C8B-B14F-4D97-AF65-F5344CB8AC3E}">
        <p14:creationId xmlns:p14="http://schemas.microsoft.com/office/powerpoint/2010/main" xmlns="" val="4220351689"/>
      </p:ext>
    </p:extLst>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6172200"/>
          </a:xfrm>
        </p:spPr>
        <p:txBody>
          <a:bodyPr>
            <a:normAutofit fontScale="85000" lnSpcReduction="20000"/>
          </a:bodyPr>
          <a:lstStyle/>
          <a:p>
            <a:pPr marL="0" marR="0">
              <a:lnSpc>
                <a:spcPct val="115000"/>
              </a:lnSpc>
              <a:spcBef>
                <a:spcPts val="1200"/>
              </a:spcBef>
              <a:spcAft>
                <a:spcPts val="1000"/>
              </a:spcAft>
            </a:pPr>
            <a:r>
              <a:rPr lang="en-US" dirty="0" smtClean="0">
                <a:effectLst/>
                <a:latin typeface="Times New Roman"/>
                <a:ea typeface="Calibri"/>
                <a:cs typeface="Times New Roman"/>
              </a:rPr>
              <a:t>Table 5 shows the regression analysis output and is used to develop a model. Regression analysis performed on variables in respect of user demand preferences to determine the extent of the influence of the tree most significant factors with </a:t>
            </a:r>
            <a:r>
              <a:rPr lang="en-US" dirty="0" err="1" smtClean="0">
                <a:effectLst/>
                <a:latin typeface="Times New Roman"/>
                <a:ea typeface="Calibri"/>
                <a:cs typeface="Times New Roman"/>
              </a:rPr>
              <a:t>eign</a:t>
            </a:r>
            <a:r>
              <a:rPr lang="en-US" dirty="0" smtClean="0">
                <a:effectLst/>
                <a:latin typeface="Times New Roman"/>
                <a:ea typeface="Calibri"/>
                <a:cs typeface="Times New Roman"/>
              </a:rPr>
              <a:t> value above 1 was used to develop the model is as represented below;</a:t>
            </a:r>
            <a:endParaRPr lang="en-US" dirty="0">
              <a:ea typeface="Calibri"/>
              <a:cs typeface="Times New Roman"/>
            </a:endParaRPr>
          </a:p>
          <a:p>
            <a:pPr marL="0" marR="0">
              <a:lnSpc>
                <a:spcPct val="115000"/>
              </a:lnSpc>
              <a:spcBef>
                <a:spcPts val="1200"/>
              </a:spcBef>
              <a:spcAft>
                <a:spcPts val="1000"/>
              </a:spcAft>
            </a:pPr>
            <a:r>
              <a:rPr lang="en-US" dirty="0" smtClean="0">
                <a:effectLst/>
                <a:latin typeface="Times New Roman"/>
                <a:ea typeface="Calibri"/>
                <a:cs typeface="Times New Roman"/>
              </a:rPr>
              <a:t>Y=-36.607 + 0.885X</a:t>
            </a:r>
            <a:r>
              <a:rPr lang="en-US" baseline="-25000" dirty="0" smtClean="0">
                <a:effectLst/>
                <a:latin typeface="Times New Roman"/>
                <a:ea typeface="Calibri"/>
                <a:cs typeface="Times New Roman"/>
              </a:rPr>
              <a:t>1</a:t>
            </a:r>
            <a:r>
              <a:rPr lang="en-US" dirty="0" smtClean="0">
                <a:effectLst/>
                <a:latin typeface="Times New Roman"/>
                <a:ea typeface="Calibri"/>
                <a:cs typeface="Times New Roman"/>
              </a:rPr>
              <a:t> + 0.796X</a:t>
            </a:r>
            <a:r>
              <a:rPr lang="en-US" baseline="-25000" dirty="0" smtClean="0">
                <a:effectLst/>
                <a:latin typeface="Times New Roman"/>
                <a:ea typeface="Calibri"/>
                <a:cs typeface="Times New Roman"/>
              </a:rPr>
              <a:t>2</a:t>
            </a:r>
            <a:r>
              <a:rPr lang="en-US" dirty="0" smtClean="0">
                <a:effectLst/>
                <a:latin typeface="Times New Roman"/>
                <a:ea typeface="Calibri"/>
                <a:cs typeface="Times New Roman"/>
              </a:rPr>
              <a:t> + 0.772X</a:t>
            </a:r>
            <a:r>
              <a:rPr lang="en-US" baseline="-25000" dirty="0" smtClean="0">
                <a:effectLst/>
                <a:latin typeface="Times New Roman"/>
                <a:ea typeface="Calibri"/>
                <a:cs typeface="Times New Roman"/>
              </a:rPr>
              <a:t>3</a:t>
            </a:r>
            <a:r>
              <a:rPr lang="en-US" dirty="0" smtClean="0">
                <a:effectLst/>
                <a:latin typeface="Times New Roman"/>
                <a:ea typeface="Calibri"/>
                <a:cs typeface="Times New Roman"/>
              </a:rPr>
              <a:t>+ 24.491 </a:t>
            </a:r>
            <a:endParaRPr lang="en-US" dirty="0">
              <a:ea typeface="Calibri"/>
              <a:cs typeface="Times New Roman"/>
            </a:endParaRPr>
          </a:p>
          <a:p>
            <a:pPr marL="0" marR="0">
              <a:lnSpc>
                <a:spcPct val="115000"/>
              </a:lnSpc>
              <a:spcBef>
                <a:spcPts val="1200"/>
              </a:spcBef>
              <a:spcAft>
                <a:spcPts val="1000"/>
              </a:spcAft>
            </a:pPr>
            <a:r>
              <a:rPr lang="en-US" dirty="0" smtClean="0">
                <a:effectLst/>
                <a:latin typeface="Times New Roman"/>
                <a:ea typeface="Calibri"/>
                <a:cs typeface="Times New Roman"/>
              </a:rPr>
              <a:t>Where Y = User demand preference; X</a:t>
            </a:r>
            <a:r>
              <a:rPr lang="en-US" baseline="-25000" dirty="0" smtClean="0">
                <a:effectLst/>
                <a:latin typeface="Times New Roman"/>
                <a:ea typeface="Calibri"/>
                <a:cs typeface="Times New Roman"/>
              </a:rPr>
              <a:t>1</a:t>
            </a:r>
            <a:r>
              <a:rPr lang="en-US" dirty="0" smtClean="0">
                <a:effectLst/>
                <a:latin typeface="Times New Roman"/>
                <a:ea typeface="Calibri"/>
                <a:cs typeface="Times New Roman"/>
              </a:rPr>
              <a:t> = High cost of alternative source; X</a:t>
            </a:r>
            <a:r>
              <a:rPr lang="en-US" baseline="-25000" dirty="0" smtClean="0">
                <a:effectLst/>
                <a:latin typeface="Times New Roman"/>
                <a:ea typeface="Calibri"/>
                <a:cs typeface="Times New Roman"/>
              </a:rPr>
              <a:t>2</a:t>
            </a:r>
            <a:r>
              <a:rPr lang="en-US" dirty="0" smtClean="0">
                <a:effectLst/>
                <a:latin typeface="Times New Roman"/>
                <a:ea typeface="Calibri"/>
                <a:cs typeface="Times New Roman"/>
              </a:rPr>
              <a:t> =High cost of consequential damage; X</a:t>
            </a:r>
            <a:r>
              <a:rPr lang="en-US" baseline="-25000" dirty="0" smtClean="0">
                <a:effectLst/>
                <a:latin typeface="Times New Roman"/>
                <a:ea typeface="Calibri"/>
                <a:cs typeface="Times New Roman"/>
              </a:rPr>
              <a:t>3</a:t>
            </a:r>
            <a:r>
              <a:rPr lang="en-US" dirty="0" smtClean="0">
                <a:effectLst/>
                <a:latin typeface="Times New Roman"/>
                <a:ea typeface="Calibri"/>
                <a:cs typeface="Times New Roman"/>
              </a:rPr>
              <a:t>= Due to its economic importance.</a:t>
            </a:r>
            <a:endParaRPr lang="en-US" dirty="0">
              <a:ea typeface="Calibri"/>
              <a:cs typeface="Times New Roman"/>
            </a:endParaRPr>
          </a:p>
          <a:p>
            <a:pPr marL="0" marR="0">
              <a:lnSpc>
                <a:spcPct val="115000"/>
              </a:lnSpc>
              <a:spcBef>
                <a:spcPts val="1200"/>
              </a:spcBef>
              <a:spcAft>
                <a:spcPts val="1000"/>
              </a:spcAft>
            </a:pPr>
            <a:r>
              <a:rPr lang="en-US" dirty="0" smtClean="0">
                <a:effectLst/>
                <a:latin typeface="Times New Roman"/>
                <a:ea typeface="Calibri"/>
                <a:cs typeface="Times New Roman"/>
              </a:rPr>
              <a:t>The largest factor that influence willingness to pay/demand preferences is high cost of alternative source with R</a:t>
            </a:r>
            <a:r>
              <a:rPr lang="en-US" baseline="30000" dirty="0" smtClean="0">
                <a:effectLst/>
                <a:latin typeface="Times New Roman"/>
                <a:ea typeface="Calibri"/>
                <a:cs typeface="Times New Roman"/>
              </a:rPr>
              <a:t>2</a:t>
            </a:r>
            <a:r>
              <a:rPr lang="en-US" dirty="0" smtClean="0">
                <a:effectLst/>
                <a:latin typeface="Times New Roman"/>
                <a:ea typeface="Calibri"/>
                <a:cs typeface="Times New Roman"/>
              </a:rPr>
              <a:t> of 0.88 followed by cost of consequential damage with R</a:t>
            </a:r>
            <a:r>
              <a:rPr lang="en-US" baseline="30000" dirty="0" smtClean="0">
                <a:effectLst/>
                <a:latin typeface="Times New Roman"/>
                <a:ea typeface="Calibri"/>
                <a:cs typeface="Times New Roman"/>
              </a:rPr>
              <a:t>2</a:t>
            </a:r>
            <a:r>
              <a:rPr lang="en-US" dirty="0" smtClean="0">
                <a:effectLst/>
                <a:latin typeface="Times New Roman"/>
                <a:ea typeface="Calibri"/>
                <a:cs typeface="Times New Roman"/>
              </a:rPr>
              <a:t> of 0.79 and lastly, economic importance with R</a:t>
            </a:r>
            <a:r>
              <a:rPr lang="en-US" baseline="30000" dirty="0" smtClean="0">
                <a:effectLst/>
                <a:latin typeface="Times New Roman"/>
                <a:ea typeface="Calibri"/>
                <a:cs typeface="Times New Roman"/>
              </a:rPr>
              <a:t>2</a:t>
            </a:r>
            <a:r>
              <a:rPr lang="en-US" dirty="0" smtClean="0">
                <a:effectLst/>
                <a:latin typeface="Times New Roman"/>
                <a:ea typeface="Calibri"/>
                <a:cs typeface="Times New Roman"/>
              </a:rPr>
              <a:t> of 0.77. The performance of the overall equation is good as indicated by R</a:t>
            </a:r>
            <a:r>
              <a:rPr lang="en-US" baseline="30000" dirty="0" smtClean="0">
                <a:effectLst/>
                <a:latin typeface="Times New Roman"/>
                <a:ea typeface="Calibri"/>
                <a:cs typeface="Times New Roman"/>
              </a:rPr>
              <a:t>2</a:t>
            </a:r>
            <a:r>
              <a:rPr lang="en-US" dirty="0" smtClean="0">
                <a:effectLst/>
                <a:latin typeface="Times New Roman"/>
                <a:ea typeface="Calibri"/>
                <a:cs typeface="Times New Roman"/>
              </a:rPr>
              <a:t> (0.721) statistics which explains 72% of the total variation about user demand preferences and willingness to pay for water infrastructure and F- Value of (6.875).</a:t>
            </a:r>
            <a:endParaRPr lang="en-US" dirty="0">
              <a:ea typeface="Calibri"/>
              <a:cs typeface="Times New Roman"/>
            </a:endParaRPr>
          </a:p>
          <a:p>
            <a:endParaRPr lang="en-US" dirty="0"/>
          </a:p>
        </p:txBody>
      </p:sp>
    </p:spTree>
    <p:extLst>
      <p:ext uri="{BB962C8B-B14F-4D97-AF65-F5344CB8AC3E}">
        <p14:creationId xmlns:p14="http://schemas.microsoft.com/office/powerpoint/2010/main" xmlns="" val="2764145014"/>
      </p:ext>
    </p:extLst>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10600" cy="6400800"/>
          </a:xfrm>
        </p:spPr>
        <p:txBody>
          <a:bodyPr>
            <a:normAutofit fontScale="92500" lnSpcReduction="20000"/>
          </a:bodyPr>
          <a:lstStyle/>
          <a:p>
            <a:pPr marL="0" algn="ctr">
              <a:lnSpc>
                <a:spcPct val="115000"/>
              </a:lnSpc>
              <a:spcBef>
                <a:spcPts val="0"/>
              </a:spcBef>
              <a:buNone/>
            </a:pPr>
            <a:endParaRPr lang="en-US" b="1" dirty="0" smtClean="0">
              <a:latin typeface="Times New Roman"/>
              <a:ea typeface="Calibri"/>
              <a:cs typeface="Times New Roman"/>
            </a:endParaRPr>
          </a:p>
          <a:p>
            <a:pPr marL="0" algn="ctr">
              <a:lnSpc>
                <a:spcPct val="115000"/>
              </a:lnSpc>
              <a:spcBef>
                <a:spcPts val="0"/>
              </a:spcBef>
              <a:buNone/>
            </a:pPr>
            <a:r>
              <a:rPr lang="en-US" b="1" dirty="0" smtClean="0">
                <a:latin typeface="Times New Roman"/>
                <a:ea typeface="Calibri"/>
                <a:cs typeface="Times New Roman"/>
              </a:rPr>
              <a:t>DISCUSSION AND CONCLUSION</a:t>
            </a:r>
          </a:p>
          <a:p>
            <a:pPr marL="0" algn="ctr">
              <a:lnSpc>
                <a:spcPct val="115000"/>
              </a:lnSpc>
              <a:spcBef>
                <a:spcPts val="0"/>
              </a:spcBef>
              <a:buNone/>
            </a:pPr>
            <a:endParaRPr lang="en-US" dirty="0" smtClean="0">
              <a:latin typeface="Times New Roman"/>
              <a:ea typeface="Calibri"/>
              <a:cs typeface="Times New Roman"/>
            </a:endParaRPr>
          </a:p>
          <a:p>
            <a:pPr marL="0">
              <a:lnSpc>
                <a:spcPct val="115000"/>
              </a:lnSpc>
              <a:spcBef>
                <a:spcPts val="0"/>
              </a:spcBef>
            </a:pPr>
            <a:r>
              <a:rPr lang="en-US" dirty="0" smtClean="0">
                <a:effectLst/>
                <a:latin typeface="Times New Roman"/>
                <a:ea typeface="Calibri"/>
                <a:cs typeface="Times New Roman"/>
              </a:rPr>
              <a:t>From the studies, provision of water from the public mains is epileptic   forcing residents to resort to self-help like use of well water, boreholes and vended water supply at a cost higher than that charged by public utilities. This could be inferred from the averting expenditure and willingness to pay for improved water supply. </a:t>
            </a:r>
          </a:p>
          <a:p>
            <a:pPr marL="0">
              <a:lnSpc>
                <a:spcPct val="115000"/>
              </a:lnSpc>
              <a:spcBef>
                <a:spcPts val="0"/>
              </a:spcBef>
              <a:buNone/>
            </a:pPr>
            <a:endParaRPr lang="en-US" sz="2800" dirty="0">
              <a:effectLst/>
              <a:latin typeface="Times New Roman"/>
              <a:ea typeface="Calibri"/>
              <a:cs typeface="Times New Roman"/>
            </a:endParaRPr>
          </a:p>
          <a:p>
            <a:pPr marL="0">
              <a:lnSpc>
                <a:spcPct val="115000"/>
              </a:lnSpc>
              <a:spcBef>
                <a:spcPts val="0"/>
              </a:spcBef>
            </a:pPr>
            <a:r>
              <a:rPr lang="en-US" dirty="0" smtClean="0">
                <a:effectLst/>
                <a:latin typeface="Times New Roman"/>
                <a:ea typeface="Calibri"/>
                <a:cs typeface="Times New Roman"/>
              </a:rPr>
              <a:t>Both the averting expenditure and willingness to pay per month are higher than the monthly tariff. Most households expend money on both public water supply and water from informal sector. This is a right signal that at 100% increase in tariff for improved and regular water supply is affordable to residents of the study area. The result of the factors analysis indicates the most significant factors that influence demand for water in the study area.</a:t>
            </a:r>
            <a:endParaRPr lang="en-US" sz="2800" dirty="0">
              <a:ea typeface="Calibri"/>
              <a:cs typeface="Times New Roman"/>
            </a:endParaRPr>
          </a:p>
          <a:p>
            <a:pPr marL="0" marR="0" indent="0">
              <a:lnSpc>
                <a:spcPct val="115000"/>
              </a:lnSpc>
              <a:spcBef>
                <a:spcPts val="0"/>
              </a:spcBef>
              <a:spcAft>
                <a:spcPts val="1000"/>
              </a:spcAft>
              <a:buNone/>
            </a:pPr>
            <a:r>
              <a:rPr lang="en-US" dirty="0" smtClean="0">
                <a:effectLst/>
                <a:latin typeface="Times New Roman"/>
                <a:ea typeface="Calibri"/>
                <a:cs typeface="Times New Roman"/>
              </a:rPr>
              <a:t> </a:t>
            </a:r>
            <a:endParaRPr lang="en-US" sz="2800" dirty="0">
              <a:ea typeface="Calibri"/>
              <a:cs typeface="Times New Roman"/>
            </a:endParaRPr>
          </a:p>
          <a:p>
            <a:pPr marL="0" indent="0">
              <a:buNone/>
            </a:pPr>
            <a:endParaRPr lang="en-US" dirty="0"/>
          </a:p>
        </p:txBody>
      </p:sp>
    </p:spTree>
    <p:extLst>
      <p:ext uri="{BB962C8B-B14F-4D97-AF65-F5344CB8AC3E}">
        <p14:creationId xmlns:p14="http://schemas.microsoft.com/office/powerpoint/2010/main" xmlns="" val="3524730520"/>
      </p:ext>
    </p:extLst>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838200"/>
          </a:xfrm>
        </p:spPr>
        <p:txBody>
          <a:bodyPr>
            <a:normAutofit fontScale="90000"/>
          </a:bodyPr>
          <a:lstStyle/>
          <a:p>
            <a:pPr marL="0" marR="0" algn="just">
              <a:lnSpc>
                <a:spcPct val="115000"/>
              </a:lnSpc>
              <a:spcBef>
                <a:spcPts val="1200"/>
              </a:spcBef>
              <a:spcAft>
                <a:spcPts val="0"/>
              </a:spcAft>
            </a:pPr>
            <a:r>
              <a:rPr lang="en-US" sz="2000" b="1" dirty="0" smtClean="0">
                <a:effectLst/>
                <a:latin typeface="Times New Roman"/>
                <a:ea typeface="Calibri"/>
                <a:cs typeface="Times New Roman"/>
              </a:rPr>
              <a:t/>
            </a:r>
            <a:br>
              <a:rPr lang="en-US" sz="2000" b="1" dirty="0" smtClean="0">
                <a:effectLst/>
                <a:latin typeface="Times New Roman"/>
                <a:ea typeface="Calibri"/>
                <a:cs typeface="Times New Roman"/>
              </a:rPr>
            </a:br>
            <a:r>
              <a:rPr lang="en-US" sz="3100" b="1" dirty="0" smtClean="0">
                <a:effectLst/>
                <a:latin typeface="Times New Roman"/>
                <a:ea typeface="Calibri"/>
                <a:cs typeface="Times New Roman"/>
              </a:rPr>
              <a:t>INTRODUCTION</a:t>
            </a:r>
            <a:r>
              <a:rPr lang="en-US" sz="3100" dirty="0">
                <a:ea typeface="Calibri"/>
                <a:cs typeface="Times New Roman"/>
              </a:rPr>
              <a:t/>
            </a:r>
            <a:br>
              <a:rPr lang="en-US" sz="3100" dirty="0">
                <a:ea typeface="Calibri"/>
                <a:cs typeface="Times New Roman"/>
              </a:rPr>
            </a:br>
            <a:endParaRPr lang="en-US" sz="3100" dirty="0"/>
          </a:p>
        </p:txBody>
      </p:sp>
      <p:sp>
        <p:nvSpPr>
          <p:cNvPr id="3" name="Content Placeholder 2"/>
          <p:cNvSpPr>
            <a:spLocks noGrp="1"/>
          </p:cNvSpPr>
          <p:nvPr>
            <p:ph idx="1"/>
          </p:nvPr>
        </p:nvSpPr>
        <p:spPr>
          <a:xfrm>
            <a:off x="533400" y="1143000"/>
            <a:ext cx="8229600" cy="5334000"/>
          </a:xfrm>
        </p:spPr>
        <p:txBody>
          <a:bodyPr>
            <a:normAutofit fontScale="85000" lnSpcReduction="20000"/>
          </a:bodyPr>
          <a:lstStyle/>
          <a:p>
            <a:r>
              <a:rPr lang="en-US" sz="2900" dirty="0" smtClean="0">
                <a:latin typeface="Times New Roman" pitchFamily="18" charset="0"/>
                <a:cs typeface="Times New Roman" pitchFamily="18" charset="0"/>
              </a:rPr>
              <a:t>Water is very critical to urban lives as its welfare implication cannot be overstated. Infections, diarrhea and other serious water borne illnesses are leading causes of infant mortality and malnutrition. Their impact goes beyond health to the economic realm in the form of lost workdays and school absenteeism.</a:t>
            </a:r>
          </a:p>
          <a:p>
            <a:pPr marL="0" indent="0">
              <a:buNone/>
            </a:pPr>
            <a:endParaRPr lang="en-US" sz="2900" dirty="0" smtClean="0">
              <a:latin typeface="Times New Roman" pitchFamily="18" charset="0"/>
              <a:cs typeface="Times New Roman" pitchFamily="18" charset="0"/>
            </a:endParaRPr>
          </a:p>
          <a:p>
            <a:r>
              <a:rPr lang="en-US" sz="2900" dirty="0" smtClean="0">
                <a:latin typeface="Times New Roman" pitchFamily="18" charset="0"/>
                <a:cs typeface="Times New Roman" pitchFamily="18" charset="0"/>
              </a:rPr>
              <a:t>According to </a:t>
            </a:r>
            <a:r>
              <a:rPr lang="en-US" sz="2900" dirty="0" err="1" smtClean="0">
                <a:latin typeface="Times New Roman" pitchFamily="18" charset="0"/>
                <a:cs typeface="Times New Roman" pitchFamily="18" charset="0"/>
              </a:rPr>
              <a:t>Barnegree</a:t>
            </a:r>
            <a:r>
              <a:rPr lang="en-US" sz="2900" dirty="0" smtClean="0">
                <a:latin typeface="Times New Roman" pitchFamily="18" charset="0"/>
                <a:cs typeface="Times New Roman" pitchFamily="18" charset="0"/>
              </a:rPr>
              <a:t> and Morella (2011) it is estimated that meeting the Millennium Development Goal (MDG) for access to safe water would produce an economic benefit of US $3.1 billion (in 2000 dollars) in Africa, a gain realized by combination of time saving and health benefits.</a:t>
            </a:r>
          </a:p>
          <a:p>
            <a:pPr marL="0" indent="0">
              <a:buNone/>
            </a:pPr>
            <a:endParaRPr lang="en-US" sz="2900" dirty="0" smtClean="0">
              <a:latin typeface="Times New Roman" pitchFamily="18" charset="0"/>
              <a:cs typeface="Times New Roman" pitchFamily="18" charset="0"/>
            </a:endParaRPr>
          </a:p>
          <a:p>
            <a:r>
              <a:rPr lang="en-US" sz="2900" dirty="0" smtClean="0">
                <a:latin typeface="Times New Roman" pitchFamily="18" charset="0"/>
                <a:cs typeface="Times New Roman" pitchFamily="18" charset="0"/>
              </a:rPr>
              <a:t>In the face of these challenges, cities in less developed countries are growing at unprecedented rates. </a:t>
            </a:r>
          </a:p>
          <a:p>
            <a:endParaRPr lang="en-US" dirty="0" smtClean="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2542424032"/>
      </p:ext>
    </p:extLst>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715000"/>
          </a:xfrm>
        </p:spPr>
        <p:txBody>
          <a:bodyPr>
            <a:normAutofit fontScale="92500"/>
          </a:bodyPr>
          <a:lstStyle/>
          <a:p>
            <a:pPr lvl="0" algn="just">
              <a:lnSpc>
                <a:spcPct val="115000"/>
              </a:lnSpc>
              <a:spcBef>
                <a:spcPts val="1200"/>
              </a:spcBef>
              <a:spcAft>
                <a:spcPts val="1000"/>
              </a:spcAft>
              <a:buNone/>
            </a:pPr>
            <a:endParaRPr lang="en-US" dirty="0" smtClean="0">
              <a:effectLst/>
              <a:latin typeface="Times New Roman"/>
              <a:ea typeface="Calibri"/>
              <a:cs typeface="Times New Roman"/>
            </a:endParaRPr>
          </a:p>
          <a:p>
            <a:pPr lvl="0" algn="just">
              <a:lnSpc>
                <a:spcPct val="115000"/>
              </a:lnSpc>
              <a:spcBef>
                <a:spcPts val="1200"/>
              </a:spcBef>
              <a:spcAft>
                <a:spcPts val="1000"/>
              </a:spcAft>
              <a:buFont typeface="Symbol"/>
              <a:buChar char=""/>
            </a:pPr>
            <a:r>
              <a:rPr lang="en-US" dirty="0" smtClean="0">
                <a:effectLst/>
                <a:latin typeface="Times New Roman"/>
                <a:ea typeface="Calibri"/>
                <a:cs typeface="Times New Roman"/>
              </a:rPr>
              <a:t>The various tiers of government are struggling to cope with the face of urbanization and there is ever increasing demand for water infrastructure services. It has become obvious that government alone cannot cope with the problem of infrastructure particularly water. </a:t>
            </a:r>
            <a:endParaRPr lang="en-US" sz="2800" dirty="0">
              <a:ea typeface="Calibri"/>
              <a:cs typeface="Times New Roman"/>
            </a:endParaRPr>
          </a:p>
          <a:p>
            <a:pPr lvl="0" algn="just">
              <a:lnSpc>
                <a:spcPct val="115000"/>
              </a:lnSpc>
              <a:spcBef>
                <a:spcPts val="1200"/>
              </a:spcBef>
              <a:spcAft>
                <a:spcPts val="1000"/>
              </a:spcAft>
              <a:buFont typeface="Symbol"/>
              <a:buChar char=""/>
            </a:pPr>
            <a:r>
              <a:rPr lang="en-US" dirty="0" smtClean="0">
                <a:effectLst/>
                <a:latin typeface="Times New Roman"/>
                <a:ea typeface="Calibri"/>
                <a:cs typeface="Times New Roman"/>
              </a:rPr>
              <a:t>There is therefore an urgent need to invite the private sector to participate in the provision of urban water services.</a:t>
            </a:r>
            <a:endParaRPr lang="en-US" sz="2800" dirty="0">
              <a:ea typeface="Calibri"/>
              <a:cs typeface="Times New Roman"/>
            </a:endParaRPr>
          </a:p>
          <a:p>
            <a:pPr lvl="0" algn="just">
              <a:lnSpc>
                <a:spcPct val="115000"/>
              </a:lnSpc>
              <a:spcBef>
                <a:spcPts val="1200"/>
              </a:spcBef>
              <a:spcAft>
                <a:spcPts val="1000"/>
              </a:spcAft>
              <a:buFont typeface="Symbol"/>
              <a:buChar char=""/>
            </a:pPr>
            <a:r>
              <a:rPr lang="en-US" dirty="0" smtClean="0">
                <a:effectLst/>
                <a:latin typeface="Times New Roman"/>
                <a:ea typeface="Calibri"/>
                <a:cs typeface="Times New Roman"/>
              </a:rPr>
              <a:t> Studies have shown that most urban dwellers purchase water at prices higher than that provided by public utility agencies. </a:t>
            </a:r>
          </a:p>
          <a:p>
            <a:pPr marL="0" indent="0">
              <a:buNone/>
            </a:pPr>
            <a:endParaRPr lang="en-US" dirty="0"/>
          </a:p>
        </p:txBody>
      </p:sp>
    </p:spTree>
    <p:extLst>
      <p:ext uri="{BB962C8B-B14F-4D97-AF65-F5344CB8AC3E}">
        <p14:creationId xmlns:p14="http://schemas.microsoft.com/office/powerpoint/2010/main" xmlns="" val="364504376"/>
      </p:ext>
    </p:extLst>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324600"/>
          </a:xfrm>
        </p:spPr>
        <p:txBody>
          <a:bodyPr>
            <a:normAutofit fontScale="85000" lnSpcReduction="20000"/>
          </a:bodyPr>
          <a:lstStyle/>
          <a:p>
            <a:pPr lvl="0" algn="just">
              <a:lnSpc>
                <a:spcPct val="115000"/>
              </a:lnSpc>
              <a:spcBef>
                <a:spcPts val="1200"/>
              </a:spcBef>
              <a:spcAft>
                <a:spcPts val="1000"/>
              </a:spcAft>
              <a:buFont typeface="Symbol"/>
              <a:buChar char=""/>
            </a:pPr>
            <a:r>
              <a:rPr lang="en-US" dirty="0" smtClean="0">
                <a:effectLst/>
                <a:latin typeface="Times New Roman"/>
                <a:ea typeface="Calibri"/>
                <a:cs typeface="Times New Roman"/>
              </a:rPr>
              <a:t>Government in developing countries including Nigeria have often subsidized water supply typically in an attempt to achieve social and health benefits for the low income households which constitutes majority of urban population (Montes De </a:t>
            </a:r>
            <a:r>
              <a:rPr lang="en-US" dirty="0" err="1" smtClean="0">
                <a:effectLst/>
                <a:latin typeface="Times New Roman"/>
                <a:ea typeface="Calibri"/>
                <a:cs typeface="Times New Roman"/>
              </a:rPr>
              <a:t>Oca</a:t>
            </a:r>
            <a:r>
              <a:rPr lang="en-US" dirty="0" smtClean="0">
                <a:effectLst/>
                <a:latin typeface="Times New Roman"/>
                <a:ea typeface="Calibri"/>
                <a:cs typeface="Times New Roman"/>
              </a:rPr>
              <a:t>, Bateman et.al, </a:t>
            </a:r>
            <a:r>
              <a:rPr lang="en-US" dirty="0" err="1" smtClean="0">
                <a:effectLst/>
                <a:latin typeface="Times New Roman"/>
                <a:ea typeface="Calibri"/>
                <a:cs typeface="Times New Roman"/>
              </a:rPr>
              <a:t>Tinch</a:t>
            </a:r>
            <a:r>
              <a:rPr lang="en-US" dirty="0" smtClean="0">
                <a:effectLst/>
                <a:latin typeface="Times New Roman"/>
                <a:ea typeface="Calibri"/>
                <a:cs typeface="Times New Roman"/>
              </a:rPr>
              <a:t> and Moffat 2004).</a:t>
            </a:r>
            <a:endParaRPr lang="en-US" sz="2800" dirty="0">
              <a:ea typeface="Calibri"/>
              <a:cs typeface="Times New Roman"/>
            </a:endParaRPr>
          </a:p>
          <a:p>
            <a:pPr lvl="0" algn="just">
              <a:lnSpc>
                <a:spcPct val="115000"/>
              </a:lnSpc>
              <a:spcBef>
                <a:spcPts val="1200"/>
              </a:spcBef>
              <a:spcAft>
                <a:spcPts val="1000"/>
              </a:spcAft>
              <a:buFont typeface="Symbol"/>
              <a:buChar char=""/>
            </a:pPr>
            <a:r>
              <a:rPr lang="en-US" dirty="0" smtClean="0">
                <a:effectLst/>
                <a:latin typeface="Times New Roman"/>
                <a:ea typeface="Calibri"/>
                <a:cs typeface="Times New Roman"/>
              </a:rPr>
              <a:t>The present trend towards privatization is likely to end all such subsidies. In effect, if we want good water supply service, we have to pay for it. The private sector must establish affective demand before embarking on water project by eliciting user preferences and their willingness to pay for water provision. Willingness to pay for services will be much greater and the resource will then be used in ways that lead to increased satisfaction if infrastructure is built where there is sufficient demand for the services.</a:t>
            </a:r>
            <a:endParaRPr lang="en-US" sz="2800" dirty="0">
              <a:ea typeface="Calibri"/>
              <a:cs typeface="Times New Roman"/>
            </a:endParaRPr>
          </a:p>
          <a:p>
            <a:pPr lvl="0" algn="just">
              <a:lnSpc>
                <a:spcPct val="115000"/>
              </a:lnSpc>
              <a:spcBef>
                <a:spcPts val="1200"/>
              </a:spcBef>
              <a:spcAft>
                <a:spcPts val="1000"/>
              </a:spcAft>
              <a:buFont typeface="Symbol"/>
              <a:buChar char=""/>
            </a:pPr>
            <a:r>
              <a:rPr lang="en-US" dirty="0" smtClean="0">
                <a:effectLst/>
                <a:latin typeface="Times New Roman"/>
                <a:ea typeface="Calibri"/>
                <a:cs typeface="Times New Roman"/>
              </a:rPr>
              <a:t>The fundamental transactions whether concession or Public-Private Partnership (PPP) is that they provide a proven mechanism for government to alleviate the need for direct capital expenditure on new facilities while also potentially improving service provision.</a:t>
            </a:r>
            <a:endParaRPr lang="en-US" dirty="0">
              <a:ea typeface="Calibri"/>
              <a:cs typeface="Times New Roman"/>
            </a:endParaRPr>
          </a:p>
          <a:p>
            <a:pPr marL="0" marR="0" indent="0" algn="just">
              <a:lnSpc>
                <a:spcPct val="115000"/>
              </a:lnSpc>
              <a:spcBef>
                <a:spcPts val="1200"/>
              </a:spcBef>
              <a:spcAft>
                <a:spcPts val="1000"/>
              </a:spcAft>
              <a:buNone/>
            </a:pPr>
            <a:endParaRPr lang="en-US" sz="2800" dirty="0">
              <a:ea typeface="Calibri"/>
              <a:cs typeface="Times New Roman"/>
            </a:endParaRPr>
          </a:p>
          <a:p>
            <a:endParaRPr lang="en-US" dirty="0"/>
          </a:p>
        </p:txBody>
      </p:sp>
    </p:spTree>
    <p:extLst>
      <p:ext uri="{BB962C8B-B14F-4D97-AF65-F5344CB8AC3E}">
        <p14:creationId xmlns:p14="http://schemas.microsoft.com/office/powerpoint/2010/main" xmlns="" val="3325370492"/>
      </p:ext>
    </p:extLst>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28600"/>
            <a:ext cx="8229600" cy="6400800"/>
          </a:xfrm>
        </p:spPr>
        <p:txBody>
          <a:bodyPr>
            <a:normAutofit fontScale="92500" lnSpcReduction="20000"/>
          </a:bodyPr>
          <a:lstStyle/>
          <a:p>
            <a:pPr lvl="0" algn="just">
              <a:lnSpc>
                <a:spcPct val="115000"/>
              </a:lnSpc>
              <a:spcBef>
                <a:spcPts val="1200"/>
              </a:spcBef>
              <a:spcAft>
                <a:spcPts val="1000"/>
              </a:spcAft>
              <a:buFont typeface="Symbol"/>
              <a:buChar char=""/>
            </a:pPr>
            <a:r>
              <a:rPr lang="en-US" dirty="0" smtClean="0">
                <a:effectLst/>
                <a:latin typeface="Times New Roman"/>
                <a:ea typeface="Calibri"/>
                <a:cs typeface="Times New Roman"/>
              </a:rPr>
              <a:t>Generally the water sector reforms were composed of three components: decentralization, regulation and private sector participation. It is an integral part of the reform process. Many countries created national agencies for water, similar to the water services regulatory authority model of the United Kingdom.</a:t>
            </a:r>
            <a:endParaRPr lang="en-US" sz="2800" dirty="0">
              <a:ea typeface="Calibri"/>
              <a:cs typeface="Times New Roman"/>
            </a:endParaRPr>
          </a:p>
          <a:p>
            <a:pPr marL="0" marR="0" algn="just">
              <a:lnSpc>
                <a:spcPct val="115000"/>
              </a:lnSpc>
              <a:spcBef>
                <a:spcPts val="1200"/>
              </a:spcBef>
              <a:spcAft>
                <a:spcPts val="1000"/>
              </a:spcAft>
            </a:pPr>
            <a:r>
              <a:rPr lang="en-US" dirty="0" smtClean="0">
                <a:effectLst/>
                <a:latin typeface="Times New Roman"/>
                <a:ea typeface="Calibri"/>
                <a:cs typeface="Times New Roman"/>
              </a:rPr>
              <a:t>Privatization of water infrastructure in sub-Saharan Africa is still emerging. Rather in response to growing appreciation of the problem of the traditional public enterprise model, many governments in Africa and elsewhere have attempted to improve the performance of state owned enterprises through performance contracts with public managers and or corporation.</a:t>
            </a:r>
            <a:endParaRPr lang="en-US" sz="2800" dirty="0">
              <a:ea typeface="Calibri"/>
              <a:cs typeface="Times New Roman"/>
            </a:endParaRPr>
          </a:p>
          <a:p>
            <a:pPr marL="0" marR="0" algn="just">
              <a:lnSpc>
                <a:spcPct val="115000"/>
              </a:lnSpc>
              <a:spcBef>
                <a:spcPts val="1200"/>
              </a:spcBef>
              <a:spcAft>
                <a:spcPts val="1000"/>
              </a:spcAft>
            </a:pPr>
            <a:r>
              <a:rPr lang="en-US" dirty="0" smtClean="0">
                <a:effectLst/>
                <a:latin typeface="Times New Roman"/>
                <a:ea typeface="Calibri"/>
                <a:cs typeface="Times New Roman"/>
              </a:rPr>
              <a:t>This study therefore aims at establishing effective demand for urban water infrastructure provision through user willingness to pay in order to encourage private sector participation in service provision using Lagos (Nigeria) Metropolis as case study.</a:t>
            </a:r>
            <a:endParaRPr lang="en-US" sz="2800" dirty="0">
              <a:ea typeface="Calibri"/>
              <a:cs typeface="Times New Roman"/>
            </a:endParaRPr>
          </a:p>
          <a:p>
            <a:endParaRPr lang="en-US" dirty="0"/>
          </a:p>
        </p:txBody>
      </p:sp>
    </p:spTree>
    <p:extLst>
      <p:ext uri="{BB962C8B-B14F-4D97-AF65-F5344CB8AC3E}">
        <p14:creationId xmlns:p14="http://schemas.microsoft.com/office/powerpoint/2010/main" xmlns="" val="3831811644"/>
      </p:ext>
    </p:ext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400800"/>
          </a:xfrm>
        </p:spPr>
        <p:txBody>
          <a:bodyPr>
            <a:normAutofit fontScale="77500" lnSpcReduction="20000"/>
          </a:bodyPr>
          <a:lstStyle/>
          <a:p>
            <a:pPr lvl="0" algn="ctr">
              <a:lnSpc>
                <a:spcPct val="115000"/>
              </a:lnSpc>
              <a:spcBef>
                <a:spcPts val="1200"/>
              </a:spcBef>
              <a:buNone/>
            </a:pPr>
            <a:r>
              <a:rPr lang="en-US" sz="3800" b="1" dirty="0" smtClean="0">
                <a:latin typeface="Times New Roman"/>
                <a:ea typeface="Calibri"/>
                <a:cs typeface="Times New Roman"/>
              </a:rPr>
              <a:t>WATER INFRASTRUCTURE</a:t>
            </a:r>
            <a:r>
              <a:rPr lang="en-US" dirty="0" smtClean="0">
                <a:ea typeface="Calibri"/>
                <a:cs typeface="Times New Roman"/>
              </a:rPr>
              <a:t/>
            </a:r>
            <a:br>
              <a:rPr lang="en-US" dirty="0" smtClean="0">
                <a:ea typeface="Calibri"/>
                <a:cs typeface="Times New Roman"/>
              </a:rPr>
            </a:br>
            <a:endParaRPr lang="en-US" dirty="0" smtClean="0">
              <a:effectLst/>
              <a:latin typeface="Times New Roman"/>
              <a:ea typeface="Calibri"/>
              <a:cs typeface="Times New Roman"/>
            </a:endParaRPr>
          </a:p>
          <a:p>
            <a:pPr lvl="0" algn="just">
              <a:lnSpc>
                <a:spcPct val="115000"/>
              </a:lnSpc>
              <a:spcBef>
                <a:spcPts val="1200"/>
              </a:spcBef>
              <a:buFont typeface="Symbol"/>
              <a:buChar char=""/>
            </a:pPr>
            <a:r>
              <a:rPr lang="en-US" dirty="0" smtClean="0">
                <a:effectLst/>
                <a:latin typeface="Times New Roman"/>
                <a:ea typeface="Calibri"/>
                <a:cs typeface="Times New Roman"/>
              </a:rPr>
              <a:t>The 2006 Human Development Report (HDR) stipulated a minimum of 20 liters of clean water a day for all as a human right, to check a growing water and sanitation crisis that causes the death of about two million children every year. According to the report, unclean water is greater threat to human security than violent conflict, across much of developing world.</a:t>
            </a:r>
            <a:endParaRPr lang="en-US" sz="2800" dirty="0">
              <a:ea typeface="Calibri"/>
              <a:cs typeface="Times New Roman"/>
            </a:endParaRPr>
          </a:p>
          <a:p>
            <a:pPr lvl="0" algn="just">
              <a:lnSpc>
                <a:spcPct val="115000"/>
              </a:lnSpc>
              <a:spcBef>
                <a:spcPts val="1200"/>
              </a:spcBef>
              <a:spcAft>
                <a:spcPts val="1000"/>
              </a:spcAft>
              <a:buFont typeface="Symbol"/>
              <a:buChar char=""/>
            </a:pPr>
            <a:r>
              <a:rPr lang="en-US" dirty="0" smtClean="0">
                <a:effectLst/>
                <a:latin typeface="Times New Roman"/>
                <a:ea typeface="Calibri"/>
                <a:cs typeface="Times New Roman"/>
              </a:rPr>
              <a:t>It was revealed that each year, 1.8 million children die from diarrhea that could be prevented with access to clean water and toilets. In addition, 443 million school days are lost to water related illness, and almost 50% of all people in developing countries suffer at any given time from a health problem caused by a lack of water and poor sanitation. Unclean water and poor sanitation are directly implicated in the huge difference in life chance that separates children born in poor countries from children born in rich countries.</a:t>
            </a:r>
          </a:p>
          <a:p>
            <a:pPr lvl="0" algn="just">
              <a:lnSpc>
                <a:spcPct val="115000"/>
              </a:lnSpc>
              <a:spcBef>
                <a:spcPts val="1200"/>
              </a:spcBef>
              <a:spcAft>
                <a:spcPts val="1000"/>
              </a:spcAft>
              <a:buFont typeface="Symbol"/>
              <a:buChar char=""/>
            </a:pPr>
            <a:r>
              <a:rPr lang="en-US" dirty="0" smtClean="0">
                <a:effectLst/>
                <a:latin typeface="Times New Roman"/>
                <a:ea typeface="Calibri"/>
                <a:cs typeface="Times New Roman"/>
              </a:rPr>
              <a:t> Most households, industries and real estate developers’ in Lagos have to make provision for privately installed water infrastructure to meet their daily needs (</a:t>
            </a:r>
            <a:r>
              <a:rPr lang="en-US" dirty="0" err="1" smtClean="0">
                <a:effectLst/>
                <a:latin typeface="Times New Roman"/>
                <a:ea typeface="Calibri"/>
                <a:cs typeface="Times New Roman"/>
              </a:rPr>
              <a:t>Enendu</a:t>
            </a:r>
            <a:r>
              <a:rPr lang="en-US" dirty="0" smtClean="0">
                <a:effectLst/>
                <a:latin typeface="Times New Roman"/>
                <a:ea typeface="Calibri"/>
                <a:cs typeface="Times New Roman"/>
              </a:rPr>
              <a:t>, 2007; Lees and </a:t>
            </a:r>
            <a:r>
              <a:rPr lang="en-US" dirty="0" err="1" smtClean="0">
                <a:effectLst/>
                <a:latin typeface="Times New Roman"/>
                <a:ea typeface="Calibri"/>
                <a:cs typeface="Times New Roman"/>
              </a:rPr>
              <a:t>Anas</a:t>
            </a:r>
            <a:r>
              <a:rPr lang="en-US" dirty="0" smtClean="0">
                <a:effectLst/>
                <a:latin typeface="Times New Roman"/>
                <a:ea typeface="Calibri"/>
                <a:cs typeface="Times New Roman"/>
              </a:rPr>
              <a:t>, 1989). The poor may not be able to provide their own boreholes and therefore rely on supply from any affordable source. </a:t>
            </a:r>
          </a:p>
          <a:p>
            <a:pPr lvl="0" algn="just">
              <a:lnSpc>
                <a:spcPct val="115000"/>
              </a:lnSpc>
              <a:spcBef>
                <a:spcPts val="1200"/>
              </a:spcBef>
              <a:spcAft>
                <a:spcPts val="1000"/>
              </a:spcAft>
              <a:buFont typeface="Symbol"/>
              <a:buChar char=""/>
            </a:pPr>
            <a:endParaRPr lang="en-US" sz="2800" dirty="0">
              <a:ea typeface="Calibri"/>
              <a:cs typeface="Times New Roman"/>
            </a:endParaRPr>
          </a:p>
          <a:p>
            <a:pPr marL="0" indent="0">
              <a:buNone/>
            </a:pPr>
            <a:endParaRPr lang="en-US" dirty="0"/>
          </a:p>
        </p:txBody>
      </p:sp>
    </p:spTree>
    <p:extLst>
      <p:ext uri="{BB962C8B-B14F-4D97-AF65-F5344CB8AC3E}">
        <p14:creationId xmlns:p14="http://schemas.microsoft.com/office/powerpoint/2010/main" xmlns="" val="3795026550"/>
      </p:ext>
    </p:extLst>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172200"/>
          </a:xfrm>
        </p:spPr>
        <p:txBody>
          <a:bodyPr>
            <a:normAutofit fontScale="92500"/>
          </a:bodyPr>
          <a:lstStyle/>
          <a:p>
            <a:pPr algn="ctr">
              <a:lnSpc>
                <a:spcPct val="115000"/>
              </a:lnSpc>
              <a:spcBef>
                <a:spcPts val="0"/>
              </a:spcBef>
              <a:buNone/>
            </a:pPr>
            <a:r>
              <a:rPr lang="en-US" b="1" dirty="0" smtClean="0">
                <a:latin typeface="Times New Roman" pitchFamily="18" charset="0"/>
                <a:cs typeface="Times New Roman" pitchFamily="18" charset="0"/>
              </a:rPr>
              <a:t>AVERTING EXPENDITURE</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MITIGATING EXPENDITURE AND AVERTING BEHAVIOR</a:t>
            </a:r>
            <a:endParaRPr lang="en-US" dirty="0" smtClean="0">
              <a:effectLst/>
              <a:latin typeface="Times New Roman"/>
              <a:ea typeface="Calibri"/>
              <a:cs typeface="Times New Roman"/>
            </a:endParaRPr>
          </a:p>
          <a:p>
            <a:pPr algn="just">
              <a:lnSpc>
                <a:spcPct val="115000"/>
              </a:lnSpc>
              <a:spcBef>
                <a:spcPts val="0"/>
              </a:spcBef>
            </a:pPr>
            <a:endParaRPr lang="en-US" dirty="0" smtClean="0">
              <a:latin typeface="Times New Roman"/>
              <a:ea typeface="Calibri"/>
              <a:cs typeface="Times New Roman"/>
            </a:endParaRPr>
          </a:p>
          <a:p>
            <a:pPr algn="just">
              <a:lnSpc>
                <a:spcPct val="115000"/>
              </a:lnSpc>
              <a:spcBef>
                <a:spcPts val="0"/>
              </a:spcBef>
            </a:pPr>
            <a:r>
              <a:rPr lang="en-US" dirty="0" smtClean="0">
                <a:effectLst/>
                <a:latin typeface="Times New Roman"/>
                <a:ea typeface="Calibri"/>
                <a:cs typeface="Times New Roman"/>
              </a:rPr>
              <a:t>These approaches assess the value of non-marketed commodities such as cleaner air and water through the amount individuals are willing to pay for market goods and services to mitigate an environmental externality or to prevent a utility loss from environmental degradation  or to change their behavior to acquire a greater environmental quality. </a:t>
            </a:r>
            <a:endParaRPr lang="en-US" sz="2800" dirty="0">
              <a:ea typeface="Calibri"/>
              <a:cs typeface="Times New Roman"/>
            </a:endParaRPr>
          </a:p>
          <a:p>
            <a:pPr marL="0" marR="0" indent="0" algn="just">
              <a:lnSpc>
                <a:spcPct val="115000"/>
              </a:lnSpc>
              <a:spcBef>
                <a:spcPts val="0"/>
              </a:spcBef>
              <a:spcAft>
                <a:spcPts val="0"/>
              </a:spcAft>
              <a:buNone/>
            </a:pPr>
            <a:endParaRPr lang="en-US" sz="2800" dirty="0">
              <a:ea typeface="Calibri"/>
              <a:cs typeface="Times New Roman"/>
            </a:endParaRPr>
          </a:p>
          <a:p>
            <a:pPr algn="just">
              <a:lnSpc>
                <a:spcPct val="115000"/>
              </a:lnSpc>
              <a:spcBef>
                <a:spcPts val="0"/>
              </a:spcBef>
            </a:pPr>
            <a:r>
              <a:rPr lang="en-US" dirty="0" smtClean="0">
                <a:effectLst/>
                <a:latin typeface="Times New Roman"/>
                <a:ea typeface="Calibri"/>
                <a:cs typeface="Times New Roman"/>
              </a:rPr>
              <a:t>It is the expenditure to avert or mitigate effect arising from reduction in quality of environmental assets (</a:t>
            </a:r>
            <a:r>
              <a:rPr lang="en-US" dirty="0" err="1" smtClean="0">
                <a:effectLst/>
                <a:latin typeface="Times New Roman"/>
                <a:ea typeface="Calibri"/>
                <a:cs typeface="Times New Roman"/>
              </a:rPr>
              <a:t>Garrod</a:t>
            </a:r>
            <a:r>
              <a:rPr lang="en-US" dirty="0" smtClean="0">
                <a:effectLst/>
                <a:latin typeface="Times New Roman"/>
                <a:ea typeface="Calibri"/>
                <a:cs typeface="Times New Roman"/>
              </a:rPr>
              <a:t> and Willis 2001, </a:t>
            </a:r>
            <a:r>
              <a:rPr lang="en-US" dirty="0" err="1" smtClean="0">
                <a:effectLst/>
                <a:latin typeface="Times New Roman"/>
                <a:ea typeface="Calibri"/>
                <a:cs typeface="Times New Roman"/>
              </a:rPr>
              <a:t>Callan</a:t>
            </a:r>
            <a:r>
              <a:rPr lang="en-US" dirty="0" smtClean="0">
                <a:effectLst/>
                <a:latin typeface="Times New Roman"/>
                <a:ea typeface="Calibri"/>
                <a:cs typeface="Times New Roman"/>
              </a:rPr>
              <a:t> and Thomas 1996, Otegbulu 2010). </a:t>
            </a:r>
            <a:endParaRPr lang="en-US" sz="2800" dirty="0">
              <a:ea typeface="Calibri"/>
              <a:cs typeface="Times New Roman"/>
            </a:endParaRPr>
          </a:p>
          <a:p>
            <a:pPr marL="0" indent="0">
              <a:buNone/>
            </a:pPr>
            <a:endParaRPr lang="en-US" dirty="0"/>
          </a:p>
        </p:txBody>
      </p:sp>
    </p:spTree>
    <p:extLst>
      <p:ext uri="{BB962C8B-B14F-4D97-AF65-F5344CB8AC3E}">
        <p14:creationId xmlns:p14="http://schemas.microsoft.com/office/powerpoint/2010/main" xmlns="" val="2938348026"/>
      </p:ext>
    </p:extLst>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10600" cy="6477000"/>
          </a:xfrm>
        </p:spPr>
        <p:txBody>
          <a:bodyPr>
            <a:normAutofit fontScale="40000" lnSpcReduction="20000"/>
          </a:bodyPr>
          <a:lstStyle/>
          <a:p>
            <a:pPr marL="0" indent="0" algn="ctr">
              <a:lnSpc>
                <a:spcPct val="115000"/>
              </a:lnSpc>
              <a:spcBef>
                <a:spcPts val="0"/>
              </a:spcBef>
              <a:buNone/>
            </a:pPr>
            <a:r>
              <a:rPr lang="en-US" sz="5400" b="1" dirty="0" smtClean="0">
                <a:latin typeface="Times New Roman"/>
                <a:ea typeface="Calibri"/>
                <a:cs typeface="Times New Roman"/>
              </a:rPr>
              <a:t>WILLINGNESS TO PAY (WTP) FOR WATER INFRASTRUCTURE</a:t>
            </a:r>
            <a:endParaRPr lang="en-US" sz="5000" dirty="0" smtClean="0">
              <a:effectLst/>
              <a:latin typeface="Times New Roman"/>
              <a:ea typeface="Calibri"/>
              <a:cs typeface="Times New Roman"/>
            </a:endParaRPr>
          </a:p>
          <a:p>
            <a:pPr marL="0" indent="0" algn="just">
              <a:lnSpc>
                <a:spcPct val="115000"/>
              </a:lnSpc>
              <a:spcBef>
                <a:spcPts val="0"/>
              </a:spcBef>
              <a:buNone/>
            </a:pPr>
            <a:endParaRPr lang="en-US" sz="5000" dirty="0" smtClean="0">
              <a:effectLst/>
              <a:latin typeface="Times New Roman"/>
              <a:ea typeface="Calibri"/>
              <a:cs typeface="Times New Roman"/>
            </a:endParaRPr>
          </a:p>
          <a:p>
            <a:pPr algn="just">
              <a:lnSpc>
                <a:spcPct val="115000"/>
              </a:lnSpc>
              <a:spcBef>
                <a:spcPts val="0"/>
              </a:spcBef>
            </a:pPr>
            <a:r>
              <a:rPr lang="en-US" sz="5000" dirty="0" smtClean="0">
                <a:effectLst/>
                <a:latin typeface="Times New Roman"/>
                <a:ea typeface="Calibri"/>
                <a:cs typeface="Times New Roman"/>
              </a:rPr>
              <a:t>The technique requires the construction of a contingent market through which correspondents may state their WTP for specified provision change in a particular good. </a:t>
            </a:r>
            <a:endParaRPr lang="en-US" sz="5000" dirty="0" smtClean="0">
              <a:ea typeface="Calibri"/>
              <a:cs typeface="Times New Roman"/>
            </a:endParaRPr>
          </a:p>
          <a:p>
            <a:pPr marL="0" marR="0" indent="0" algn="just">
              <a:lnSpc>
                <a:spcPct val="115000"/>
              </a:lnSpc>
              <a:spcBef>
                <a:spcPts val="0"/>
              </a:spcBef>
              <a:spcAft>
                <a:spcPts val="0"/>
              </a:spcAft>
              <a:buNone/>
            </a:pPr>
            <a:endParaRPr lang="en-US" sz="5000" dirty="0">
              <a:ea typeface="Calibri"/>
              <a:cs typeface="Times New Roman"/>
            </a:endParaRPr>
          </a:p>
          <a:p>
            <a:pPr algn="just">
              <a:lnSpc>
                <a:spcPct val="115000"/>
              </a:lnSpc>
              <a:spcBef>
                <a:spcPts val="0"/>
              </a:spcBef>
            </a:pPr>
            <a:r>
              <a:rPr lang="en-US" sz="5000" dirty="0" smtClean="0">
                <a:effectLst/>
                <a:latin typeface="Times New Roman"/>
                <a:ea typeface="Calibri"/>
                <a:cs typeface="Times New Roman"/>
              </a:rPr>
              <a:t>When estimating WTP for water improvement within developing countries the scope test is complicated by the fact that income levels are correlated with current levels of supply ,such that those who would benefit most from a provision change to some specified level are those least able to pay for such changes.</a:t>
            </a:r>
            <a:endParaRPr lang="en-US" sz="5000" dirty="0">
              <a:ea typeface="Calibri"/>
              <a:cs typeface="Times New Roman"/>
            </a:endParaRPr>
          </a:p>
          <a:p>
            <a:pPr algn="just">
              <a:lnSpc>
                <a:spcPct val="115000"/>
              </a:lnSpc>
              <a:spcBef>
                <a:spcPts val="1200"/>
              </a:spcBef>
            </a:pPr>
            <a:r>
              <a:rPr lang="en-US" sz="5000" dirty="0" smtClean="0">
                <a:effectLst/>
                <a:latin typeface="Times New Roman"/>
                <a:ea typeface="Calibri"/>
                <a:cs typeface="Times New Roman"/>
              </a:rPr>
              <a:t>Essential elements of the survey are description of environmental goods that are to be valued, description of the payment vehicle, and description of the hypothetical market. Describing the natural good include identifying all valuable attributes of the good. </a:t>
            </a:r>
            <a:endParaRPr lang="en-US" sz="5000" dirty="0">
              <a:ea typeface="Calibri"/>
              <a:cs typeface="Times New Roman"/>
            </a:endParaRPr>
          </a:p>
          <a:p>
            <a:pPr algn="just">
              <a:lnSpc>
                <a:spcPct val="115000"/>
              </a:lnSpc>
              <a:spcBef>
                <a:spcPts val="1200"/>
              </a:spcBef>
            </a:pPr>
            <a:r>
              <a:rPr lang="en-US" sz="5000" dirty="0" smtClean="0">
                <a:effectLst/>
                <a:latin typeface="Times New Roman"/>
                <a:ea typeface="Calibri"/>
                <a:cs typeface="Times New Roman"/>
              </a:rPr>
              <a:t>The payment vehicle pertains to how the money will be paid. One can pay for a good in cash any time it is used or by means of increased income tax. </a:t>
            </a:r>
            <a:endParaRPr lang="en-US" sz="5000" dirty="0">
              <a:ea typeface="Calibri"/>
              <a:cs typeface="Times New Roman"/>
            </a:endParaRPr>
          </a:p>
          <a:p>
            <a:pPr marL="0" lvl="0" indent="0" algn="just">
              <a:lnSpc>
                <a:spcPct val="115000"/>
              </a:lnSpc>
              <a:spcBef>
                <a:spcPts val="1200"/>
              </a:spcBef>
              <a:spcAft>
                <a:spcPts val="1000"/>
              </a:spcAft>
              <a:buNone/>
            </a:pPr>
            <a:endParaRPr lang="en-US" sz="3600" dirty="0">
              <a:ea typeface="Calibri"/>
              <a:cs typeface="Times New Roman"/>
            </a:endParaRPr>
          </a:p>
          <a:p>
            <a:pPr marL="0" indent="0">
              <a:buNone/>
            </a:pPr>
            <a:endParaRPr lang="en-US" dirty="0"/>
          </a:p>
        </p:txBody>
      </p:sp>
    </p:spTree>
    <p:extLst>
      <p:ext uri="{BB962C8B-B14F-4D97-AF65-F5344CB8AC3E}">
        <p14:creationId xmlns:p14="http://schemas.microsoft.com/office/powerpoint/2010/main" xmlns="" val="723066074"/>
      </p:ext>
    </p:extLst>
  </p:cSld>
  <p:clrMapOvr>
    <a:masterClrMapping/>
  </p:clrMapOvr>
  <p:transition>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321</TotalTime>
  <Words>2064</Words>
  <Application>Microsoft Office PowerPoint</Application>
  <PresentationFormat>On-screen Show (4:3)</PresentationFormat>
  <Paragraphs>118</Paragraphs>
  <Slides>23</Slides>
  <Notes>1</Notes>
  <HiddenSlides>0</HiddenSlides>
  <MMClips>0</MMClips>
  <ScaleCrop>false</ScaleCrop>
  <HeadingPairs>
    <vt:vector size="6" baseType="variant">
      <vt:variant>
        <vt:lpstr>Theme</vt:lpstr>
      </vt:variant>
      <vt:variant>
        <vt:i4>1</vt:i4>
      </vt:variant>
      <vt:variant>
        <vt:lpstr>Slide Titles</vt:lpstr>
      </vt:variant>
      <vt:variant>
        <vt:i4>23</vt:i4>
      </vt:variant>
      <vt:variant>
        <vt:lpstr>Custom Shows</vt:lpstr>
      </vt:variant>
      <vt:variant>
        <vt:i4>1</vt:i4>
      </vt:variant>
    </vt:vector>
  </HeadingPairs>
  <TitlesOfParts>
    <vt:vector size="25" baseType="lpstr">
      <vt:lpstr>Flow</vt:lpstr>
      <vt:lpstr>Slide 1</vt:lpstr>
      <vt:lpstr>    ABSTRACT</vt:lpstr>
      <vt:lpstr> INTRODUCTION </vt:lpstr>
      <vt:lpstr>Slide 4</vt:lpstr>
      <vt:lpstr>Slide 5</vt:lpstr>
      <vt:lpstr>Slide 6</vt:lpstr>
      <vt:lpstr>Slide 7</vt:lpstr>
      <vt:lpstr>Slide 8</vt:lpstr>
      <vt:lpstr>Slide 9</vt:lpstr>
      <vt:lpstr>Slide 10</vt:lpstr>
      <vt:lpstr>Slide 11</vt:lpstr>
      <vt:lpstr>Slide 12</vt:lpstr>
      <vt:lpstr>  RESULT RESPONDENT’S CHARACTERISTICS </vt:lpstr>
      <vt:lpstr> TABLE 1. FREQUENCY OF PIPE BORNE WATER SUPPLY  </vt:lpstr>
      <vt:lpstr>Slide 15</vt:lpstr>
      <vt:lpstr>Slide 16</vt:lpstr>
      <vt:lpstr>Slide 17</vt:lpstr>
      <vt:lpstr>Slide 18</vt:lpstr>
      <vt:lpstr>Slide 19</vt:lpstr>
      <vt:lpstr>Slide 20</vt:lpstr>
      <vt:lpstr>Slide 21</vt:lpstr>
      <vt:lpstr>Slide 22</vt:lpstr>
      <vt:lpstr>Slide 23</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CONTINGENT VALUATION MODEL FOR ESTABLISHING THE VIABILITY OF PRIVATE SECTOR INVESTMENT IN URBAN WATER PROJECTS</dc:title>
  <dc:creator>ESTATE MANAGEMENT</dc:creator>
  <cp:lastModifiedBy>ESTATE MANAGEMENT</cp:lastModifiedBy>
  <cp:revision>36</cp:revision>
  <dcterms:created xsi:type="dcterms:W3CDTF">2012-09-08T14:34:16Z</dcterms:created>
  <dcterms:modified xsi:type="dcterms:W3CDTF">2012-10-16T14:27:30Z</dcterms:modified>
</cp:coreProperties>
</file>