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5" r:id="rId6"/>
    <p:sldId id="263" r:id="rId7"/>
    <p:sldId id="266" r:id="rId8"/>
    <p:sldId id="267" r:id="rId9"/>
    <p:sldId id="264" r:id="rId10"/>
    <p:sldId id="268" r:id="rId11"/>
    <p:sldId id="272" r:id="rId12"/>
    <p:sldId id="269" r:id="rId13"/>
    <p:sldId id="270" r:id="rId14"/>
    <p:sldId id="271" r:id="rId15"/>
    <p:sldId id="273" r:id="rId16"/>
    <p:sldId id="278" r:id="rId17"/>
    <p:sldId id="279" r:id="rId18"/>
    <p:sldId id="280" r:id="rId19"/>
    <p:sldId id="281" r:id="rId20"/>
    <p:sldId id="282" r:id="rId21"/>
    <p:sldId id="283" r:id="rId22"/>
    <p:sldId id="274" r:id="rId23"/>
    <p:sldId id="275" r:id="rId24"/>
    <p:sldId id="276" r:id="rId25"/>
    <p:sldId id="277" r:id="rId26"/>
    <p:sldId id="284" r:id="rId27"/>
    <p:sldId id="285"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15C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7CC7AF-5E8F-4550-A2D3-07D7EE6C1C0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7619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9402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11457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48436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CC7AF-5E8F-4550-A2D3-07D7EE6C1C0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77444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7CC7AF-5E8F-4550-A2D3-07D7EE6C1C0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999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7CC7AF-5E8F-4550-A2D3-07D7EE6C1C08}"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14501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CC7AF-5E8F-4550-A2D3-07D7EE6C1C08}"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20717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7AF-5E8F-4550-A2D3-07D7EE6C1C08}"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249773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CC7AF-5E8F-4550-A2D3-07D7EE6C1C0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40384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CC7AF-5E8F-4550-A2D3-07D7EE6C1C0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66397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7AF-5E8F-4550-A2D3-07D7EE6C1C08}" type="datetimeFigureOut">
              <a:rPr lang="en-US" smtClean="0"/>
              <a:t>9/1/2016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74848-1A79-49E8-96AC-63F9DF9C2D98}" type="slidenum">
              <a:rPr lang="en-US" smtClean="0"/>
              <a:t>‹#›</a:t>
            </a:fld>
            <a:endParaRPr lang="en-US"/>
          </a:p>
        </p:txBody>
      </p:sp>
    </p:spTree>
    <p:extLst>
      <p:ext uri="{BB962C8B-B14F-4D97-AF65-F5344CB8AC3E}">
        <p14:creationId xmlns:p14="http://schemas.microsoft.com/office/powerpoint/2010/main" val="176636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automatetheboringstuff.com/#toc" TargetMode="External"/><Relationship Id="rId5" Type="http://schemas.openxmlformats.org/officeDocument/2006/relationships/hyperlink" Target="https://www.continuum.io/downloads" TargetMode="External"/><Relationship Id="rId4" Type="http://schemas.openxmlformats.org/officeDocument/2006/relationships/hyperlink" Target="https://www.python.org/download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687148" y="2231460"/>
            <a:ext cx="7840608" cy="923330"/>
          </a:xfrm>
          <a:prstGeom prst="rect">
            <a:avLst/>
          </a:prstGeom>
        </p:spPr>
        <p:txBody>
          <a:bodyPr wrap="none">
            <a:spAutoFit/>
          </a:bodyPr>
          <a:lstStyle/>
          <a:p>
            <a:pPr>
              <a:defRPr/>
            </a:pPr>
            <a:r>
              <a:rPr lang="en-US" sz="5400" b="1" dirty="0">
                <a:solidFill>
                  <a:srgbClr val="F15C2D"/>
                </a:solidFill>
                <a:latin typeface="Arial" panose="020B0604020202020204" pitchFamily="34" charset="0"/>
                <a:cs typeface="Arial" panose="020B0604020202020204" pitchFamily="34" charset="0"/>
              </a:rPr>
              <a:t>Introduction to Python</a:t>
            </a:r>
          </a:p>
        </p:txBody>
      </p:sp>
      <p:sp>
        <p:nvSpPr>
          <p:cNvPr id="6" name="TextBox 5"/>
          <p:cNvSpPr txBox="1"/>
          <p:nvPr/>
        </p:nvSpPr>
        <p:spPr>
          <a:xfrm>
            <a:off x="1729152" y="3367096"/>
            <a:ext cx="4316048" cy="369332"/>
          </a:xfrm>
          <a:prstGeom prst="rect">
            <a:avLst/>
          </a:prstGeom>
          <a:noFill/>
        </p:spPr>
        <p:txBody>
          <a:bodyPr wrap="square">
            <a:spAutoFit/>
          </a:bodyPr>
          <a:lstStyle/>
          <a:p>
            <a:pPr eaLnBrk="1" fontAlgn="auto" hangingPunct="1">
              <a:spcBef>
                <a:spcPts val="0"/>
              </a:spcBef>
              <a:spcAft>
                <a:spcPts val="0"/>
              </a:spcAft>
              <a:defRPr/>
            </a:pPr>
            <a:r>
              <a:rPr lang="en-US" b="1" dirty="0">
                <a:solidFill>
                  <a:schemeClr val="tx1">
                    <a:lumMod val="85000"/>
                    <a:lumOff val="15000"/>
                  </a:schemeClr>
                </a:solidFill>
                <a:latin typeface="Arial" panose="020B0604020202020204" pitchFamily="34" charset="0"/>
                <a:cs typeface="Arial" panose="020B0604020202020204" pitchFamily="34" charset="0"/>
              </a:rPr>
              <a:t>September / 2016</a:t>
            </a:r>
          </a:p>
        </p:txBody>
      </p:sp>
      <p:cxnSp>
        <p:nvCxnSpPr>
          <p:cNvPr id="8" name="Straight Connector 7"/>
          <p:cNvCxnSpPr/>
          <p:nvPr/>
        </p:nvCxnSpPr>
        <p:spPr>
          <a:xfrm>
            <a:off x="1603917" y="3221388"/>
            <a:ext cx="10588083" cy="0"/>
          </a:xfrm>
          <a:prstGeom prst="line">
            <a:avLst/>
          </a:prstGeom>
          <a:ln w="19050">
            <a:solidFill>
              <a:schemeClr val="bg1">
                <a:lumMod val="50000"/>
                <a:alpha val="99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8362389" y="4459458"/>
            <a:ext cx="3829611" cy="2415475"/>
            <a:chOff x="8362389" y="4459458"/>
            <a:chExt cx="3829611" cy="2415475"/>
          </a:xfrm>
        </p:grpSpPr>
        <p:sp>
          <p:nvSpPr>
            <p:cNvPr id="21" name="Round Single Corner Rectangle 20"/>
            <p:cNvSpPr/>
            <p:nvPr/>
          </p:nvSpPr>
          <p:spPr>
            <a:xfrm flipH="1">
              <a:off x="8609475" y="6478331"/>
              <a:ext cx="1286935" cy="379669"/>
            </a:xfrm>
            <a:prstGeom prst="round1Rect">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Single Corner Rectangle 19"/>
            <p:cNvSpPr/>
            <p:nvPr/>
          </p:nvSpPr>
          <p:spPr>
            <a:xfrm flipH="1">
              <a:off x="8839198" y="6183932"/>
              <a:ext cx="2017329" cy="674068"/>
            </a:xfrm>
            <a:prstGeom prst="round1Rect">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73709" y="4459458"/>
              <a:ext cx="1618291"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Single Corner Rectangle 14"/>
            <p:cNvSpPr/>
            <p:nvPr/>
          </p:nvSpPr>
          <p:spPr>
            <a:xfrm flipH="1">
              <a:off x="9961217" y="4771667"/>
              <a:ext cx="2230781"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Single Corner Rectangle 15"/>
            <p:cNvSpPr/>
            <p:nvPr/>
          </p:nvSpPr>
          <p:spPr>
            <a:xfrm flipH="1">
              <a:off x="9258658" y="5144628"/>
              <a:ext cx="2933340"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9083040" y="5547517"/>
              <a:ext cx="3108960" cy="1280553"/>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9100547" y="5547518"/>
              <a:ext cx="3091447" cy="131048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859" y="5871723"/>
              <a:ext cx="2028825" cy="657225"/>
            </a:xfrm>
            <a:prstGeom prst="rect">
              <a:avLst/>
            </a:prstGeom>
          </p:spPr>
        </p:pic>
        <p:sp>
          <p:nvSpPr>
            <p:cNvPr id="22" name="Round Diagonal Corner Rectangle 21"/>
            <p:cNvSpPr/>
            <p:nvPr/>
          </p:nvSpPr>
          <p:spPr>
            <a:xfrm>
              <a:off x="8362389" y="6671733"/>
              <a:ext cx="203200" cy="203200"/>
            </a:xfrm>
            <a:prstGeom prst="round2DiagRect">
              <a:avLst/>
            </a:prstGeom>
            <a:solidFill>
              <a:schemeClr val="accent2">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0" y="2467317"/>
            <a:ext cx="1603917" cy="1209042"/>
            <a:chOff x="0" y="2467317"/>
            <a:chExt cx="1603917" cy="1209042"/>
          </a:xfrm>
        </p:grpSpPr>
        <p:sp>
          <p:nvSpPr>
            <p:cNvPr id="11" name="Rectangle 10"/>
            <p:cNvSpPr/>
            <p:nvPr/>
          </p:nvSpPr>
          <p:spPr>
            <a:xfrm>
              <a:off x="1558198" y="2467317"/>
              <a:ext cx="45719" cy="5486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58198" y="3402039"/>
              <a:ext cx="45719" cy="274320"/>
            </a:xfrm>
            <a:prstGeom prst="rect">
              <a:avLst/>
            </a:prstGeom>
            <a:solidFill>
              <a:srgbClr val="F15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2467320"/>
              <a:ext cx="1558198" cy="548640"/>
            </a:xfrm>
            <a:prstGeom prst="rect">
              <a:avLst/>
            </a:prstGeom>
            <a:solidFill>
              <a:schemeClr val="accent1">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3402039"/>
              <a:ext cx="1554480" cy="274320"/>
            </a:xfrm>
            <a:prstGeom prst="rect">
              <a:avLst/>
            </a:prstGeom>
            <a:solidFill>
              <a:schemeClr val="accent2">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Pvt. Ltd.   </a:t>
            </a:r>
            <a:endParaRPr lang="en-US" sz="1400" b="1" dirty="0">
              <a:solidFill>
                <a:schemeClr val="accent2">
                  <a:lumMod val="75000"/>
                </a:schemeClr>
              </a:solidFill>
            </a:endParaRPr>
          </a:p>
        </p:txBody>
      </p:sp>
    </p:spTree>
    <p:extLst>
      <p:ext uri="{BB962C8B-B14F-4D97-AF65-F5344CB8AC3E}">
        <p14:creationId xmlns:p14="http://schemas.microsoft.com/office/powerpoint/2010/main" val="22709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6086923"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Data Structures: Strings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220723" y="1150925"/>
            <a:ext cx="2826842" cy="39703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Strings can simply be defined by use of single ( ‘ ), double ( ” ) or triple ( ”’ ) inverted commas</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Strings enclosed in tripe quotes ( ”’ ) can span over multiple lines and are used frequently in </a:t>
            </a:r>
            <a:r>
              <a:rPr lang="en-IN" dirty="0" err="1">
                <a:solidFill>
                  <a:schemeClr val="tx1">
                    <a:lumMod val="75000"/>
                    <a:lumOff val="25000"/>
                  </a:schemeClr>
                </a:solidFill>
                <a:latin typeface="Arial" panose="020B0604020202020204" pitchFamily="34" charset="0"/>
                <a:cs typeface="Arial" panose="020B0604020202020204" pitchFamily="34" charset="0"/>
              </a:rPr>
              <a:t>docstrings</a:t>
            </a:r>
            <a:r>
              <a:rPr lang="en-IN" dirty="0">
                <a:solidFill>
                  <a:schemeClr val="tx1">
                    <a:lumMod val="75000"/>
                    <a:lumOff val="25000"/>
                  </a:schemeClr>
                </a:solidFill>
                <a:latin typeface="Arial" panose="020B0604020202020204" pitchFamily="34" charset="0"/>
                <a:cs typeface="Arial" panose="020B0604020202020204" pitchFamily="34" charset="0"/>
              </a:rPr>
              <a:t> </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 is used as an escape character</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Python strings are immutable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6723" y="1180643"/>
            <a:ext cx="5965953" cy="4126543"/>
          </a:xfrm>
          <a:prstGeom prst="rect">
            <a:avLst/>
          </a:prstGeom>
        </p:spPr>
      </p:pic>
    </p:spTree>
    <p:extLst>
      <p:ext uri="{BB962C8B-B14F-4D97-AF65-F5344CB8AC3E}">
        <p14:creationId xmlns:p14="http://schemas.microsoft.com/office/powerpoint/2010/main" val="335238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8167621"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Data Structures: Numbers &amp; Null</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418679" y="1958686"/>
            <a:ext cx="2826842" cy="1200329"/>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Integers</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Floating Point Numbers</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Fixed Point Numbers</a:t>
            </a:r>
          </a:p>
        </p:txBody>
      </p:sp>
      <p:pic>
        <p:nvPicPr>
          <p:cNvPr id="5" name="Picture 4"/>
          <p:cNvPicPr>
            <a:picLocks noChangeAspect="1"/>
          </p:cNvPicPr>
          <p:nvPr/>
        </p:nvPicPr>
        <p:blipFill>
          <a:blip r:embed="rId4"/>
          <a:stretch>
            <a:fillRect/>
          </a:stretch>
        </p:blipFill>
        <p:spPr>
          <a:xfrm>
            <a:off x="5381075" y="1150925"/>
            <a:ext cx="4657143" cy="2885714"/>
          </a:xfrm>
          <a:prstGeom prst="rect">
            <a:avLst/>
          </a:prstGeom>
        </p:spPr>
      </p:pic>
      <p:pic>
        <p:nvPicPr>
          <p:cNvPr id="11" name="Picture 10"/>
          <p:cNvPicPr>
            <a:picLocks noChangeAspect="1"/>
          </p:cNvPicPr>
          <p:nvPr/>
        </p:nvPicPr>
        <p:blipFill>
          <a:blip r:embed="rId5"/>
          <a:stretch>
            <a:fillRect/>
          </a:stretch>
        </p:blipFill>
        <p:spPr>
          <a:xfrm>
            <a:off x="5371551" y="4394159"/>
            <a:ext cx="4666667" cy="580952"/>
          </a:xfrm>
          <a:prstGeom prst="rect">
            <a:avLst/>
          </a:prstGeom>
        </p:spPr>
      </p:pic>
      <p:sp>
        <p:nvSpPr>
          <p:cNvPr id="26" name="TextBox 25"/>
          <p:cNvSpPr txBox="1"/>
          <p:nvPr/>
        </p:nvSpPr>
        <p:spPr bwMode="auto">
          <a:xfrm>
            <a:off x="1418679" y="4194787"/>
            <a:ext cx="2826842" cy="646331"/>
          </a:xfrm>
          <a:prstGeom prst="rect">
            <a:avLst/>
          </a:prstGeom>
          <a:noFill/>
        </p:spPr>
        <p:txBody>
          <a:bodyPr wrap="square">
            <a:spAutoFit/>
          </a:bodyPr>
          <a:lstStyle/>
          <a:p>
            <a:pPr>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Null</a:t>
            </a:r>
          </a:p>
        </p:txBody>
      </p:sp>
    </p:spTree>
    <p:extLst>
      <p:ext uri="{BB962C8B-B14F-4D97-AF65-F5344CB8AC3E}">
        <p14:creationId xmlns:p14="http://schemas.microsoft.com/office/powerpoint/2010/main" val="369483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93341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Data Structures: Tuples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860266" y="1194355"/>
            <a:ext cx="3065930" cy="4247317"/>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A tuple is represented by a number of values separated by commas</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Tuples are immutable and the output is surrounded by parentheses so that nested tuples are processed correctly</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Even though tuples are immutable, they can hold mutable data if needed</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Tuples, since immutable are faster in processing as compared to lists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6381" y="1267649"/>
            <a:ext cx="5965953" cy="3398480"/>
          </a:xfrm>
          <a:prstGeom prst="rect">
            <a:avLst/>
          </a:prstGeom>
        </p:spPr>
      </p:pic>
    </p:spTree>
    <p:extLst>
      <p:ext uri="{BB962C8B-B14F-4D97-AF65-F5344CB8AC3E}">
        <p14:creationId xmlns:p14="http://schemas.microsoft.com/office/powerpoint/2010/main" val="10944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6829114"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Data Structures: Dictionary</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860265" y="1113605"/>
            <a:ext cx="9257188" cy="923330"/>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Dictionary is an unordered set of key: value pairs, with the requirement that the keys are unique (within one dictionary)</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A pair of braces creates an empty dictionary: {}</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65" y="2112127"/>
            <a:ext cx="9367282" cy="3305175"/>
          </a:xfrm>
          <a:prstGeom prst="rect">
            <a:avLst/>
          </a:prstGeom>
        </p:spPr>
      </p:pic>
    </p:spTree>
    <p:extLst>
      <p:ext uri="{BB962C8B-B14F-4D97-AF65-F5344CB8AC3E}">
        <p14:creationId xmlns:p14="http://schemas.microsoft.com/office/powerpoint/2010/main" val="43181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08797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Python Iteration</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860265" y="1113605"/>
            <a:ext cx="9257188" cy="369332"/>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Python also has a FOR-loop which is the most widely used method for iteration</a:t>
            </a:r>
          </a:p>
        </p:txBody>
      </p:sp>
      <p:pic>
        <p:nvPicPr>
          <p:cNvPr id="6" name="Picture 5"/>
          <p:cNvPicPr>
            <a:picLocks noChangeAspect="1"/>
          </p:cNvPicPr>
          <p:nvPr/>
        </p:nvPicPr>
        <p:blipFill>
          <a:blip r:embed="rId4"/>
          <a:stretch>
            <a:fillRect/>
          </a:stretch>
        </p:blipFill>
        <p:spPr>
          <a:xfrm>
            <a:off x="1246129" y="1578977"/>
            <a:ext cx="4152381" cy="933333"/>
          </a:xfrm>
          <a:prstGeom prst="rect">
            <a:avLst/>
          </a:prstGeom>
        </p:spPr>
      </p:pic>
      <p:pic>
        <p:nvPicPr>
          <p:cNvPr id="12" name="Picture 11"/>
          <p:cNvPicPr>
            <a:picLocks noChangeAspect="1"/>
          </p:cNvPicPr>
          <p:nvPr/>
        </p:nvPicPr>
        <p:blipFill>
          <a:blip r:embed="rId5"/>
          <a:stretch>
            <a:fillRect/>
          </a:stretch>
        </p:blipFill>
        <p:spPr>
          <a:xfrm>
            <a:off x="1236605" y="2604809"/>
            <a:ext cx="4161905" cy="1276190"/>
          </a:xfrm>
          <a:prstGeom prst="rect">
            <a:avLst/>
          </a:prstGeom>
        </p:spPr>
      </p:pic>
      <p:pic>
        <p:nvPicPr>
          <p:cNvPr id="15" name="Picture 14"/>
          <p:cNvPicPr>
            <a:picLocks noChangeAspect="1"/>
          </p:cNvPicPr>
          <p:nvPr/>
        </p:nvPicPr>
        <p:blipFill>
          <a:blip r:embed="rId6"/>
          <a:stretch>
            <a:fillRect/>
          </a:stretch>
        </p:blipFill>
        <p:spPr>
          <a:xfrm>
            <a:off x="5723839" y="1673628"/>
            <a:ext cx="4476190" cy="1980952"/>
          </a:xfrm>
          <a:prstGeom prst="rect">
            <a:avLst/>
          </a:prstGeom>
        </p:spPr>
      </p:pic>
      <p:pic>
        <p:nvPicPr>
          <p:cNvPr id="22" name="Picture 21"/>
          <p:cNvPicPr>
            <a:picLocks noChangeAspect="1"/>
          </p:cNvPicPr>
          <p:nvPr/>
        </p:nvPicPr>
        <p:blipFill>
          <a:blip r:embed="rId7"/>
          <a:stretch>
            <a:fillRect/>
          </a:stretch>
        </p:blipFill>
        <p:spPr>
          <a:xfrm>
            <a:off x="1236605" y="4771991"/>
            <a:ext cx="6466667" cy="638095"/>
          </a:xfrm>
          <a:prstGeom prst="rect">
            <a:avLst/>
          </a:prstGeom>
        </p:spPr>
      </p:pic>
      <p:sp>
        <p:nvSpPr>
          <p:cNvPr id="32" name="TextBox 31"/>
          <p:cNvSpPr txBox="1"/>
          <p:nvPr/>
        </p:nvSpPr>
        <p:spPr bwMode="auto">
          <a:xfrm>
            <a:off x="860265" y="4143959"/>
            <a:ext cx="9257188" cy="369332"/>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Useful for replacing simple for-loops</a:t>
            </a:r>
          </a:p>
        </p:txBody>
      </p:sp>
    </p:spTree>
    <p:extLst>
      <p:ext uri="{BB962C8B-B14F-4D97-AF65-F5344CB8AC3E}">
        <p14:creationId xmlns:p14="http://schemas.microsoft.com/office/powerpoint/2010/main" val="8240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852884"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Conditional Constructs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444354"/>
            <a:ext cx="5417558" cy="923330"/>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Conditional statements are used to execute code fragments based on a condition</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The most commonly used construct </a:t>
            </a:r>
            <a:r>
              <a:rPr lang="en-IN">
                <a:latin typeface="Arial" panose="020B0604020202020204" pitchFamily="34" charset="0"/>
                <a:cs typeface="Arial" panose="020B0604020202020204" pitchFamily="34" charset="0"/>
              </a:rPr>
              <a:t>is if-else</a:t>
            </a: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669607" y="1338485"/>
            <a:ext cx="2847619" cy="3571429"/>
          </a:xfrm>
          <a:prstGeom prst="rect">
            <a:avLst/>
          </a:prstGeom>
        </p:spPr>
      </p:pic>
    </p:spTree>
    <p:extLst>
      <p:ext uri="{BB962C8B-B14F-4D97-AF65-F5344CB8AC3E}">
        <p14:creationId xmlns:p14="http://schemas.microsoft.com/office/powerpoint/2010/main" val="7156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63245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Functions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stretch>
            <a:fillRect/>
          </a:stretch>
        </p:blipFill>
        <p:spPr>
          <a:xfrm>
            <a:off x="5057266" y="1072980"/>
            <a:ext cx="5304762" cy="1190476"/>
          </a:xfrm>
          <a:prstGeom prst="rect">
            <a:avLst/>
          </a:prstGeom>
        </p:spPr>
      </p:pic>
      <p:pic>
        <p:nvPicPr>
          <p:cNvPr id="11" name="Picture 10"/>
          <p:cNvPicPr>
            <a:picLocks noChangeAspect="1"/>
          </p:cNvPicPr>
          <p:nvPr/>
        </p:nvPicPr>
        <p:blipFill>
          <a:blip r:embed="rId5"/>
          <a:stretch>
            <a:fillRect/>
          </a:stretch>
        </p:blipFill>
        <p:spPr>
          <a:xfrm>
            <a:off x="791236" y="2700690"/>
            <a:ext cx="5304762" cy="2876190"/>
          </a:xfrm>
          <a:prstGeom prst="rect">
            <a:avLst/>
          </a:prstGeom>
        </p:spPr>
      </p:pic>
      <p:sp>
        <p:nvSpPr>
          <p:cNvPr id="27" name="TextBox 26"/>
          <p:cNvSpPr txBox="1"/>
          <p:nvPr/>
        </p:nvSpPr>
        <p:spPr bwMode="auto">
          <a:xfrm>
            <a:off x="876724" y="1345052"/>
            <a:ext cx="3943899"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Functions make our code snippets reusable</a:t>
            </a:r>
          </a:p>
        </p:txBody>
      </p:sp>
      <p:sp>
        <p:nvSpPr>
          <p:cNvPr id="29" name="TextBox 28"/>
          <p:cNvSpPr txBox="1"/>
          <p:nvPr/>
        </p:nvSpPr>
        <p:spPr bwMode="auto">
          <a:xfrm>
            <a:off x="6247154" y="3815619"/>
            <a:ext cx="3943899"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Function arguments can be positional or keyword based</a:t>
            </a:r>
          </a:p>
        </p:txBody>
      </p:sp>
    </p:spTree>
    <p:extLst>
      <p:ext uri="{BB962C8B-B14F-4D97-AF65-F5344CB8AC3E}">
        <p14:creationId xmlns:p14="http://schemas.microsoft.com/office/powerpoint/2010/main" val="194007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65544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Functions (contd.)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06" y="3352523"/>
            <a:ext cx="4781550" cy="2257425"/>
          </a:xfrm>
          <a:prstGeom prst="rect">
            <a:avLst/>
          </a:prstGeom>
        </p:spPr>
      </p:pic>
      <p:pic>
        <p:nvPicPr>
          <p:cNvPr id="26" name="Picture 25"/>
          <p:cNvPicPr>
            <a:picLocks noChangeAspect="1"/>
          </p:cNvPicPr>
          <p:nvPr/>
        </p:nvPicPr>
        <p:blipFill>
          <a:blip r:embed="rId5"/>
          <a:stretch>
            <a:fillRect/>
          </a:stretch>
        </p:blipFill>
        <p:spPr>
          <a:xfrm>
            <a:off x="4999989" y="1046013"/>
            <a:ext cx="5333333" cy="2228571"/>
          </a:xfrm>
          <a:prstGeom prst="rect">
            <a:avLst/>
          </a:prstGeom>
        </p:spPr>
      </p:pic>
      <p:sp>
        <p:nvSpPr>
          <p:cNvPr id="27" name="TextBox 26"/>
          <p:cNvSpPr txBox="1"/>
          <p:nvPr/>
        </p:nvSpPr>
        <p:spPr bwMode="auto">
          <a:xfrm>
            <a:off x="1056090" y="1837132"/>
            <a:ext cx="3943899"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Arbitrary arguments (or what we call </a:t>
            </a:r>
            <a:r>
              <a:rPr lang="en-IN" b="1" dirty="0" err="1">
                <a:latin typeface="Arial" panose="020B0604020202020204" pitchFamily="34" charset="0"/>
                <a:cs typeface="Arial" panose="020B0604020202020204" pitchFamily="34" charset="0"/>
              </a:rPr>
              <a:t>varargs</a:t>
            </a:r>
            <a:r>
              <a:rPr lang="en-IN" dirty="0">
                <a:latin typeface="Arial" panose="020B0604020202020204" pitchFamily="34" charset="0"/>
                <a:cs typeface="Arial" panose="020B0604020202020204" pitchFamily="34" charset="0"/>
              </a:rPr>
              <a:t> in Java)</a:t>
            </a:r>
          </a:p>
        </p:txBody>
      </p:sp>
      <p:sp>
        <p:nvSpPr>
          <p:cNvPr id="28" name="TextBox 27"/>
          <p:cNvSpPr txBox="1"/>
          <p:nvPr/>
        </p:nvSpPr>
        <p:spPr bwMode="auto">
          <a:xfrm>
            <a:off x="5581356" y="4019570"/>
            <a:ext cx="3943899" cy="369332"/>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The Fibonacci function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64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801314"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Python Generators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bwMode="auto">
          <a:xfrm>
            <a:off x="1056090" y="1274336"/>
            <a:ext cx="5314230" cy="4247317"/>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In a python list we can read its items one by one, and it’s called </a:t>
            </a:r>
            <a:r>
              <a:rPr lang="en-IN" b="1" dirty="0">
                <a:latin typeface="Arial" panose="020B0604020202020204" pitchFamily="34" charset="0"/>
                <a:cs typeface="Arial" panose="020B0604020202020204" pitchFamily="34" charset="0"/>
              </a:rPr>
              <a:t>iteration</a:t>
            </a:r>
            <a:r>
              <a:rPr lang="en-IN" dirty="0">
                <a:latin typeface="Arial" panose="020B0604020202020204" pitchFamily="34" charset="0"/>
                <a:cs typeface="Arial" panose="020B0604020202020204" pitchFamily="34" charset="0"/>
              </a:rPr>
              <a:t>. Hence a python list is </a:t>
            </a:r>
            <a:r>
              <a:rPr lang="en-IN" b="1" dirty="0" err="1">
                <a:latin typeface="Arial" panose="020B0604020202020204" pitchFamily="34" charset="0"/>
                <a:cs typeface="Arial" panose="020B0604020202020204" pitchFamily="34" charset="0"/>
              </a:rPr>
              <a:t>iterable</a:t>
            </a:r>
            <a:endParaRPr lang="en-IN" b="1"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Generators are iterators </a:t>
            </a:r>
            <a:r>
              <a:rPr lang="en-IN" b="1" dirty="0">
                <a:latin typeface="Arial" panose="020B0604020202020204" pitchFamily="34" charset="0"/>
                <a:cs typeface="Arial" panose="020B0604020202020204" pitchFamily="34" charset="0"/>
              </a:rPr>
              <a:t>but you can only iterate over them once</a:t>
            </a:r>
            <a:r>
              <a:rPr lang="en-IN" dirty="0">
                <a:latin typeface="Arial" panose="020B0604020202020204" pitchFamily="34" charset="0"/>
                <a:cs typeface="Arial" panose="020B0604020202020204" pitchFamily="34" charset="0"/>
              </a:rPr>
              <a:t>. It’s because they do not store all the values in memory, they generate the values on the fly</a:t>
            </a:r>
          </a:p>
          <a:p>
            <a:pPr marL="285750" indent="-285750">
              <a:buClr>
                <a:srgbClr val="FF3300"/>
              </a:buClr>
              <a:buFont typeface="Arial" panose="020B0604020202020204" pitchFamily="34" charset="0"/>
              <a:buChar char="•"/>
              <a:defRPr/>
            </a:pPr>
            <a:r>
              <a:rPr lang="en-US" b="1" dirty="0">
                <a:latin typeface="Arial" panose="020B0604020202020204" pitchFamily="34" charset="0"/>
                <a:cs typeface="Arial" panose="020B0604020202020204" pitchFamily="34" charset="0"/>
              </a:rPr>
              <a:t>Use () in place of [] </a:t>
            </a:r>
          </a:p>
          <a:p>
            <a:pPr marL="285750" indent="-285750">
              <a:buClr>
                <a:srgbClr val="FF3300"/>
              </a:buClr>
              <a:buFont typeface="Arial" panose="020B0604020202020204" pitchFamily="34" charset="0"/>
              <a:buChar char="•"/>
              <a:defRPr/>
            </a:pPr>
            <a:r>
              <a:rPr lang="en-US" altLang="en-US" dirty="0">
                <a:solidFill>
                  <a:srgbClr val="000000"/>
                </a:solidFill>
                <a:latin typeface="Arial" panose="020B0604020202020204" pitchFamily="34" charset="0"/>
                <a:cs typeface="Arial" panose="020B0604020202020204" pitchFamily="34" charset="0"/>
              </a:rPr>
              <a:t>Yield is a keyword that is used like return, except the function will return a generator</a:t>
            </a:r>
            <a:r>
              <a:rPr lang="en-US" altLang="en-US" dirty="0">
                <a:latin typeface="Arial" panose="020B0604020202020204" pitchFamily="34" charset="0"/>
                <a:cs typeface="Arial" panose="020B0604020202020204" pitchFamily="34" charset="0"/>
              </a:rPr>
              <a:t> </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You must understand that </a:t>
            </a:r>
            <a:r>
              <a:rPr lang="en-IN" b="1" dirty="0">
                <a:latin typeface="Arial" panose="020B0604020202020204" pitchFamily="34" charset="0"/>
                <a:cs typeface="Arial" panose="020B0604020202020204" pitchFamily="34" charset="0"/>
              </a:rPr>
              <a:t>when you call the function, the code you have written in the function body does not run.</a:t>
            </a:r>
            <a:r>
              <a:rPr lang="en-IN" dirty="0">
                <a:latin typeface="Arial" panose="020B0604020202020204" pitchFamily="34" charset="0"/>
                <a:cs typeface="Arial" panose="020B0604020202020204" pitchFamily="34" charset="0"/>
              </a:rPr>
              <a:t> The function only returns the generator object</a:t>
            </a:r>
            <a:endParaRPr lang="en-US" alt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b="1"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4"/>
          <a:stretch>
            <a:fillRect/>
          </a:stretch>
        </p:blipFill>
        <p:spPr>
          <a:xfrm>
            <a:off x="6437729" y="3512397"/>
            <a:ext cx="3466667" cy="173333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729" y="2331755"/>
            <a:ext cx="3781425" cy="9620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729" y="1202533"/>
            <a:ext cx="3286125" cy="923925"/>
          </a:xfrm>
          <a:prstGeom prst="rect">
            <a:avLst/>
          </a:prstGeom>
        </p:spPr>
      </p:pic>
      <p:sp>
        <p:nvSpPr>
          <p:cNvPr id="2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297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12429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Classes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bwMode="auto">
          <a:xfrm>
            <a:off x="1150219" y="1398871"/>
            <a:ext cx="3273863" cy="4524315"/>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Class declaration</a:t>
            </a:r>
          </a:p>
          <a:p>
            <a:pPr>
              <a:buClr>
                <a:srgbClr val="FF3300"/>
              </a:buCl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Class attributes</a:t>
            </a:r>
          </a:p>
          <a:p>
            <a:pPr>
              <a:buClr>
                <a:srgbClr val="FF3300"/>
              </a:buCl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Class methods</a:t>
            </a:r>
          </a:p>
          <a:p>
            <a:pPr marL="285750" indent="-285750">
              <a:buClr>
                <a:srgbClr val="FF3300"/>
              </a:buClr>
              <a:buFont typeface="Arial" panose="020B0604020202020204" pitchFamily="34" charset="0"/>
              <a:buChar char="•"/>
              <a:defRPr/>
            </a:pPr>
            <a:endParaRPr lang="en-US" alt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altLang="en-US" dirty="0">
                <a:latin typeface="Arial" panose="020B0604020202020204" pitchFamily="34" charset="0"/>
                <a:cs typeface="Arial" panose="020B0604020202020204" pitchFamily="34" charset="0"/>
              </a:rPr>
              <a:t>Python does not have private attributes and functions</a:t>
            </a:r>
          </a:p>
          <a:p>
            <a:pPr marL="285750" indent="-285750">
              <a:buClr>
                <a:srgbClr val="FF3300"/>
              </a:buClr>
              <a:buFont typeface="Arial" panose="020B0604020202020204" pitchFamily="34" charset="0"/>
              <a:buChar char="•"/>
              <a:defRPr/>
            </a:pPr>
            <a:endParaRPr lang="en-US" alt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altLang="en-US" dirty="0">
                <a:latin typeface="Arial" panose="020B0604020202020204" pitchFamily="34" charset="0"/>
                <a:cs typeface="Arial" panose="020B0604020202020204" pitchFamily="34" charset="0"/>
              </a:rPr>
              <a:t>Special class methods start and end with double underscores</a:t>
            </a:r>
          </a:p>
          <a:p>
            <a:pPr marL="285750" indent="-285750">
              <a:buClr>
                <a:srgbClr val="FF3300"/>
              </a:buClr>
              <a:buFont typeface="Arial" panose="020B0604020202020204" pitchFamily="34" charset="0"/>
              <a:buChar char="•"/>
              <a:defRPr/>
            </a:pPr>
            <a:r>
              <a:rPr lang="en-US" altLang="en-US" dirty="0">
                <a:latin typeface="Arial" panose="020B0604020202020204" pitchFamily="34" charset="0"/>
                <a:cs typeface="Arial" panose="020B0604020202020204" pitchFamily="34" charset="0"/>
              </a:rPr>
              <a:t>__</a:t>
            </a:r>
            <a:r>
              <a:rPr lang="en-US" altLang="en-US" dirty="0" err="1">
                <a:latin typeface="Arial" panose="020B0604020202020204" pitchFamily="34" charset="0"/>
                <a:cs typeface="Arial" panose="020B0604020202020204" pitchFamily="34" charset="0"/>
              </a:rPr>
              <a:t>init</a:t>
            </a:r>
            <a:r>
              <a:rPr lang="en-US" altLang="en-US" dirty="0">
                <a:latin typeface="Arial" panose="020B0604020202020204" pitchFamily="34" charset="0"/>
                <a:cs typeface="Arial" panose="020B0604020202020204" pitchFamily="34" charset="0"/>
              </a:rPr>
              <a:t>__, __doc__, __</a:t>
            </a:r>
            <a:r>
              <a:rPr lang="en-US" altLang="en-US" dirty="0" err="1">
                <a:latin typeface="Arial" panose="020B0604020202020204" pitchFamily="34" charset="0"/>
                <a:cs typeface="Arial" panose="020B0604020202020204" pitchFamily="34" charset="0"/>
              </a:rPr>
              <a:t>cmp</a:t>
            </a:r>
            <a:r>
              <a:rPr lang="en-US" altLang="en-US" dirty="0">
                <a:latin typeface="Arial" panose="020B0604020202020204" pitchFamily="34" charset="0"/>
                <a:cs typeface="Arial" panose="020B0604020202020204" pitchFamily="34" charset="0"/>
              </a:rPr>
              <a:t>__, __</a:t>
            </a:r>
            <a:r>
              <a:rPr lang="en-US" altLang="en-US" dirty="0" err="1">
                <a:latin typeface="Arial" panose="020B0604020202020204" pitchFamily="34" charset="0"/>
                <a:cs typeface="Arial" panose="020B0604020202020204" pitchFamily="34" charset="0"/>
              </a:rPr>
              <a:t>str</a:t>
            </a:r>
            <a:r>
              <a:rPr lang="en-US" altLang="en-US" dirty="0">
                <a:latin typeface="Arial" panose="020B0604020202020204" pitchFamily="34" charset="0"/>
                <a:cs typeface="Arial" panose="020B0604020202020204" pitchFamily="34" charset="0"/>
              </a:rPr>
              <a:t>__</a:t>
            </a:r>
          </a:p>
          <a:p>
            <a:pPr marL="285750" indent="-285750">
              <a:buClr>
                <a:srgbClr val="FF3300"/>
              </a:buClr>
              <a:buFont typeface="Arial" panose="020B0604020202020204" pitchFamily="34" charset="0"/>
              <a:buChar char="•"/>
              <a:defRPr/>
            </a:pPr>
            <a:endParaRPr lang="en-IN" b="1" dirty="0">
              <a:latin typeface="Arial" panose="020B0604020202020204" pitchFamily="34" charset="0"/>
              <a:cs typeface="Arial" panose="020B0604020202020204" pitchFamily="34" charset="0"/>
            </a:endParaRPr>
          </a:p>
        </p:txBody>
      </p:sp>
      <p:sp>
        <p:nvSpPr>
          <p:cNvPr id="2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4583187" y="1178388"/>
            <a:ext cx="2962275" cy="695325"/>
          </a:xfrm>
          <a:prstGeom prst="rect">
            <a:avLst/>
          </a:prstGeom>
        </p:spPr>
      </p:pic>
      <p:pic>
        <p:nvPicPr>
          <p:cNvPr id="12" name="Picture 11"/>
          <p:cNvPicPr>
            <a:picLocks noChangeAspect="1"/>
          </p:cNvPicPr>
          <p:nvPr/>
        </p:nvPicPr>
        <p:blipFill>
          <a:blip r:embed="rId5"/>
          <a:stretch>
            <a:fillRect/>
          </a:stretch>
        </p:blipFill>
        <p:spPr>
          <a:xfrm>
            <a:off x="4588142" y="1962095"/>
            <a:ext cx="3105150" cy="904875"/>
          </a:xfrm>
          <a:prstGeom prst="rect">
            <a:avLst/>
          </a:prstGeom>
        </p:spPr>
      </p:pic>
      <p:pic>
        <p:nvPicPr>
          <p:cNvPr id="15" name="Picture 14"/>
          <p:cNvPicPr>
            <a:picLocks noChangeAspect="1"/>
          </p:cNvPicPr>
          <p:nvPr/>
        </p:nvPicPr>
        <p:blipFill>
          <a:blip r:embed="rId6"/>
          <a:stretch>
            <a:fillRect/>
          </a:stretch>
        </p:blipFill>
        <p:spPr>
          <a:xfrm>
            <a:off x="4583187" y="2984648"/>
            <a:ext cx="4533900" cy="2076450"/>
          </a:xfrm>
          <a:prstGeom prst="rect">
            <a:avLst/>
          </a:prstGeom>
        </p:spPr>
      </p:pic>
    </p:spTree>
    <p:extLst>
      <p:ext uri="{BB962C8B-B14F-4D97-AF65-F5344CB8AC3E}">
        <p14:creationId xmlns:p14="http://schemas.microsoft.com/office/powerpoint/2010/main" val="157492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46734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Overview</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659330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2017362" y="1063481"/>
            <a:ext cx="5361913" cy="4524315"/>
          </a:xfrm>
          <a:prstGeom prst="rect">
            <a:avLst/>
          </a:prstGeom>
          <a:noFill/>
        </p:spPr>
        <p:txBody>
          <a:bodyPr wrap="square">
            <a:spAutoFit/>
          </a:bodyPr>
          <a:lstStyle/>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Introduction</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Set up Python on machine</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Development Environments</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Hello World</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Indentation</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Comments/</a:t>
            </a:r>
            <a:r>
              <a:rPr lang="en-US" b="1" dirty="0" err="1">
                <a:solidFill>
                  <a:schemeClr val="tx1">
                    <a:lumMod val="75000"/>
                    <a:lumOff val="25000"/>
                  </a:schemeClr>
                </a:solidFill>
                <a:latin typeface="Arial" panose="020B0604020202020204" pitchFamily="34" charset="0"/>
                <a:cs typeface="Arial" panose="020B0604020202020204" pitchFamily="34" charset="0"/>
              </a:rPr>
              <a:t>Docstrings</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Data Structures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Python Iteration</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Conditional Constructs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Functions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Python Generators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Classes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Error Handling</a:t>
            </a:r>
          </a:p>
          <a:p>
            <a:pPr>
              <a:buClr>
                <a:srgbClr val="FF3300"/>
              </a:buClr>
              <a:buFont typeface="Arial" pitchFamily="34" charset="0"/>
              <a:buChar char="•"/>
              <a:defRPr/>
            </a:pPr>
            <a:r>
              <a:rPr lang="en-IN" b="1" dirty="0">
                <a:latin typeface="Arial" panose="020B0604020202020204" pitchFamily="34" charset="0"/>
                <a:cs typeface="Arial" panose="020B0604020202020204" pitchFamily="34" charset="0"/>
              </a:rPr>
              <a:t>    </a:t>
            </a:r>
            <a:r>
              <a:rPr lang="en-US" b="1" dirty="0">
                <a:solidFill>
                  <a:schemeClr val="tx1">
                    <a:lumMod val="75000"/>
                    <a:lumOff val="25000"/>
                  </a:schemeClr>
                </a:solidFill>
                <a:latin typeface="Arial" panose="020B0604020202020204" pitchFamily="34" charset="0"/>
                <a:cs typeface="Arial" panose="020B0604020202020204" pitchFamily="34" charset="0"/>
              </a:rPr>
              <a:t>Python Libraries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List of Useful Python Libraries</a:t>
            </a:r>
          </a:p>
          <a:p>
            <a:pPr>
              <a:buClr>
                <a:srgbClr val="FF3300"/>
              </a:buClr>
              <a:buFont typeface="Arial"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Library/Package Management</a:t>
            </a:r>
          </a:p>
        </p:txBody>
      </p:sp>
    </p:spTree>
    <p:extLst>
      <p:ext uri="{BB962C8B-B14F-4D97-AF65-F5344CB8AC3E}">
        <p14:creationId xmlns:p14="http://schemas.microsoft.com/office/powerpoint/2010/main" val="308421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14728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Classes (contd.)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bwMode="auto">
          <a:xfrm>
            <a:off x="1056090" y="1304224"/>
            <a:ext cx="5314230" cy="313932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Class instantiation and attribute access</a:t>
            </a: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Class inheritance</a:t>
            </a: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No interfaces</a:t>
            </a:r>
          </a:p>
          <a:p>
            <a:pPr marL="285750" indent="-285750">
              <a:buClr>
                <a:srgbClr val="FF3300"/>
              </a:buClr>
              <a:buFont typeface="Arial" panose="020B0604020202020204" pitchFamily="34" charset="0"/>
              <a:buChar char="•"/>
              <a:defRPr/>
            </a:pPr>
            <a:endParaRPr lang="en-US" alt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b="1" dirty="0">
              <a:latin typeface="Arial" panose="020B0604020202020204" pitchFamily="34" charset="0"/>
              <a:cs typeface="Arial" panose="020B0604020202020204" pitchFamily="34" charset="0"/>
            </a:endParaRPr>
          </a:p>
        </p:txBody>
      </p:sp>
      <p:sp>
        <p:nvSpPr>
          <p:cNvPr id="2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5872205" y="1255762"/>
            <a:ext cx="3305175" cy="1514475"/>
          </a:xfrm>
          <a:prstGeom prst="rect">
            <a:avLst/>
          </a:prstGeom>
        </p:spPr>
      </p:pic>
      <p:pic>
        <p:nvPicPr>
          <p:cNvPr id="11" name="Picture 10"/>
          <p:cNvPicPr>
            <a:picLocks noChangeAspect="1"/>
          </p:cNvPicPr>
          <p:nvPr/>
        </p:nvPicPr>
        <p:blipFill>
          <a:blip r:embed="rId5"/>
          <a:stretch>
            <a:fillRect/>
          </a:stretch>
        </p:blipFill>
        <p:spPr>
          <a:xfrm>
            <a:off x="5872205" y="2931921"/>
            <a:ext cx="4038600" cy="733425"/>
          </a:xfrm>
          <a:prstGeom prst="rect">
            <a:avLst/>
          </a:prstGeom>
        </p:spPr>
      </p:pic>
      <p:pic>
        <p:nvPicPr>
          <p:cNvPr id="22" name="Picture 21"/>
          <p:cNvPicPr>
            <a:picLocks noChangeAspect="1"/>
          </p:cNvPicPr>
          <p:nvPr/>
        </p:nvPicPr>
        <p:blipFill>
          <a:blip r:embed="rId6"/>
          <a:stretch>
            <a:fillRect/>
          </a:stretch>
        </p:blipFill>
        <p:spPr>
          <a:xfrm>
            <a:off x="5872205" y="3935797"/>
            <a:ext cx="4105275" cy="1304925"/>
          </a:xfrm>
          <a:prstGeom prst="rect">
            <a:avLst/>
          </a:prstGeom>
        </p:spPr>
      </p:pic>
    </p:spTree>
    <p:extLst>
      <p:ext uri="{BB962C8B-B14F-4D97-AF65-F5344CB8AC3E}">
        <p14:creationId xmlns:p14="http://schemas.microsoft.com/office/powerpoint/2010/main" val="30865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377379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Error Handling</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bwMode="auto">
          <a:xfrm>
            <a:off x="1056090" y="1304224"/>
            <a:ext cx="4608110" cy="39703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Using exceptions for flow control is common and normal</a:t>
            </a:r>
          </a:p>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try-except-style</a:t>
            </a:r>
            <a:r>
              <a:rPr lang="en-IN" dirty="0">
                <a:latin typeface="Arial" panose="020B0604020202020204" pitchFamily="34" charset="0"/>
                <a:cs typeface="Arial" panose="020B0604020202020204" pitchFamily="34" charset="0"/>
              </a:rPr>
              <a:t> is used to prevent the race-conditions inherent in some of the "look-before-you-leap" constructs</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Always good practice to specify which kind of exception you want to catch</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else-clause runs when there is no exception but before the finally-clause</a:t>
            </a:r>
          </a:p>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finally</a:t>
            </a:r>
            <a:r>
              <a:rPr lang="en-IN" dirty="0">
                <a:latin typeface="Arial" panose="020B0604020202020204" pitchFamily="34" charset="0"/>
                <a:cs typeface="Arial" panose="020B0604020202020204" pitchFamily="34" charset="0"/>
              </a:rPr>
              <a:t> will execute no matter what, even if another line is being evaluated with a return statement</a:t>
            </a: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alt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b="1" dirty="0">
              <a:latin typeface="Arial" panose="020B0604020202020204" pitchFamily="34" charset="0"/>
              <a:cs typeface="Arial" panose="020B0604020202020204" pitchFamily="34" charset="0"/>
            </a:endParaRPr>
          </a:p>
        </p:txBody>
      </p:sp>
      <p:sp>
        <p:nvSpPr>
          <p:cNvPr id="29"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5859804" y="1304224"/>
            <a:ext cx="4467225" cy="2676525"/>
          </a:xfrm>
          <a:prstGeom prst="rect">
            <a:avLst/>
          </a:prstGeom>
        </p:spPr>
      </p:pic>
    </p:spTree>
    <p:extLst>
      <p:ext uri="{BB962C8B-B14F-4D97-AF65-F5344CB8AC3E}">
        <p14:creationId xmlns:p14="http://schemas.microsoft.com/office/powerpoint/2010/main" val="27083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230645"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Python Libraries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202850"/>
            <a:ext cx="9257188" cy="923330"/>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Importing python libraries into our environment by defining an alias (we can now use various functions from math library (e.g. factorial) by referencing it using the alias </a:t>
            </a:r>
            <a:r>
              <a:rPr lang="en-IN" dirty="0" err="1">
                <a:latin typeface="Arial" panose="020B0604020202020204" pitchFamily="34" charset="0"/>
                <a:cs typeface="Arial" panose="020B0604020202020204" pitchFamily="34" charset="0"/>
              </a:rPr>
              <a:t>m.factorial</a:t>
            </a:r>
            <a:r>
              <a:rPr lang="en-IN" dirty="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31" y="2244752"/>
            <a:ext cx="6792273" cy="48584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931" y="3643913"/>
            <a:ext cx="6801799" cy="495369"/>
          </a:xfrm>
          <a:prstGeom prst="rect">
            <a:avLst/>
          </a:prstGeom>
        </p:spPr>
      </p:pic>
      <p:sp>
        <p:nvSpPr>
          <p:cNvPr id="26" name="TextBox 25"/>
          <p:cNvSpPr txBox="1"/>
          <p:nvPr/>
        </p:nvSpPr>
        <p:spPr bwMode="auto">
          <a:xfrm>
            <a:off x="952762" y="2867794"/>
            <a:ext cx="9257188"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We can also import the entire name space e.g. in math we can directly use factorial() without referring to math</a:t>
            </a:r>
          </a:p>
        </p:txBody>
      </p:sp>
      <p:sp>
        <p:nvSpPr>
          <p:cNvPr id="27" name="TextBox 26"/>
          <p:cNvSpPr txBox="1"/>
          <p:nvPr/>
        </p:nvSpPr>
        <p:spPr bwMode="auto">
          <a:xfrm>
            <a:off x="1035606" y="4269070"/>
            <a:ext cx="9257188" cy="1200329"/>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a:t>Tip: Google recommends that you use first style of importing libraries, as you will know where the functions have come from.</a:t>
            </a:r>
          </a:p>
          <a:p>
            <a:pPr marL="285750" indent="-285750">
              <a:buClr>
                <a:srgbClr val="FF3300"/>
              </a:buClr>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latin typeface="Arial" panose="020B0604020202020204" pitchFamily="34" charset="0"/>
                <a:cs typeface="Arial" panose="020B0604020202020204" pitchFamily="34" charset="0"/>
              </a:rPr>
              <a:t>Allows code isolation and re-use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50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912196"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List of Python Libraries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168568"/>
            <a:ext cx="9257188" cy="4524315"/>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stands for Numerical Python. The most powerful feature of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is n-dimensional array. This library also contains basic linear algebra functions, Fourier transforms,  advanced random number capabilities and tools for integration with other low level languages like Fortran, C and C++</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SciPy</a:t>
            </a:r>
            <a:r>
              <a:rPr lang="en-IN" dirty="0">
                <a:latin typeface="Arial" panose="020B0604020202020204" pitchFamily="34" charset="0"/>
                <a:cs typeface="Arial" panose="020B0604020202020204" pitchFamily="34" charset="0"/>
              </a:rPr>
              <a:t> stands for Scientific Python. </a:t>
            </a:r>
            <a:r>
              <a:rPr lang="en-IN" dirty="0" err="1">
                <a:latin typeface="Arial" panose="020B0604020202020204" pitchFamily="34" charset="0"/>
                <a:cs typeface="Arial" panose="020B0604020202020204" pitchFamily="34" charset="0"/>
              </a:rPr>
              <a:t>SciPy</a:t>
            </a:r>
            <a:r>
              <a:rPr lang="en-IN" dirty="0">
                <a:latin typeface="Arial" panose="020B0604020202020204" pitchFamily="34" charset="0"/>
                <a:cs typeface="Arial" panose="020B0604020202020204" pitchFamily="34" charset="0"/>
              </a:rPr>
              <a:t> is built on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It is one of the most useful library for variety of high level science and engineering modules like discrete Fourier transform, Linear Algebra, Optimization and Sparse matrices.</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Matplotlib</a:t>
            </a:r>
            <a:r>
              <a:rPr lang="en-IN" dirty="0">
                <a:latin typeface="Arial" panose="020B0604020202020204" pitchFamily="34" charset="0"/>
                <a:cs typeface="Arial" panose="020B0604020202020204" pitchFamily="34" charset="0"/>
              </a:rPr>
              <a:t> for plotting vast variety of graphs, starting from histograms to line plots to heat plots.. You can use </a:t>
            </a:r>
            <a:r>
              <a:rPr lang="en-IN" dirty="0" err="1">
                <a:latin typeface="Arial" panose="020B0604020202020204" pitchFamily="34" charset="0"/>
                <a:cs typeface="Arial" panose="020B0604020202020204" pitchFamily="34" charset="0"/>
              </a:rPr>
              <a:t>Pylab</a:t>
            </a:r>
            <a:r>
              <a:rPr lang="en-IN" dirty="0">
                <a:latin typeface="Arial" panose="020B0604020202020204" pitchFamily="34" charset="0"/>
                <a:cs typeface="Arial" panose="020B0604020202020204" pitchFamily="34" charset="0"/>
              </a:rPr>
              <a:t> feature in </a:t>
            </a:r>
            <a:r>
              <a:rPr lang="en-IN" dirty="0" err="1">
                <a:latin typeface="Arial" panose="020B0604020202020204" pitchFamily="34" charset="0"/>
                <a:cs typeface="Arial" panose="020B0604020202020204" pitchFamily="34" charset="0"/>
              </a:rPr>
              <a:t>ipython</a:t>
            </a:r>
            <a:r>
              <a:rPr lang="en-IN" dirty="0">
                <a:latin typeface="Arial" panose="020B0604020202020204" pitchFamily="34" charset="0"/>
                <a:cs typeface="Arial" panose="020B0604020202020204" pitchFamily="34" charset="0"/>
              </a:rPr>
              <a:t> notebook (</a:t>
            </a:r>
            <a:r>
              <a:rPr lang="en-IN" dirty="0" err="1">
                <a:latin typeface="Arial" panose="020B0604020202020204" pitchFamily="34" charset="0"/>
                <a:cs typeface="Arial" panose="020B0604020202020204" pitchFamily="34" charset="0"/>
              </a:rPr>
              <a:t>ipython</a:t>
            </a:r>
            <a:r>
              <a:rPr lang="en-IN" dirty="0">
                <a:latin typeface="Arial" panose="020B0604020202020204" pitchFamily="34" charset="0"/>
                <a:cs typeface="Arial" panose="020B0604020202020204" pitchFamily="34" charset="0"/>
              </a:rPr>
              <a:t> notebook –</a:t>
            </a:r>
            <a:r>
              <a:rPr lang="en-IN" dirty="0" err="1">
                <a:latin typeface="Arial" panose="020B0604020202020204" pitchFamily="34" charset="0"/>
                <a:cs typeface="Arial" panose="020B0604020202020204" pitchFamily="34" charset="0"/>
              </a:rPr>
              <a:t>pylab</a:t>
            </a:r>
            <a:r>
              <a:rPr lang="en-IN" dirty="0">
                <a:latin typeface="Arial" panose="020B0604020202020204" pitchFamily="34" charset="0"/>
                <a:cs typeface="Arial" panose="020B0604020202020204" pitchFamily="34" charset="0"/>
              </a:rPr>
              <a:t> = inline) to use these plotting features inline. If you ignore the inline option, then </a:t>
            </a:r>
            <a:r>
              <a:rPr lang="en-IN" dirty="0" err="1">
                <a:latin typeface="Arial" panose="020B0604020202020204" pitchFamily="34" charset="0"/>
                <a:cs typeface="Arial" panose="020B0604020202020204" pitchFamily="34" charset="0"/>
              </a:rPr>
              <a:t>pylab</a:t>
            </a:r>
            <a:r>
              <a:rPr lang="en-IN" dirty="0">
                <a:latin typeface="Arial" panose="020B0604020202020204" pitchFamily="34" charset="0"/>
                <a:cs typeface="Arial" panose="020B0604020202020204" pitchFamily="34" charset="0"/>
              </a:rPr>
              <a:t> converts </a:t>
            </a:r>
            <a:r>
              <a:rPr lang="en-IN" dirty="0" err="1">
                <a:latin typeface="Arial" panose="020B0604020202020204" pitchFamily="34" charset="0"/>
                <a:cs typeface="Arial" panose="020B0604020202020204" pitchFamily="34" charset="0"/>
              </a:rPr>
              <a:t>ipython</a:t>
            </a:r>
            <a:r>
              <a:rPr lang="en-IN" dirty="0">
                <a:latin typeface="Arial" panose="020B0604020202020204" pitchFamily="34" charset="0"/>
                <a:cs typeface="Arial" panose="020B0604020202020204" pitchFamily="34" charset="0"/>
              </a:rPr>
              <a:t> environment to an environment, very similar to </a:t>
            </a:r>
            <a:r>
              <a:rPr lang="en-IN" dirty="0" err="1">
                <a:latin typeface="Arial" panose="020B0604020202020204" pitchFamily="34" charset="0"/>
                <a:cs typeface="Arial" panose="020B0604020202020204" pitchFamily="34" charset="0"/>
              </a:rPr>
              <a:t>Matlab</a:t>
            </a:r>
            <a:r>
              <a:rPr lang="en-IN" dirty="0">
                <a:latin typeface="Arial" panose="020B0604020202020204" pitchFamily="34" charset="0"/>
                <a:cs typeface="Arial" panose="020B0604020202020204" pitchFamily="34" charset="0"/>
              </a:rPr>
              <a:t>. You can also use Latex commands to add math to your plot.</a:t>
            </a:r>
          </a:p>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Pandas</a:t>
            </a:r>
            <a:r>
              <a:rPr lang="en-IN" dirty="0">
                <a:latin typeface="Arial" panose="020B0604020202020204" pitchFamily="34" charset="0"/>
                <a:cs typeface="Arial" panose="020B0604020202020204" pitchFamily="34" charset="0"/>
              </a:rPr>
              <a:t> for structured data operations and manipulations. It is extensively used for data munging and preparation. Pandas were added relatively recently to Python and have been instrumental in boosting Python’s usage in data scientist community.</a:t>
            </a: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04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935186"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List of Python Libraries (contd.)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168568"/>
            <a:ext cx="9257188"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
        <p:nvSpPr>
          <p:cNvPr id="22" name="TextBox 21"/>
          <p:cNvSpPr txBox="1"/>
          <p:nvPr/>
        </p:nvSpPr>
        <p:spPr bwMode="auto">
          <a:xfrm>
            <a:off x="952762" y="1168568"/>
            <a:ext cx="9257188" cy="4524315"/>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Scikit</a:t>
            </a:r>
            <a:r>
              <a:rPr lang="en-IN" b="1" dirty="0">
                <a:latin typeface="Arial" panose="020B0604020202020204" pitchFamily="34" charset="0"/>
                <a:cs typeface="Arial" panose="020B0604020202020204" pitchFamily="34" charset="0"/>
              </a:rPr>
              <a:t> Learn</a:t>
            </a:r>
            <a:r>
              <a:rPr lang="en-IN" dirty="0">
                <a:latin typeface="Arial" panose="020B0604020202020204" pitchFamily="34" charset="0"/>
                <a:cs typeface="Arial" panose="020B0604020202020204" pitchFamily="34" charset="0"/>
              </a:rPr>
              <a:t> for machine learning. Built on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SciPy</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matplotlib</a:t>
            </a:r>
            <a:r>
              <a:rPr lang="en-IN" dirty="0">
                <a:latin typeface="Arial" panose="020B0604020202020204" pitchFamily="34" charset="0"/>
                <a:cs typeface="Arial" panose="020B0604020202020204" pitchFamily="34" charset="0"/>
              </a:rPr>
              <a:t>, this library contains a lot of </a:t>
            </a:r>
            <a:r>
              <a:rPr lang="en-IN" dirty="0" err="1">
                <a:latin typeface="Arial" panose="020B0604020202020204" pitchFamily="34" charset="0"/>
                <a:cs typeface="Arial" panose="020B0604020202020204" pitchFamily="34" charset="0"/>
              </a:rPr>
              <a:t>effiecient</a:t>
            </a:r>
            <a:r>
              <a:rPr lang="en-IN" dirty="0">
                <a:latin typeface="Arial" panose="020B0604020202020204" pitchFamily="34" charset="0"/>
                <a:cs typeface="Arial" panose="020B0604020202020204" pitchFamily="34" charset="0"/>
              </a:rPr>
              <a:t> tools for machine learning and statistical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including classification, regression, clustering and dimensionality reduction.</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Statsmodels</a:t>
            </a:r>
            <a:r>
              <a:rPr lang="en-IN" dirty="0">
                <a:latin typeface="Arial" panose="020B0604020202020204" pitchFamily="34" charset="0"/>
                <a:cs typeface="Arial" panose="020B0604020202020204" pitchFamily="34" charset="0"/>
              </a:rPr>
              <a:t> for statistical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Statsmodels</a:t>
            </a:r>
            <a:r>
              <a:rPr lang="en-IN" dirty="0">
                <a:latin typeface="Arial" panose="020B0604020202020204" pitchFamily="34" charset="0"/>
                <a:cs typeface="Arial" panose="020B0604020202020204" pitchFamily="34" charset="0"/>
              </a:rPr>
              <a:t> is a Python module that allows users to explore data, estimate statistical models, and perform statistical tests. An extensive list of descriptive statistics, statistical tests, plotting functions, and result statistics are available for different types of data and each estimator.</a:t>
            </a:r>
          </a:p>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Seaborn</a:t>
            </a:r>
            <a:r>
              <a:rPr lang="en-IN" dirty="0">
                <a:latin typeface="Arial" panose="020B0604020202020204" pitchFamily="34" charset="0"/>
                <a:cs typeface="Arial" panose="020B0604020202020204" pitchFamily="34" charset="0"/>
              </a:rPr>
              <a:t> for statistical data visualization. Seaborn is a library for making attractive and informative statistical graphics in Python. It is based on </a:t>
            </a:r>
            <a:r>
              <a:rPr lang="en-IN" dirty="0" err="1">
                <a:latin typeface="Arial" panose="020B0604020202020204" pitchFamily="34" charset="0"/>
                <a:cs typeface="Arial" panose="020B0604020202020204" pitchFamily="34" charset="0"/>
              </a:rPr>
              <a:t>matplotlib</a:t>
            </a:r>
            <a:r>
              <a:rPr lang="en-IN" dirty="0">
                <a:latin typeface="Arial" panose="020B0604020202020204" pitchFamily="34" charset="0"/>
                <a:cs typeface="Arial" panose="020B0604020202020204" pitchFamily="34" charset="0"/>
              </a:rPr>
              <a:t>. Seaborn aims to make visualization a central part of exploring and understanding data.</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Bokeh</a:t>
            </a:r>
            <a:r>
              <a:rPr lang="en-IN" dirty="0">
                <a:latin typeface="Arial" panose="020B0604020202020204" pitchFamily="34" charset="0"/>
                <a:cs typeface="Arial" panose="020B0604020202020204" pitchFamily="34" charset="0"/>
              </a:rPr>
              <a:t> for creating interactive plots, dashboards and data applications on modern web-browsers. It empowers the user to generate elegant and concise graphics in the style of D3.js. Moreover, it has the capability of high-performance interactivity over very large or streaming datasets.</a:t>
            </a: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31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935186"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List of Python Libraries (contd.)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168568"/>
            <a:ext cx="9257188"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
        <p:nvSpPr>
          <p:cNvPr id="22" name="TextBox 21"/>
          <p:cNvSpPr txBox="1"/>
          <p:nvPr/>
        </p:nvSpPr>
        <p:spPr bwMode="auto">
          <a:xfrm>
            <a:off x="952762" y="1168568"/>
            <a:ext cx="9257188" cy="4801314"/>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Blaze</a:t>
            </a:r>
            <a:r>
              <a:rPr lang="en-IN" dirty="0">
                <a:latin typeface="Arial" panose="020B0604020202020204" pitchFamily="34" charset="0"/>
                <a:cs typeface="Arial" panose="020B0604020202020204" pitchFamily="34" charset="0"/>
              </a:rPr>
              <a:t> for extending the capability of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and Pandas to distributed and streaming datasets. It can be used to access data from a multitude of sources including </a:t>
            </a:r>
            <a:r>
              <a:rPr lang="en-IN" dirty="0" err="1">
                <a:latin typeface="Arial" panose="020B0604020202020204" pitchFamily="34" charset="0"/>
                <a:cs typeface="Arial" panose="020B0604020202020204" pitchFamily="34" charset="0"/>
              </a:rPr>
              <a:t>Bcolz</a:t>
            </a:r>
            <a:r>
              <a:rPr lang="en-IN" dirty="0">
                <a:latin typeface="Arial" panose="020B0604020202020204" pitchFamily="34" charset="0"/>
                <a:cs typeface="Arial" panose="020B0604020202020204" pitchFamily="34" charset="0"/>
              </a:rPr>
              <a:t>, MongoDB, </a:t>
            </a:r>
            <a:r>
              <a:rPr lang="en-IN" dirty="0" err="1">
                <a:latin typeface="Arial" panose="020B0604020202020204" pitchFamily="34" charset="0"/>
                <a:cs typeface="Arial" panose="020B0604020202020204" pitchFamily="34" charset="0"/>
              </a:rPr>
              <a:t>SQLAlchemy</a:t>
            </a:r>
            <a:r>
              <a:rPr lang="en-IN" dirty="0">
                <a:latin typeface="Arial" panose="020B0604020202020204" pitchFamily="34" charset="0"/>
                <a:cs typeface="Arial" panose="020B0604020202020204" pitchFamily="34" charset="0"/>
              </a:rPr>
              <a:t>, Apache Spark, </a:t>
            </a:r>
            <a:r>
              <a:rPr lang="en-IN" dirty="0" err="1">
                <a:latin typeface="Arial" panose="020B0604020202020204" pitchFamily="34" charset="0"/>
                <a:cs typeface="Arial" panose="020B0604020202020204" pitchFamily="34" charset="0"/>
              </a:rPr>
              <a:t>PyTables</a:t>
            </a:r>
            <a:r>
              <a:rPr lang="en-IN" dirty="0">
                <a:latin typeface="Arial" panose="020B0604020202020204" pitchFamily="34" charset="0"/>
                <a:cs typeface="Arial" panose="020B0604020202020204" pitchFamily="34" charset="0"/>
              </a:rPr>
              <a:t>, etc. Together with </a:t>
            </a:r>
            <a:r>
              <a:rPr lang="en-IN" dirty="0" err="1">
                <a:latin typeface="Arial" panose="020B0604020202020204" pitchFamily="34" charset="0"/>
                <a:cs typeface="Arial" panose="020B0604020202020204" pitchFamily="34" charset="0"/>
              </a:rPr>
              <a:t>Bokeh</a:t>
            </a:r>
            <a:r>
              <a:rPr lang="en-IN" dirty="0">
                <a:latin typeface="Arial" panose="020B0604020202020204" pitchFamily="34" charset="0"/>
                <a:cs typeface="Arial" panose="020B0604020202020204" pitchFamily="34" charset="0"/>
              </a:rPr>
              <a:t>, Blaze can act as a very powerful tool for creating effective visualizations and dashboards on huge chunks of data.</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Scrapy</a:t>
            </a:r>
            <a:r>
              <a:rPr lang="en-IN" dirty="0">
                <a:latin typeface="Arial" panose="020B0604020202020204" pitchFamily="34" charset="0"/>
                <a:cs typeface="Arial" panose="020B0604020202020204" pitchFamily="34" charset="0"/>
              </a:rPr>
              <a:t> for web crawling. It is a very useful framework for getting specific patterns of data. It has the capability to start at a website home </a:t>
            </a:r>
            <a:r>
              <a:rPr lang="en-IN" dirty="0" err="1">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and then dig through web-pages within the website to gather information.</a:t>
            </a:r>
          </a:p>
          <a:p>
            <a:pPr marL="285750" indent="-285750">
              <a:buClr>
                <a:srgbClr val="FF3300"/>
              </a:buClr>
              <a:buFont typeface="Arial" panose="020B0604020202020204" pitchFamily="34" charset="0"/>
              <a:buChar char="•"/>
              <a:defRPr/>
            </a:pPr>
            <a:r>
              <a:rPr lang="en-IN" b="1" dirty="0" err="1">
                <a:latin typeface="Arial" panose="020B0604020202020204" pitchFamily="34" charset="0"/>
                <a:cs typeface="Arial" panose="020B0604020202020204" pitchFamily="34" charset="0"/>
              </a:rPr>
              <a:t>SymPy</a:t>
            </a:r>
            <a:r>
              <a:rPr lang="en-IN" dirty="0">
                <a:latin typeface="Arial" panose="020B0604020202020204" pitchFamily="34" charset="0"/>
                <a:cs typeface="Arial" panose="020B0604020202020204" pitchFamily="34" charset="0"/>
              </a:rPr>
              <a:t> for symbolic computation. It has wide-ranging capabilities from basic symbolic arithmetic to calculus, algebra, discrete mathematics and quantum physics. Another useful feature is the capability of formatting the result of the computations as </a:t>
            </a:r>
            <a:r>
              <a:rPr lang="en-IN" dirty="0" err="1">
                <a:latin typeface="Arial" panose="020B0604020202020204" pitchFamily="34" charset="0"/>
                <a:cs typeface="Arial" panose="020B0604020202020204" pitchFamily="34" charset="0"/>
              </a:rPr>
              <a:t>LaTeX</a:t>
            </a:r>
            <a:r>
              <a:rPr lang="en-IN" dirty="0">
                <a:latin typeface="Arial" panose="020B0604020202020204" pitchFamily="34" charset="0"/>
                <a:cs typeface="Arial" panose="020B0604020202020204" pitchFamily="34" charset="0"/>
              </a:rPr>
              <a:t> code.</a:t>
            </a:r>
          </a:p>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Requests</a:t>
            </a:r>
            <a:r>
              <a:rPr lang="en-IN" dirty="0">
                <a:latin typeface="Arial" panose="020B0604020202020204" pitchFamily="34" charset="0"/>
                <a:cs typeface="Arial" panose="020B0604020202020204" pitchFamily="34" charset="0"/>
              </a:rPr>
              <a:t> for accessing the web. It works similar to the </a:t>
            </a:r>
            <a:r>
              <a:rPr lang="en-IN" dirty="0" err="1">
                <a:latin typeface="Arial" panose="020B0604020202020204" pitchFamily="34" charset="0"/>
                <a:cs typeface="Arial" panose="020B0604020202020204" pitchFamily="34" charset="0"/>
              </a:rPr>
              <a:t>the</a:t>
            </a:r>
            <a:r>
              <a:rPr lang="en-IN" dirty="0">
                <a:latin typeface="Arial" panose="020B0604020202020204" pitchFamily="34" charset="0"/>
                <a:cs typeface="Arial" panose="020B0604020202020204" pitchFamily="34" charset="0"/>
              </a:rPr>
              <a:t> standard python library urllib2 but is much easier to code. You will find subtle differences with urllib2 but for beginners, Requests might be more convenient.</a:t>
            </a: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81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425431"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Library/Package Management</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168568"/>
            <a:ext cx="9257188"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
        <p:nvSpPr>
          <p:cNvPr id="22" name="TextBox 21"/>
          <p:cNvSpPr txBox="1"/>
          <p:nvPr/>
        </p:nvSpPr>
        <p:spPr bwMode="auto">
          <a:xfrm>
            <a:off x="952762" y="1168568"/>
            <a:ext cx="9257188" cy="39703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a:latin typeface="Arial" panose="020B0604020202020204" pitchFamily="34" charset="0"/>
                <a:cs typeface="Arial" panose="020B0604020202020204" pitchFamily="34" charset="0"/>
              </a:rPr>
              <a:t>pip</a:t>
            </a:r>
            <a:r>
              <a:rPr lang="en-IN" dirty="0">
                <a:latin typeface="Arial" panose="020B0604020202020204" pitchFamily="34" charset="0"/>
                <a:cs typeface="Arial" panose="020B0604020202020204" pitchFamily="34" charset="0"/>
              </a:rPr>
              <a:t> is a package management system used to install and manage software packages written in Python. </a:t>
            </a: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rPr>
              <a:t>Python </a:t>
            </a:r>
            <a:r>
              <a:rPr lang="en-IN" b="1" dirty="0">
                <a:latin typeface="Arial" panose="020B0604020202020204" pitchFamily="34" charset="0"/>
                <a:cs typeface="Arial" panose="020B0604020202020204" pitchFamily="34" charset="0"/>
              </a:rPr>
              <a:t>Virtual Environments </a:t>
            </a:r>
            <a:r>
              <a:rPr lang="en-IN" dirty="0">
                <a:latin typeface="Arial" panose="020B0604020202020204" pitchFamily="34" charset="0"/>
                <a:cs typeface="Arial" panose="020B0604020202020204" pitchFamily="34" charset="0"/>
              </a:rPr>
              <a:t>allow Python packages to be installed in an isolated location for a particular application, rather than being installed globally. </a:t>
            </a:r>
            <a:r>
              <a:rPr lang="en-IN" b="1" dirty="0">
                <a:latin typeface="Arial" panose="020B0604020202020204" pitchFamily="34" charset="0"/>
                <a:cs typeface="Arial" panose="020B0604020202020204" pitchFamily="34" charset="0"/>
              </a:rPr>
              <a:t>Virtual Environments </a:t>
            </a:r>
            <a:r>
              <a:rPr lang="en-IN" dirty="0">
                <a:latin typeface="Arial" panose="020B0604020202020204" pitchFamily="34" charset="0"/>
                <a:cs typeface="Arial" panose="020B0604020202020204" pitchFamily="34" charset="0"/>
              </a:rPr>
              <a:t>have their own installation directories and they don’t share libraries with other virtual environments</a:t>
            </a:r>
          </a:p>
          <a:p>
            <a:pPr marL="285750" indent="-285750">
              <a:buClr>
                <a:srgbClr val="FF3300"/>
              </a:buClr>
              <a:buFont typeface="Arial" panose="020B0604020202020204" pitchFamily="34" charset="0"/>
              <a:buChar char="•"/>
              <a:defRPr/>
            </a:pPr>
            <a:r>
              <a:rPr lang="en-US" b="1" dirty="0" err="1">
                <a:latin typeface="Arial" panose="020B0604020202020204" pitchFamily="34" charset="0"/>
                <a:cs typeface="Arial" panose="020B0604020202020204" pitchFamily="34" charset="0"/>
              </a:rPr>
              <a:t>Virtualenv</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one of the </a:t>
            </a:r>
            <a:r>
              <a:rPr lang="en-IN" dirty="0">
                <a:latin typeface="Arial" panose="020B0604020202020204" pitchFamily="34" charset="0"/>
                <a:cs typeface="Arial" panose="020B0604020202020204" pitchFamily="34" charset="0"/>
              </a:rPr>
              <a:t>tools for creating Python virtual environments</a:t>
            </a:r>
            <a:endParaRPr lang="en-IN" b="1"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185818" y="1541034"/>
            <a:ext cx="4791075" cy="1733550"/>
          </a:xfrm>
          <a:prstGeom prst="rect">
            <a:avLst/>
          </a:prstGeom>
        </p:spPr>
      </p:pic>
      <p:pic>
        <p:nvPicPr>
          <p:cNvPr id="6" name="Picture 5"/>
          <p:cNvPicPr>
            <a:picLocks noChangeAspect="1"/>
          </p:cNvPicPr>
          <p:nvPr/>
        </p:nvPicPr>
        <p:blipFill>
          <a:blip r:embed="rId5"/>
          <a:stretch>
            <a:fillRect/>
          </a:stretch>
        </p:blipFill>
        <p:spPr>
          <a:xfrm>
            <a:off x="3185818" y="4872554"/>
            <a:ext cx="2892780" cy="689472"/>
          </a:xfrm>
          <a:prstGeom prst="rect">
            <a:avLst/>
          </a:prstGeom>
        </p:spPr>
      </p:pic>
    </p:spTree>
    <p:extLst>
      <p:ext uri="{BB962C8B-B14F-4D97-AF65-F5344CB8AC3E}">
        <p14:creationId xmlns:p14="http://schemas.microsoft.com/office/powerpoint/2010/main" val="30386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80717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Resources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52762" y="1168568"/>
            <a:ext cx="9257188"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
        <p:nvSpPr>
          <p:cNvPr id="22" name="TextBox 21"/>
          <p:cNvSpPr txBox="1"/>
          <p:nvPr/>
        </p:nvSpPr>
        <p:spPr bwMode="auto">
          <a:xfrm>
            <a:off x="952762" y="1168568"/>
            <a:ext cx="9257188" cy="2585323"/>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hlinkClick r:id="rId4"/>
              </a:rPr>
              <a:t>https://www.python.org/downloads/</a:t>
            </a:r>
            <a:r>
              <a:rPr lang="en-IN" dirty="0">
                <a:latin typeface="Arial" panose="020B0604020202020204" pitchFamily="34" charset="0"/>
                <a:cs typeface="Arial" panose="020B0604020202020204" pitchFamily="34" charset="0"/>
              </a:rPr>
              <a:t> - Python</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hlinkClick r:id="rId5"/>
              </a:rPr>
              <a:t>https://www.continuum.io/downloads</a:t>
            </a:r>
            <a:r>
              <a:rPr lang="en-IN" dirty="0">
                <a:latin typeface="Arial" panose="020B0604020202020204" pitchFamily="34" charset="0"/>
                <a:cs typeface="Arial" panose="020B0604020202020204" pitchFamily="34" charset="0"/>
              </a:rPr>
              <a:t> - Anaconda</a:t>
            </a:r>
          </a:p>
          <a:p>
            <a:pPr marL="285750" indent="-285750">
              <a:buClr>
                <a:srgbClr val="FF3300"/>
              </a:buClr>
              <a:buFont typeface="Arial" panose="020B0604020202020204" pitchFamily="34" charset="0"/>
              <a:buChar char="•"/>
              <a:defRPr/>
            </a:pPr>
            <a:r>
              <a:rPr lang="en-IN" dirty="0">
                <a:latin typeface="Arial" panose="020B0604020202020204" pitchFamily="34" charset="0"/>
                <a:cs typeface="Arial" panose="020B0604020202020204" pitchFamily="34" charset="0"/>
                <a:hlinkClick r:id="rId6"/>
              </a:rPr>
              <a:t>https://automatetheboringstuff.com/#toc</a:t>
            </a:r>
            <a:r>
              <a:rPr lang="en-IN" dirty="0">
                <a:latin typeface="Arial" panose="020B0604020202020204" pitchFamily="34" charset="0"/>
                <a:cs typeface="Arial" panose="020B0604020202020204" pitchFamily="34" charset="0"/>
              </a:rPr>
              <a:t> – Fun book on Python Programming</a:t>
            </a: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10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687148" y="2231460"/>
            <a:ext cx="4044184" cy="1015663"/>
          </a:xfrm>
          <a:prstGeom prst="rect">
            <a:avLst/>
          </a:prstGeom>
        </p:spPr>
        <p:txBody>
          <a:bodyPr wrap="none">
            <a:spAutoFit/>
          </a:bodyPr>
          <a:lstStyle/>
          <a:p>
            <a:pPr>
              <a:defRPr/>
            </a:pPr>
            <a:r>
              <a:rPr lang="en-US" sz="6000" b="1" dirty="0">
                <a:solidFill>
                  <a:srgbClr val="F15C2D"/>
                </a:solidFill>
                <a:latin typeface="Arial" panose="020B0604020202020204" pitchFamily="34" charset="0"/>
                <a:cs typeface="Arial" panose="020B0604020202020204" pitchFamily="34" charset="0"/>
              </a:rPr>
              <a:t>Thank You</a:t>
            </a:r>
          </a:p>
        </p:txBody>
      </p:sp>
      <p:cxnSp>
        <p:nvCxnSpPr>
          <p:cNvPr id="8" name="Straight Connector 7"/>
          <p:cNvCxnSpPr/>
          <p:nvPr/>
        </p:nvCxnSpPr>
        <p:spPr>
          <a:xfrm>
            <a:off x="1603917" y="3221388"/>
            <a:ext cx="10588083" cy="0"/>
          </a:xfrm>
          <a:prstGeom prst="line">
            <a:avLst/>
          </a:prstGeom>
          <a:ln w="19050">
            <a:solidFill>
              <a:schemeClr val="bg1">
                <a:lumMod val="50000"/>
                <a:alpha val="99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58198" y="2467317"/>
            <a:ext cx="45719" cy="5486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2467320"/>
            <a:ext cx="1558198" cy="548640"/>
          </a:xfrm>
          <a:prstGeom prst="rect">
            <a:avLst/>
          </a:prstGeom>
          <a:solidFill>
            <a:schemeClr val="accent1">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0" y="5853838"/>
            <a:ext cx="12192000" cy="1004162"/>
            <a:chOff x="0" y="5853838"/>
            <a:chExt cx="12192000" cy="1004162"/>
          </a:xfrm>
        </p:grpSpPr>
        <p:sp>
          <p:nvSpPr>
            <p:cNvPr id="28" name="Round Single Corner Rectangle 27"/>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Single Corner Rectangle 2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Single Corner Rectangle 31"/>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Single Corner Rectangle 32"/>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35" name="Straight Connector 34"/>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863623" y="3295573"/>
            <a:ext cx="6065891" cy="523220"/>
          </a:xfrm>
          <a:prstGeom prst="rect">
            <a:avLst/>
          </a:prstGeom>
        </p:spPr>
        <p:txBody>
          <a:bodyPr wrap="none">
            <a:spAutoFit/>
          </a:bodyPr>
          <a:lstStyle/>
          <a:p>
            <a:r>
              <a:rPr lang="en-US" sz="2600" dirty="0">
                <a:solidFill>
                  <a:schemeClr val="bg1">
                    <a:lumMod val="65000"/>
                  </a:schemeClr>
                </a:solidFill>
              </a:rPr>
              <a:t>www.aidemy.org   |  </a:t>
            </a:r>
            <a:r>
              <a:rPr lang="en-US" sz="2800" dirty="0">
                <a:solidFill>
                  <a:schemeClr val="bg1">
                    <a:lumMod val="65000"/>
                  </a:schemeClr>
                </a:solidFill>
              </a:rPr>
              <a:t>support@aidemy.org</a:t>
            </a:r>
            <a:endParaRPr lang="en-US" sz="2600" dirty="0">
              <a:solidFill>
                <a:schemeClr val="bg1">
                  <a:lumMod val="65000"/>
                </a:schemeClr>
              </a:solidFill>
            </a:endParaRPr>
          </a:p>
        </p:txBody>
      </p:sp>
      <p:sp>
        <p:nvSpPr>
          <p:cNvPr id="16" name="Rectangle 15"/>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Pvt. Ltd.   </a:t>
            </a:r>
            <a:endParaRPr lang="en-US" sz="1400" b="1" dirty="0">
              <a:solidFill>
                <a:schemeClr val="accent2">
                  <a:lumMod val="75000"/>
                </a:schemeClr>
              </a:solidFill>
            </a:endParaRPr>
          </a:p>
        </p:txBody>
      </p:sp>
    </p:spTree>
    <p:extLst>
      <p:ext uri="{BB962C8B-B14F-4D97-AF65-F5344CB8AC3E}">
        <p14:creationId xmlns:p14="http://schemas.microsoft.com/office/powerpoint/2010/main" val="24049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ound Diagonal Corner Rectangle 21"/>
          <p:cNvSpPr/>
          <p:nvPr/>
        </p:nvSpPr>
        <p:spPr>
          <a:xfrm>
            <a:off x="640080" y="922914"/>
            <a:ext cx="985284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0080" y="122529"/>
            <a:ext cx="317426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Introduction</a:t>
            </a:r>
          </a:p>
        </p:txBody>
      </p:sp>
      <p:sp>
        <p:nvSpPr>
          <p:cNvPr id="11" name="TextBox 10"/>
          <p:cNvSpPr txBox="1"/>
          <p:nvPr/>
        </p:nvSpPr>
        <p:spPr bwMode="auto">
          <a:xfrm>
            <a:off x="1219966" y="1323790"/>
            <a:ext cx="8233523" cy="3693319"/>
          </a:xfrm>
          <a:prstGeom prst="rect">
            <a:avLst/>
          </a:prstGeom>
          <a:noFill/>
        </p:spPr>
        <p:txBody>
          <a:bodyPr wrap="square">
            <a:spAutoFit/>
          </a:bodyPr>
          <a:lstStyle/>
          <a:p>
            <a:pPr>
              <a:buClr>
                <a:srgbClr val="FF3300"/>
              </a:buClr>
              <a:defRPr/>
            </a:pPr>
            <a:r>
              <a:rPr lang="en-US" b="1" u="sng" dirty="0">
                <a:solidFill>
                  <a:schemeClr val="tx1">
                    <a:lumMod val="75000"/>
                    <a:lumOff val="25000"/>
                  </a:schemeClr>
                </a:solidFill>
                <a:latin typeface="Arial" panose="020B0604020202020204" pitchFamily="34" charset="0"/>
                <a:cs typeface="Arial" panose="020B0604020202020204" pitchFamily="34" charset="0"/>
              </a:rPr>
              <a:t>Why should I learn Python?</a:t>
            </a:r>
          </a:p>
          <a:p>
            <a:pPr>
              <a:buClr>
                <a:srgbClr val="FF3300"/>
              </a:buClr>
              <a:defRPr/>
            </a:pPr>
            <a:endParaRPr lang="en-US" b="1" u="sng"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Open Source – free to install     </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Awesome Online Community</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Easy to learn</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Becoming a common language for data science and production of web based analytics products</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Object Oriented Scripting language (Best of R and Java)</a:t>
            </a: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r>
              <a:rPr lang="en-US" b="1" u="sng" dirty="0">
                <a:solidFill>
                  <a:schemeClr val="tx1">
                    <a:lumMod val="75000"/>
                    <a:lumOff val="25000"/>
                  </a:schemeClr>
                </a:solidFill>
                <a:latin typeface="Arial" panose="020B0604020202020204" pitchFamily="34" charset="0"/>
                <a:cs typeface="Arial" panose="020B0604020202020204" pitchFamily="34" charset="0"/>
              </a:rPr>
              <a:t>Drawbacks:</a:t>
            </a:r>
          </a:p>
          <a:p>
            <a:pPr>
              <a:buClr>
                <a:srgbClr val="FF3300"/>
              </a:buClr>
              <a:defRPr/>
            </a:pPr>
            <a:r>
              <a:rPr lang="en-IN" dirty="0">
                <a:solidFill>
                  <a:schemeClr val="tx1">
                    <a:lumMod val="75000"/>
                    <a:lumOff val="25000"/>
                  </a:schemeClr>
                </a:solidFill>
                <a:latin typeface="Arial" panose="020B0604020202020204" pitchFamily="34" charset="0"/>
                <a:cs typeface="Arial" panose="020B0604020202020204" pitchFamily="34" charset="0"/>
              </a:rPr>
              <a:t>Python is an interpreted language rather than compiled language – hence might take up more CPU time. However, given the savings in programmer time (due to ease of learning), it might still be a good choice.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Tree>
    <p:extLst>
      <p:ext uri="{BB962C8B-B14F-4D97-AF65-F5344CB8AC3E}">
        <p14:creationId xmlns:p14="http://schemas.microsoft.com/office/powerpoint/2010/main" val="341441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560083"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Setting up Python on machine</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044525" y="1393122"/>
            <a:ext cx="9073661" cy="4247317"/>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u="sng" dirty="0">
                <a:solidFill>
                  <a:schemeClr val="tx1">
                    <a:lumMod val="75000"/>
                    <a:lumOff val="25000"/>
                  </a:schemeClr>
                </a:solidFill>
                <a:latin typeface="Arial" panose="020B0604020202020204" pitchFamily="34" charset="0"/>
                <a:cs typeface="Arial" panose="020B0604020202020204" pitchFamily="34" charset="0"/>
              </a:rPr>
              <a:t>Python 2.7 v/s 3.4: </a:t>
            </a:r>
          </a:p>
          <a:p>
            <a:pPr marL="742950" lvl="1"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Python 2.7 has a </a:t>
            </a:r>
            <a:r>
              <a:rPr lang="en-IN" dirty="0">
                <a:solidFill>
                  <a:schemeClr val="tx1">
                    <a:lumMod val="75000"/>
                    <a:lumOff val="25000"/>
                  </a:schemeClr>
                </a:solidFill>
                <a:latin typeface="Arial" panose="020B0604020202020204" pitchFamily="34" charset="0"/>
                <a:cs typeface="Arial" panose="020B0604020202020204" pitchFamily="34" charset="0"/>
              </a:rPr>
              <a:t>plethora of third-party libraries. Though many libraries have provided 3.x support but still a large number of modules work only on 2.x versions. Better to start with Python 2.7</a:t>
            </a:r>
          </a:p>
          <a:p>
            <a:pPr marL="742950" lvl="1"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Python 2.7 is the last release for the 2.x family and eventually everyone has to shift to 3.x versions.</a:t>
            </a:r>
          </a:p>
          <a:p>
            <a:pPr marL="742950" lvl="1"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u="sng" dirty="0">
                <a:solidFill>
                  <a:schemeClr val="tx1">
                    <a:lumMod val="75000"/>
                    <a:lumOff val="25000"/>
                  </a:schemeClr>
                </a:solidFill>
                <a:latin typeface="Arial" panose="020B0604020202020204" pitchFamily="34" charset="0"/>
                <a:cs typeface="Arial" panose="020B0604020202020204" pitchFamily="34" charset="0"/>
              </a:rPr>
              <a:t>Installing Python of your choice:</a:t>
            </a:r>
          </a:p>
          <a:p>
            <a:pPr marL="742950" lvl="1"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You can download Python directly from its project site and install individual components and libraries you want</a:t>
            </a:r>
          </a:p>
          <a:p>
            <a:pPr marL="742950" lvl="1"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Alternately, you can download and install a package, which comes with pre-installed libraries. </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r>
              <a:rPr lang="en-IN" b="1" dirty="0">
                <a:solidFill>
                  <a:schemeClr val="tx1">
                    <a:lumMod val="75000"/>
                    <a:lumOff val="25000"/>
                  </a:schemeClr>
                </a:solidFill>
                <a:latin typeface="Arial" panose="020B0604020202020204" pitchFamily="34" charset="0"/>
                <a:cs typeface="Arial" panose="020B0604020202020204" pitchFamily="34" charset="0"/>
              </a:rPr>
              <a:t>Second method provides a hassle free installation and hence I’ll recommend that to beginners.</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92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696697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Development Environments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044525" y="1060399"/>
            <a:ext cx="9073661" cy="4247317"/>
          </a:xfrm>
          <a:prstGeom prst="rect">
            <a:avLst/>
          </a:prstGeom>
          <a:noFill/>
        </p:spPr>
        <p:txBody>
          <a:bodyPr wrap="square">
            <a:spAutoFit/>
          </a:bodyPr>
          <a:lstStyle/>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Terminal / Shell based</a:t>
            </a: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dirty="0" err="1">
                <a:solidFill>
                  <a:schemeClr val="tx1">
                    <a:lumMod val="75000"/>
                    <a:lumOff val="25000"/>
                  </a:schemeClr>
                </a:solidFill>
                <a:latin typeface="Arial" panose="020B0604020202020204" pitchFamily="34" charset="0"/>
                <a:cs typeface="Arial" panose="020B0604020202020204" pitchFamily="34" charset="0"/>
              </a:rPr>
              <a:t>iPython</a:t>
            </a:r>
            <a:r>
              <a:rPr lang="en-IN" dirty="0">
                <a:solidFill>
                  <a:schemeClr val="tx1">
                    <a:lumMod val="75000"/>
                    <a:lumOff val="25000"/>
                  </a:schemeClr>
                </a:solidFill>
                <a:latin typeface="Arial" panose="020B0604020202020204" pitchFamily="34" charset="0"/>
                <a:cs typeface="Arial" panose="020B0604020202020204" pitchFamily="34" charset="0"/>
              </a:rPr>
              <a:t> notebook – similar to markdown in R</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IDLE (default environment) – </a:t>
            </a:r>
            <a:r>
              <a:rPr lang="en-IN" dirty="0" err="1">
                <a:solidFill>
                  <a:schemeClr val="tx1">
                    <a:lumMod val="75000"/>
                    <a:lumOff val="25000"/>
                  </a:schemeClr>
                </a:solidFill>
                <a:latin typeface="Arial" panose="020B0604020202020204" pitchFamily="34" charset="0"/>
                <a:cs typeface="Arial" panose="020B0604020202020204" pitchFamily="34" charset="0"/>
              </a:rPr>
              <a:t>PyCharm</a:t>
            </a:r>
            <a:r>
              <a:rPr lang="en-IN" dirty="0">
                <a:solidFill>
                  <a:schemeClr val="tx1">
                    <a:lumMod val="75000"/>
                    <a:lumOff val="25000"/>
                  </a:schemeClr>
                </a:solidFill>
                <a:latin typeface="Arial" panose="020B0604020202020204" pitchFamily="34" charset="0"/>
                <a:cs typeface="Arial" panose="020B0604020202020204" pitchFamily="34" charset="0"/>
              </a:rPr>
              <a:t> &amp; </a:t>
            </a:r>
            <a:r>
              <a:rPr lang="en-IN" dirty="0" err="1">
                <a:solidFill>
                  <a:schemeClr val="tx1">
                    <a:lumMod val="75000"/>
                    <a:lumOff val="25000"/>
                  </a:schemeClr>
                </a:solidFill>
                <a:latin typeface="Arial" panose="020B0604020202020204" pitchFamily="34" charset="0"/>
                <a:cs typeface="Arial" panose="020B0604020202020204" pitchFamily="34" charset="0"/>
              </a:rPr>
              <a:t>Spyder</a:t>
            </a:r>
            <a:endParaRPr lang="en-IN"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IN"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8871" y="4622708"/>
            <a:ext cx="685008" cy="68500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8142" y="4622708"/>
            <a:ext cx="685008" cy="685008"/>
          </a:xfrm>
          <a:prstGeom prst="rect">
            <a:avLst/>
          </a:prstGeom>
        </p:spPr>
      </p:pic>
      <p:pic>
        <p:nvPicPr>
          <p:cNvPr id="12" name="Picture 11"/>
          <p:cNvPicPr>
            <a:picLocks noChangeAspect="1"/>
          </p:cNvPicPr>
          <p:nvPr/>
        </p:nvPicPr>
        <p:blipFill>
          <a:blip r:embed="rId6"/>
          <a:stretch>
            <a:fillRect/>
          </a:stretch>
        </p:blipFill>
        <p:spPr>
          <a:xfrm>
            <a:off x="1455860" y="1801193"/>
            <a:ext cx="6257143" cy="1885714"/>
          </a:xfrm>
          <a:prstGeom prst="rect">
            <a:avLst/>
          </a:prstGeom>
        </p:spPr>
      </p:pic>
    </p:spTree>
    <p:extLst>
      <p:ext uri="{BB962C8B-B14F-4D97-AF65-F5344CB8AC3E}">
        <p14:creationId xmlns:p14="http://schemas.microsoft.com/office/powerpoint/2010/main" val="115971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3023905"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Hello World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044523" y="1740471"/>
            <a:ext cx="9073661" cy="1200329"/>
          </a:xfrm>
          <a:prstGeom prst="rect">
            <a:avLst/>
          </a:prstGeom>
          <a:noFill/>
        </p:spPr>
        <p:txBody>
          <a:bodyPr wrap="square">
            <a:spAutoFit/>
          </a:bodyPr>
          <a:lstStyle/>
          <a:p>
            <a:pPr>
              <a:buClr>
                <a:srgbClr val="FF3300"/>
              </a:buClr>
              <a:defRPr/>
            </a:pPr>
            <a:r>
              <a:rPr lang="en-US" dirty="0">
                <a:solidFill>
                  <a:schemeClr val="tx1">
                    <a:lumMod val="75000"/>
                    <a:lumOff val="25000"/>
                  </a:schemeClr>
                </a:solidFill>
                <a:latin typeface="Arial" panose="020B0604020202020204" pitchFamily="34" charset="0"/>
                <a:cs typeface="Arial" panose="020B0604020202020204" pitchFamily="34" charset="0"/>
              </a:rPr>
              <a:t>hello_world.py</a:t>
            </a: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4"/>
          <a:stretch>
            <a:fillRect/>
          </a:stretch>
        </p:blipFill>
        <p:spPr>
          <a:xfrm>
            <a:off x="2226105" y="2593848"/>
            <a:ext cx="3438095" cy="933333"/>
          </a:xfrm>
          <a:prstGeom prst="rect">
            <a:avLst/>
          </a:prstGeom>
        </p:spPr>
      </p:pic>
    </p:spTree>
    <p:extLst>
      <p:ext uri="{BB962C8B-B14F-4D97-AF65-F5344CB8AC3E}">
        <p14:creationId xmlns:p14="http://schemas.microsoft.com/office/powerpoint/2010/main" val="404773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94664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Indentation</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044526" y="1477873"/>
            <a:ext cx="8771828" cy="5078313"/>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Most languages don’t care about indentation</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Most humans do; we tend to group similar things together</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Python embraces indentation:</a:t>
            </a: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No semi colon at the end of the line like in some other programming languages</a:t>
            </a:r>
          </a:p>
          <a:p>
            <a:pPr>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2207057" y="2616089"/>
            <a:ext cx="3457143" cy="2057143"/>
          </a:xfrm>
          <a:prstGeom prst="rect">
            <a:avLst/>
          </a:prstGeom>
        </p:spPr>
      </p:pic>
    </p:spTree>
    <p:extLst>
      <p:ext uri="{BB962C8B-B14F-4D97-AF65-F5344CB8AC3E}">
        <p14:creationId xmlns:p14="http://schemas.microsoft.com/office/powerpoint/2010/main" val="13342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657318"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Comments/</a:t>
            </a:r>
            <a:r>
              <a:rPr lang="en-US" sz="4000" b="1" dirty="0" err="1">
                <a:solidFill>
                  <a:srgbClr val="F15C2D"/>
                </a:solidFill>
                <a:latin typeface="Arial" panose="020B0604020202020204" pitchFamily="34" charset="0"/>
                <a:cs typeface="Arial" panose="020B0604020202020204" pitchFamily="34" charset="0"/>
              </a:rPr>
              <a:t>Docstrings</a:t>
            </a:r>
            <a:endParaRPr lang="en-US" sz="4000" b="1" dirty="0">
              <a:solidFill>
                <a:srgbClr val="F15C2D"/>
              </a:solidFill>
              <a:latin typeface="Arial" panose="020B0604020202020204" pitchFamily="34" charset="0"/>
              <a:cs typeface="Arial" panose="020B0604020202020204" pitchFamily="34" charset="0"/>
            </a:endParaRP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044525" y="1427924"/>
            <a:ext cx="9073661" cy="3416320"/>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Adding comments for small code snippets is a very good programming practice</a:t>
            </a:r>
          </a:p>
          <a:p>
            <a:pPr marL="285750" indent="-285750">
              <a:buClr>
                <a:srgbClr val="FF3300"/>
              </a:buClr>
              <a:buFont typeface="Arial" panose="020B0604020202020204" pitchFamily="34" charset="0"/>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Its very easy to add comments in Python:</a:t>
            </a: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lvl="1">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1425181" y="2544452"/>
            <a:ext cx="5657143" cy="2447619"/>
          </a:xfrm>
          <a:prstGeom prst="rect">
            <a:avLst/>
          </a:prstGeom>
        </p:spPr>
      </p:pic>
    </p:spTree>
    <p:extLst>
      <p:ext uri="{BB962C8B-B14F-4D97-AF65-F5344CB8AC3E}">
        <p14:creationId xmlns:p14="http://schemas.microsoft.com/office/powerpoint/2010/main" val="427012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51785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Data Structures: Lists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9882553"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220723" y="1150925"/>
            <a:ext cx="2966000" cy="4247317"/>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List of comma separated values in square brackets</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Lists might contain items of different types</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One of the most versatile data structure in Python</a:t>
            </a:r>
          </a:p>
          <a:p>
            <a:pPr marL="285750" indent="-285750">
              <a:buClr>
                <a:srgbClr val="FF3300"/>
              </a:buClr>
              <a:buFont typeface="Arial" panose="020B0604020202020204" pitchFamily="34" charset="0"/>
              <a:buChar char="•"/>
              <a:defRPr/>
            </a:pPr>
            <a:r>
              <a:rPr lang="en-IN" dirty="0">
                <a:solidFill>
                  <a:schemeClr val="tx1">
                    <a:lumMod val="75000"/>
                    <a:lumOff val="25000"/>
                  </a:schemeClr>
                </a:solidFill>
                <a:latin typeface="Arial" panose="020B0604020202020204" pitchFamily="34" charset="0"/>
                <a:cs typeface="Arial" panose="020B0604020202020204" pitchFamily="34" charset="0"/>
              </a:rPr>
              <a:t>Python lists are mutable and individual elements of a list can be changed</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append(), extend(), remove(), pop(), count(), sort(), reverse()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6723" y="1212081"/>
            <a:ext cx="5974712" cy="4125006"/>
          </a:xfrm>
          <a:prstGeom prst="rect">
            <a:avLst/>
          </a:prstGeom>
        </p:spPr>
      </p:pic>
    </p:spTree>
    <p:extLst>
      <p:ext uri="{BB962C8B-B14F-4D97-AF65-F5344CB8AC3E}">
        <p14:creationId xmlns:p14="http://schemas.microsoft.com/office/powerpoint/2010/main" val="11465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1399</Words>
  <Application>Microsoft Office PowerPoint</Application>
  <PresentationFormat>Widescreen</PresentationFormat>
  <Paragraphs>223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user4</dc:creator>
  <cp:lastModifiedBy>Bolaka Mukherjee</cp:lastModifiedBy>
  <cp:revision>143</cp:revision>
  <dcterms:created xsi:type="dcterms:W3CDTF">2016-02-29T06:21:14Z</dcterms:created>
  <dcterms:modified xsi:type="dcterms:W3CDTF">2016-09-01T10:25:27Z</dcterms:modified>
</cp:coreProperties>
</file>