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78" r:id="rId5"/>
    <p:sldId id="273" r:id="rId6"/>
    <p:sldId id="264" r:id="rId7"/>
    <p:sldId id="262" r:id="rId8"/>
    <p:sldId id="263" r:id="rId9"/>
    <p:sldId id="274" r:id="rId10"/>
    <p:sldId id="265" r:id="rId11"/>
    <p:sldId id="275" r:id="rId12"/>
    <p:sldId id="266" r:id="rId13"/>
    <p:sldId id="267" r:id="rId14"/>
    <p:sldId id="276" r:id="rId15"/>
    <p:sldId id="277" r:id="rId16"/>
    <p:sldId id="268" r:id="rId17"/>
    <p:sldId id="269" r:id="rId18"/>
    <p:sldId id="270" r:id="rId19"/>
    <p:sldId id="272"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15C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3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7CC7AF-5E8F-4550-A2D3-07D7EE6C1C0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376191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7CC7AF-5E8F-4550-A2D3-07D7EE6C1C0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9402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7CC7AF-5E8F-4550-A2D3-07D7EE6C1C0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311457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7CC7AF-5E8F-4550-A2D3-07D7EE6C1C0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48436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CC7AF-5E8F-4550-A2D3-07D7EE6C1C0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77444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7CC7AF-5E8F-4550-A2D3-07D7EE6C1C08}"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39993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7CC7AF-5E8F-4550-A2D3-07D7EE6C1C08}" type="datetimeFigureOut">
              <a:rPr lang="en-US" smtClean="0"/>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145014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7CC7AF-5E8F-4550-A2D3-07D7EE6C1C08}" type="datetimeFigureOut">
              <a:rPr lang="en-US" smtClean="0"/>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20717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CC7AF-5E8F-4550-A2D3-07D7EE6C1C08}" type="datetimeFigureOut">
              <a:rPr lang="en-US" smtClean="0"/>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249773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7CC7AF-5E8F-4550-A2D3-07D7EE6C1C08}"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40384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7CC7AF-5E8F-4550-A2D3-07D7EE6C1C08}"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74848-1A79-49E8-96AC-63F9DF9C2D98}" type="slidenum">
              <a:rPr lang="en-US" smtClean="0"/>
              <a:t>‹#›</a:t>
            </a:fld>
            <a:endParaRPr lang="en-US"/>
          </a:p>
        </p:txBody>
      </p:sp>
    </p:spTree>
    <p:extLst>
      <p:ext uri="{BB962C8B-B14F-4D97-AF65-F5344CB8AC3E}">
        <p14:creationId xmlns:p14="http://schemas.microsoft.com/office/powerpoint/2010/main" val="366397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CC7AF-5E8F-4550-A2D3-07D7EE6C1C08}" type="datetimeFigureOut">
              <a:rPr lang="en-US" smtClean="0"/>
              <a:t>9/22/2016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74848-1A79-49E8-96AC-63F9DF9C2D98}" type="slidenum">
              <a:rPr lang="en-US" smtClean="0"/>
              <a:t>‹#›</a:t>
            </a:fld>
            <a:endParaRPr lang="en-US"/>
          </a:p>
        </p:txBody>
      </p:sp>
    </p:spTree>
    <p:extLst>
      <p:ext uri="{BB962C8B-B14F-4D97-AF65-F5344CB8AC3E}">
        <p14:creationId xmlns:p14="http://schemas.microsoft.com/office/powerpoint/2010/main" val="1766364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d3/d3/wiki/Gallery" TargetMode="External"/><Relationship Id="rId3" Type="http://schemas.openxmlformats.org/officeDocument/2006/relationships/image" Target="../media/image2.png"/><Relationship Id="rId7" Type="http://schemas.openxmlformats.org/officeDocument/2006/relationships/hyperlink" Target="https://radiant-rstats.github.io/docs/index.html"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www.analyticsvidhya.com/blog/2014/09/data-munging-python-using-pandas-baby-steps-python/" TargetMode="External"/><Relationship Id="rId5" Type="http://schemas.openxmlformats.org/officeDocument/2006/relationships/hyperlink" Target="https://www.analyticsvidhya.com/blog/2016/01/complete-tutorial-learn-data-science-python-scratch-2/" TargetMode="External"/><Relationship Id="rId10" Type="http://schemas.openxmlformats.org/officeDocument/2006/relationships/hyperlink" Target="http://shiny.rstudio.com/" TargetMode="External"/><Relationship Id="rId4" Type="http://schemas.openxmlformats.org/officeDocument/2006/relationships/hyperlink" Target="http://pandas.pydata.org/pandas-docs/stable/10min.html" TargetMode="External"/><Relationship Id="rId9" Type="http://schemas.openxmlformats.org/officeDocument/2006/relationships/hyperlink" Target="https://www.kaggle.com/paulzh/tshir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687148" y="2231460"/>
            <a:ext cx="9690794" cy="1015663"/>
          </a:xfrm>
          <a:prstGeom prst="rect">
            <a:avLst/>
          </a:prstGeom>
        </p:spPr>
        <p:txBody>
          <a:bodyPr wrap="none">
            <a:spAutoFit/>
          </a:bodyPr>
          <a:lstStyle/>
          <a:p>
            <a:pPr>
              <a:defRPr/>
            </a:pPr>
            <a:r>
              <a:rPr lang="en-US" sz="6000" b="1" dirty="0">
                <a:solidFill>
                  <a:srgbClr val="F15C2D"/>
                </a:solidFill>
                <a:latin typeface="Arial" panose="020B0604020202020204" pitchFamily="34" charset="0"/>
                <a:cs typeface="Arial" panose="020B0604020202020204" pitchFamily="34" charset="0"/>
              </a:rPr>
              <a:t>Exploratory Data Analysis</a:t>
            </a:r>
          </a:p>
        </p:txBody>
      </p:sp>
      <p:sp>
        <p:nvSpPr>
          <p:cNvPr id="6" name="TextBox 5"/>
          <p:cNvSpPr txBox="1"/>
          <p:nvPr/>
        </p:nvSpPr>
        <p:spPr>
          <a:xfrm>
            <a:off x="1729152" y="3367096"/>
            <a:ext cx="4316048" cy="369332"/>
          </a:xfrm>
          <a:prstGeom prst="rect">
            <a:avLst/>
          </a:prstGeom>
          <a:noFill/>
        </p:spPr>
        <p:txBody>
          <a:bodyPr wrap="square">
            <a:spAutoFit/>
          </a:bodyPr>
          <a:lstStyle/>
          <a:p>
            <a:pPr eaLnBrk="1" fontAlgn="auto" hangingPunct="1">
              <a:spcBef>
                <a:spcPts val="0"/>
              </a:spcBef>
              <a:spcAft>
                <a:spcPts val="0"/>
              </a:spcAft>
              <a:defRPr/>
            </a:pPr>
            <a:r>
              <a:rPr lang="en-US" b="1" dirty="0">
                <a:solidFill>
                  <a:schemeClr val="tx1">
                    <a:lumMod val="85000"/>
                    <a:lumOff val="15000"/>
                  </a:schemeClr>
                </a:solidFill>
                <a:latin typeface="Arial" panose="020B0604020202020204" pitchFamily="34" charset="0"/>
                <a:cs typeface="Arial" panose="020B0604020202020204" pitchFamily="34" charset="0"/>
              </a:rPr>
              <a:t>September / 2016</a:t>
            </a:r>
          </a:p>
        </p:txBody>
      </p:sp>
      <p:cxnSp>
        <p:nvCxnSpPr>
          <p:cNvPr id="8" name="Straight Connector 7"/>
          <p:cNvCxnSpPr/>
          <p:nvPr/>
        </p:nvCxnSpPr>
        <p:spPr>
          <a:xfrm>
            <a:off x="1603917" y="3221388"/>
            <a:ext cx="10588083" cy="0"/>
          </a:xfrm>
          <a:prstGeom prst="line">
            <a:avLst/>
          </a:prstGeom>
          <a:ln w="19050">
            <a:solidFill>
              <a:schemeClr val="bg1">
                <a:lumMod val="50000"/>
                <a:alpha val="99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8362389" y="4459458"/>
            <a:ext cx="3829611" cy="2415475"/>
            <a:chOff x="8362389" y="4459458"/>
            <a:chExt cx="3829611" cy="2415475"/>
          </a:xfrm>
        </p:grpSpPr>
        <p:sp>
          <p:nvSpPr>
            <p:cNvPr id="21" name="Round Single Corner Rectangle 20"/>
            <p:cNvSpPr/>
            <p:nvPr/>
          </p:nvSpPr>
          <p:spPr>
            <a:xfrm flipH="1">
              <a:off x="8609475" y="6478331"/>
              <a:ext cx="1286935" cy="379669"/>
            </a:xfrm>
            <a:prstGeom prst="round1Rect">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 Single Corner Rectangle 19"/>
            <p:cNvSpPr/>
            <p:nvPr/>
          </p:nvSpPr>
          <p:spPr>
            <a:xfrm flipH="1">
              <a:off x="8839198" y="6183932"/>
              <a:ext cx="2017329" cy="674068"/>
            </a:xfrm>
            <a:prstGeom prst="round1Rect">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73709" y="4459458"/>
              <a:ext cx="1618291" cy="1310482"/>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 Single Corner Rectangle 14"/>
            <p:cNvSpPr/>
            <p:nvPr/>
          </p:nvSpPr>
          <p:spPr>
            <a:xfrm flipH="1">
              <a:off x="9961217" y="4771667"/>
              <a:ext cx="2230781" cy="1310482"/>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 Single Corner Rectangle 15"/>
            <p:cNvSpPr/>
            <p:nvPr/>
          </p:nvSpPr>
          <p:spPr>
            <a:xfrm flipH="1">
              <a:off x="9258658" y="5144628"/>
              <a:ext cx="2933340" cy="1310482"/>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9083040" y="5547517"/>
              <a:ext cx="3108960" cy="1280553"/>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9100547" y="5547518"/>
              <a:ext cx="3091447" cy="1310482"/>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859" y="5871723"/>
              <a:ext cx="2028825" cy="657225"/>
            </a:xfrm>
            <a:prstGeom prst="rect">
              <a:avLst/>
            </a:prstGeom>
          </p:spPr>
        </p:pic>
        <p:sp>
          <p:nvSpPr>
            <p:cNvPr id="22" name="Round Diagonal Corner Rectangle 21"/>
            <p:cNvSpPr/>
            <p:nvPr/>
          </p:nvSpPr>
          <p:spPr>
            <a:xfrm>
              <a:off x="8362389" y="6671733"/>
              <a:ext cx="203200" cy="203200"/>
            </a:xfrm>
            <a:prstGeom prst="round2DiagRect">
              <a:avLst/>
            </a:prstGeom>
            <a:solidFill>
              <a:schemeClr val="accent2">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0" y="2467317"/>
            <a:ext cx="1603917" cy="1209042"/>
            <a:chOff x="0" y="2467317"/>
            <a:chExt cx="1603917" cy="1209042"/>
          </a:xfrm>
        </p:grpSpPr>
        <p:sp>
          <p:nvSpPr>
            <p:cNvPr id="11" name="Rectangle 10"/>
            <p:cNvSpPr/>
            <p:nvPr/>
          </p:nvSpPr>
          <p:spPr>
            <a:xfrm>
              <a:off x="1558198" y="2467317"/>
              <a:ext cx="45719" cy="5486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58198" y="3402039"/>
              <a:ext cx="45719" cy="274320"/>
            </a:xfrm>
            <a:prstGeom prst="rect">
              <a:avLst/>
            </a:prstGeom>
            <a:solidFill>
              <a:srgbClr val="F15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2467320"/>
              <a:ext cx="1558198" cy="548640"/>
            </a:xfrm>
            <a:prstGeom prst="rect">
              <a:avLst/>
            </a:prstGeom>
            <a:solidFill>
              <a:schemeClr val="accent1">
                <a:lumMod val="60000"/>
                <a:lumOff val="4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3402039"/>
              <a:ext cx="1554480" cy="274320"/>
            </a:xfrm>
            <a:prstGeom prst="rect">
              <a:avLst/>
            </a:prstGeom>
            <a:solidFill>
              <a:schemeClr val="accent2">
                <a:lumMod val="40000"/>
                <a:lumOff val="6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Pvt. Ltd.   </a:t>
            </a:r>
            <a:endParaRPr lang="en-US" sz="1400" b="1" dirty="0">
              <a:solidFill>
                <a:schemeClr val="accent2">
                  <a:lumMod val="75000"/>
                </a:schemeClr>
              </a:solidFill>
            </a:endParaRPr>
          </a:p>
        </p:txBody>
      </p:sp>
    </p:spTree>
    <p:extLst>
      <p:ext uri="{BB962C8B-B14F-4D97-AF65-F5344CB8AC3E}">
        <p14:creationId xmlns:p14="http://schemas.microsoft.com/office/powerpoint/2010/main" val="22709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8512267"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Characteristics of Structured Data</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274692" y="986701"/>
            <a:ext cx="9143631" cy="5244513"/>
          </a:xfrm>
          <a:prstGeom prst="rect">
            <a:avLst/>
          </a:prstGeom>
          <a:noFill/>
        </p:spPr>
        <p:txBody>
          <a:bodyPr wrap="square">
            <a:spAutoFit/>
          </a:bodyPr>
          <a:lstStyle/>
          <a:p>
            <a:pPr marL="742950" lvl="1" indent="-285750">
              <a:lnSpc>
                <a:spcPct val="95000"/>
              </a:lnSpc>
              <a:spcBef>
                <a:spcPct val="20000"/>
              </a:spcBef>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Dimensionality</a:t>
            </a:r>
          </a:p>
          <a:p>
            <a:pPr marL="1143000" lvl="2"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Curse of Dimensionality - </a:t>
            </a:r>
            <a:r>
              <a:rPr lang="en-IN" b="1" dirty="0">
                <a:solidFill>
                  <a:schemeClr val="tx1">
                    <a:lumMod val="75000"/>
                    <a:lumOff val="25000"/>
                  </a:schemeClr>
                </a:solidFill>
                <a:latin typeface="Arial" panose="020B0604020202020204" pitchFamily="34" charset="0"/>
                <a:cs typeface="Arial" panose="020B0604020202020204" pitchFamily="34" charset="0"/>
              </a:rPr>
              <a:t>arises when analysing and organizing data in high-dimensional spaces</a:t>
            </a:r>
          </a:p>
          <a:p>
            <a:pPr marL="1143000" lvl="2"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If n = no. of rows, f = no. of features then optimally n (desired) = 6f (at least)</a:t>
            </a:r>
          </a:p>
          <a:p>
            <a:pPr marL="742950" lvl="1" indent="-285750">
              <a:lnSpc>
                <a:spcPct val="95000"/>
              </a:lnSpc>
              <a:spcBef>
                <a:spcPct val="20000"/>
              </a:spcBef>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Sparsity</a:t>
            </a:r>
          </a:p>
          <a:p>
            <a:pPr marL="1143000" lvl="2"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Only presence counts</a:t>
            </a:r>
          </a:p>
          <a:p>
            <a:pPr marL="1143000" lvl="2"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Dealing with missing values</a:t>
            </a:r>
          </a:p>
          <a:p>
            <a:pPr marL="742950" lvl="1" indent="-285750">
              <a:lnSpc>
                <a:spcPct val="95000"/>
              </a:lnSpc>
              <a:spcBef>
                <a:spcPct val="20000"/>
              </a:spcBef>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Resolution</a:t>
            </a:r>
          </a:p>
          <a:p>
            <a:pPr marL="1143000" lvl="2"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Patterns depend on the scale </a:t>
            </a:r>
          </a:p>
          <a:p>
            <a:pPr marL="685800" lvl="1" indent="-285750">
              <a:lnSpc>
                <a:spcPct val="95000"/>
              </a:lnSpc>
              <a:spcBef>
                <a:spcPct val="20000"/>
              </a:spcBef>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Outliers</a:t>
            </a:r>
          </a:p>
          <a:p>
            <a:pPr marL="1143000" lvl="2" indent="-285750">
              <a:lnSpc>
                <a:spcPct val="95000"/>
              </a:lnSpc>
              <a:spcBef>
                <a:spcPct val="20000"/>
              </a:spcBef>
              <a:buClr>
                <a:srgbClr val="FF3300"/>
              </a:buClr>
              <a:buFont typeface="Wingdings" panose="05000000000000000000" pitchFamily="2" charset="2"/>
              <a:buChar char="ü"/>
              <a:defRPr/>
            </a:pPr>
            <a:r>
              <a:rPr lang="en-IN" b="1" dirty="0">
                <a:solidFill>
                  <a:schemeClr val="tx1">
                    <a:lumMod val="75000"/>
                    <a:lumOff val="25000"/>
                  </a:schemeClr>
                </a:solidFill>
                <a:latin typeface="Arial" panose="020B0604020202020204" pitchFamily="34" charset="0"/>
                <a:cs typeface="Arial" panose="020B0604020202020204" pitchFamily="34" charset="0"/>
              </a:rPr>
              <a:t>Observation point that is distant from other observations</a:t>
            </a: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685800" lvl="1" indent="-285750">
              <a:lnSpc>
                <a:spcPct val="95000"/>
              </a:lnSpc>
              <a:spcBef>
                <a:spcPct val="20000"/>
              </a:spcBef>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Integrity</a:t>
            </a:r>
          </a:p>
          <a:p>
            <a:pPr marL="1143000" lvl="2"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when merging data from heterogeneous sources, duplicates</a:t>
            </a:r>
            <a:r>
              <a:rPr lang="en-US" dirty="0"/>
              <a:t>, </a:t>
            </a:r>
            <a:r>
              <a:rPr lang="en-US" b="1" dirty="0">
                <a:solidFill>
                  <a:schemeClr val="tx1">
                    <a:lumMod val="75000"/>
                    <a:lumOff val="25000"/>
                  </a:schemeClr>
                </a:solidFill>
                <a:latin typeface="Arial" panose="020B0604020202020204" pitchFamily="34" charset="0"/>
                <a:cs typeface="Arial" panose="020B0604020202020204" pitchFamily="34" charset="0"/>
              </a:rPr>
              <a:t>or almost duplicate records/features may be introduced</a:t>
            </a:r>
          </a:p>
          <a:p>
            <a:pPr marL="1143000" lvl="2" indent="-285750">
              <a:lnSpc>
                <a:spcPct val="95000"/>
              </a:lnSpc>
              <a:spcBef>
                <a:spcPct val="20000"/>
              </a:spcBef>
              <a:buClr>
                <a:srgbClr val="FF3300"/>
              </a:buClr>
              <a:buFont typeface="Wingdings" panose="05000000000000000000" pitchFamily="2" charset="2"/>
              <a:buChar char="ü"/>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598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7931980"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Introduction to Pandas / </a:t>
            </a:r>
            <a:r>
              <a:rPr lang="en-US" sz="4000" b="1" dirty="0" err="1">
                <a:solidFill>
                  <a:srgbClr val="F15C2D"/>
                </a:solidFill>
                <a:latin typeface="Arial" panose="020B0604020202020204" pitchFamily="34" charset="0"/>
                <a:cs typeface="Arial" panose="020B0604020202020204" pitchFamily="34" charset="0"/>
              </a:rPr>
              <a:t>Numpy</a:t>
            </a:r>
            <a:endParaRPr lang="en-US" sz="4000" b="1" dirty="0">
              <a:solidFill>
                <a:srgbClr val="F15C2D"/>
              </a:solidFill>
              <a:latin typeface="Arial" panose="020B0604020202020204" pitchFamily="34" charset="0"/>
              <a:cs typeface="Arial" panose="020B0604020202020204" pitchFamily="34" charset="0"/>
            </a:endParaRP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208086" y="1267649"/>
            <a:ext cx="8912227" cy="4704365"/>
          </a:xfrm>
          <a:prstGeom prst="rect">
            <a:avLst/>
          </a:prstGeom>
          <a:noFill/>
        </p:spPr>
        <p:txBody>
          <a:bodyPr wrap="square">
            <a:spAutoFit/>
          </a:bodyPr>
          <a:lstStyle/>
          <a:p>
            <a:pPr marL="742950" lvl="1" indent="-285750">
              <a:lnSpc>
                <a:spcPct val="95000"/>
              </a:lnSpc>
              <a:spcBef>
                <a:spcPct val="20000"/>
              </a:spcBef>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“pandas” is a Python package providing fast, flexible, and expressive data structures designed to make working with “relational” or “labelled” data both easy and intuitive</a:t>
            </a:r>
          </a:p>
          <a:p>
            <a:pPr marL="742950" lvl="1" indent="-285750">
              <a:lnSpc>
                <a:spcPct val="95000"/>
              </a:lnSpc>
              <a:spcBef>
                <a:spcPct val="20000"/>
              </a:spcBef>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One of the most useful data analysis library in Python</a:t>
            </a:r>
          </a:p>
          <a:p>
            <a:pPr marL="742950" lvl="1" indent="-285750">
              <a:lnSpc>
                <a:spcPct val="95000"/>
              </a:lnSpc>
              <a:spcBef>
                <a:spcPct val="20000"/>
              </a:spcBef>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2 key data structures in Pandas that form the core data model:</a:t>
            </a:r>
          </a:p>
          <a:p>
            <a:pPr marL="1200150" lvl="2" indent="-285750">
              <a:lnSpc>
                <a:spcPct val="95000"/>
              </a:lnSpc>
              <a:spcBef>
                <a:spcPct val="20000"/>
              </a:spcBef>
              <a:buClr>
                <a:srgbClr val="FF3300"/>
              </a:buClr>
              <a:buFont typeface="Wingdings" panose="05000000000000000000" pitchFamily="2" charset="2"/>
              <a:buChar char="ü"/>
              <a:defRPr/>
            </a:pPr>
            <a:r>
              <a:rPr lang="en-IN" b="1" dirty="0">
                <a:solidFill>
                  <a:schemeClr val="tx1">
                    <a:lumMod val="75000"/>
                    <a:lumOff val="25000"/>
                  </a:schemeClr>
                </a:solidFill>
                <a:latin typeface="Arial" panose="020B0604020202020204" pitchFamily="34" charset="0"/>
                <a:cs typeface="Arial" panose="020B0604020202020204" pitchFamily="34" charset="0"/>
              </a:rPr>
              <a:t>Series : one dimensional labelled / indexed array</a:t>
            </a:r>
          </a:p>
          <a:p>
            <a:pPr marL="1200150" lvl="2" indent="-285750">
              <a:lnSpc>
                <a:spcPct val="95000"/>
              </a:lnSpc>
              <a:spcBef>
                <a:spcPct val="20000"/>
              </a:spcBef>
              <a:buClr>
                <a:srgbClr val="FF3300"/>
              </a:buClr>
              <a:buFont typeface="Wingdings" panose="05000000000000000000" pitchFamily="2" charset="2"/>
              <a:buChar char="ü"/>
              <a:defRPr/>
            </a:pPr>
            <a:r>
              <a:rPr lang="en-IN" b="1" dirty="0" err="1">
                <a:solidFill>
                  <a:schemeClr val="tx1">
                    <a:lumMod val="75000"/>
                    <a:lumOff val="25000"/>
                  </a:schemeClr>
                </a:solidFill>
                <a:latin typeface="Arial" panose="020B0604020202020204" pitchFamily="34" charset="0"/>
                <a:cs typeface="Arial" panose="020B0604020202020204" pitchFamily="34" charset="0"/>
              </a:rPr>
              <a:t>DataFrames</a:t>
            </a:r>
            <a:r>
              <a:rPr lang="en-IN" b="1" dirty="0">
                <a:solidFill>
                  <a:schemeClr val="tx1">
                    <a:lumMod val="75000"/>
                    <a:lumOff val="25000"/>
                  </a:schemeClr>
                </a:solidFill>
                <a:latin typeface="Arial" panose="020B0604020202020204" pitchFamily="34" charset="0"/>
                <a:cs typeface="Arial" panose="020B0604020202020204" pitchFamily="34" charset="0"/>
              </a:rPr>
              <a:t> : two-dimensional size-mutable, potentially heterogeneous tabular data structure with labelled axes (rows and columns)</a:t>
            </a:r>
          </a:p>
          <a:p>
            <a:pPr marL="742950" lvl="1" indent="-285750">
              <a:lnSpc>
                <a:spcPct val="95000"/>
              </a:lnSpc>
              <a:spcBef>
                <a:spcPct val="20000"/>
              </a:spcBef>
              <a:buClr>
                <a:srgbClr val="FF3300"/>
              </a:buClr>
              <a:buFont typeface="Arial" panose="020B0604020202020204" pitchFamily="34" charset="0"/>
              <a:buChar char="•"/>
              <a:defRPr/>
            </a:pPr>
            <a:r>
              <a:rPr lang="en-IN" b="1" dirty="0" err="1">
                <a:solidFill>
                  <a:schemeClr val="tx1">
                    <a:lumMod val="75000"/>
                    <a:lumOff val="25000"/>
                  </a:schemeClr>
                </a:solidFill>
                <a:latin typeface="Arial" panose="020B0604020202020204" pitchFamily="34" charset="0"/>
                <a:cs typeface="Arial" panose="020B0604020202020204" pitchFamily="34" charset="0"/>
              </a:rPr>
              <a:t>DataFrame</a:t>
            </a:r>
            <a:r>
              <a:rPr lang="en-IN" b="1" dirty="0">
                <a:solidFill>
                  <a:schemeClr val="tx1">
                    <a:lumMod val="75000"/>
                    <a:lumOff val="25000"/>
                  </a:schemeClr>
                </a:solidFill>
                <a:latin typeface="Arial" panose="020B0604020202020204" pitchFamily="34" charset="0"/>
                <a:cs typeface="Arial" panose="020B0604020202020204" pitchFamily="34" charset="0"/>
              </a:rPr>
              <a:t> provides everything that R’s </a:t>
            </a:r>
            <a:r>
              <a:rPr lang="en-IN" b="1" dirty="0" err="1">
                <a:solidFill>
                  <a:schemeClr val="tx1">
                    <a:lumMod val="75000"/>
                    <a:lumOff val="25000"/>
                  </a:schemeClr>
                </a:solidFill>
                <a:latin typeface="Arial" panose="020B0604020202020204" pitchFamily="34" charset="0"/>
                <a:cs typeface="Arial" panose="020B0604020202020204" pitchFamily="34" charset="0"/>
              </a:rPr>
              <a:t>data.frame</a:t>
            </a:r>
            <a:r>
              <a:rPr lang="en-IN" b="1" dirty="0">
                <a:solidFill>
                  <a:schemeClr val="tx1">
                    <a:lumMod val="75000"/>
                    <a:lumOff val="25000"/>
                  </a:schemeClr>
                </a:solidFill>
                <a:latin typeface="Arial" panose="020B0604020202020204" pitchFamily="34" charset="0"/>
                <a:cs typeface="Arial" panose="020B0604020202020204" pitchFamily="34" charset="0"/>
              </a:rPr>
              <a:t> provides and much more</a:t>
            </a:r>
          </a:p>
          <a:p>
            <a:pPr marL="742950" lvl="1" indent="-285750">
              <a:lnSpc>
                <a:spcPct val="95000"/>
              </a:lnSpc>
              <a:spcBef>
                <a:spcPct val="20000"/>
              </a:spcBef>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pandas is built on top of </a:t>
            </a:r>
            <a:r>
              <a:rPr lang="en-IN" b="1" dirty="0" err="1">
                <a:solidFill>
                  <a:schemeClr val="tx1">
                    <a:lumMod val="75000"/>
                    <a:lumOff val="25000"/>
                  </a:schemeClr>
                </a:solidFill>
                <a:latin typeface="Arial" panose="020B0604020202020204" pitchFamily="34" charset="0"/>
                <a:cs typeface="Arial" panose="020B0604020202020204" pitchFamily="34" charset="0"/>
              </a:rPr>
              <a:t>NumPy</a:t>
            </a:r>
            <a:r>
              <a:rPr lang="en-IN" b="1" dirty="0">
                <a:solidFill>
                  <a:schemeClr val="tx1">
                    <a:lumMod val="75000"/>
                    <a:lumOff val="25000"/>
                  </a:schemeClr>
                </a:solidFill>
                <a:latin typeface="Arial" panose="020B0604020202020204" pitchFamily="34" charset="0"/>
                <a:cs typeface="Arial" panose="020B0604020202020204" pitchFamily="34" charset="0"/>
              </a:rPr>
              <a:t> (which is the fundamental package for scientific computing with Python) and is intended to integrate well within a scientific computing environment with many other 3rd party libraries</a:t>
            </a: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1143000" lvl="2" indent="-285750">
              <a:lnSpc>
                <a:spcPct val="95000"/>
              </a:lnSpc>
              <a:spcBef>
                <a:spcPct val="20000"/>
              </a:spcBef>
              <a:buClr>
                <a:srgbClr val="FF3300"/>
              </a:buClr>
              <a:buFont typeface="Wingdings" panose="05000000000000000000" pitchFamily="2" charset="2"/>
              <a:buChar char="ü"/>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670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7991290"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Hands </a:t>
            </a:r>
            <a:r>
              <a:rPr lang="en-US" sz="4000" b="1">
                <a:solidFill>
                  <a:srgbClr val="F15C2D"/>
                </a:solidFill>
                <a:latin typeface="Arial" panose="020B0604020202020204" pitchFamily="34" charset="0"/>
                <a:cs typeface="Arial" panose="020B0604020202020204" pitchFamily="34" charset="0"/>
              </a:rPr>
              <a:t>on exploration </a:t>
            </a:r>
            <a:r>
              <a:rPr lang="en-US" sz="4000" b="1" dirty="0">
                <a:solidFill>
                  <a:srgbClr val="F15C2D"/>
                </a:solidFill>
                <a:latin typeface="Arial" panose="020B0604020202020204" pitchFamily="34" charset="0"/>
                <a:cs typeface="Arial" panose="020B0604020202020204" pitchFamily="34" charset="0"/>
              </a:rPr>
              <a:t>of dataset</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401664" y="2856622"/>
            <a:ext cx="4481407" cy="2862322"/>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Analyse the sales data of a fictional T-shirt making company called “Haiku T-Shirt”</a:t>
            </a:r>
          </a:p>
          <a:p>
            <a:pPr marL="285750" indent="-2857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Used Radiant – Business analytics, an open-source platform-independent browser-based interface for business analytics in R</a:t>
            </a:r>
          </a:p>
          <a:p>
            <a:pPr marL="285750" indent="-2857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The application is based on the Shiny package and can be run locally or on a server.</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5983026" y="2884172"/>
            <a:ext cx="4466667" cy="2304762"/>
          </a:xfrm>
          <a:prstGeom prst="rect">
            <a:avLst/>
          </a:prstGeom>
        </p:spPr>
      </p:pic>
      <p:pic>
        <p:nvPicPr>
          <p:cNvPr id="6" name="Picture 5"/>
          <p:cNvPicPr>
            <a:picLocks noChangeAspect="1"/>
          </p:cNvPicPr>
          <p:nvPr/>
        </p:nvPicPr>
        <p:blipFill>
          <a:blip r:embed="rId5"/>
          <a:stretch>
            <a:fillRect/>
          </a:stretch>
        </p:blipFill>
        <p:spPr>
          <a:xfrm>
            <a:off x="2349296" y="1005669"/>
            <a:ext cx="7067550" cy="1752600"/>
          </a:xfrm>
          <a:prstGeom prst="rect">
            <a:avLst/>
          </a:prstGeom>
        </p:spPr>
      </p:pic>
    </p:spTree>
    <p:extLst>
      <p:ext uri="{BB962C8B-B14F-4D97-AF65-F5344CB8AC3E}">
        <p14:creationId xmlns:p14="http://schemas.microsoft.com/office/powerpoint/2010/main" val="388990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4899290"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Univariate Analysis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668094" y="1330976"/>
            <a:ext cx="4427904"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Histograms/Distributions for continuous features</a:t>
            </a: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5532" y="2388381"/>
            <a:ext cx="2393576" cy="2393576"/>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0320" y="2340954"/>
            <a:ext cx="2366682" cy="2366682"/>
          </a:xfrm>
          <a:prstGeom prst="rect">
            <a:avLst/>
          </a:prstGeom>
        </p:spPr>
      </p:pic>
      <p:sp>
        <p:nvSpPr>
          <p:cNvPr id="29" name="TextBox 28"/>
          <p:cNvSpPr txBox="1"/>
          <p:nvPr/>
        </p:nvSpPr>
        <p:spPr bwMode="auto">
          <a:xfrm>
            <a:off x="5922154" y="1297632"/>
            <a:ext cx="4427904"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Bar plots for categorical features</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169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10862461" cy="707886"/>
          </a:xfrm>
          <a:prstGeom prst="rect">
            <a:avLst/>
          </a:prstGeom>
        </p:spPr>
        <p:txBody>
          <a:bodyPr wrap="none">
            <a:spAutoFit/>
          </a:bodyPr>
          <a:lstStyle/>
          <a:p>
            <a:pPr>
              <a:defRPr/>
            </a:pPr>
            <a:r>
              <a:rPr lang="en-US" sz="4000" b="1">
                <a:solidFill>
                  <a:srgbClr val="F15C2D"/>
                </a:solidFill>
                <a:latin typeface="Arial" panose="020B0604020202020204" pitchFamily="34" charset="0"/>
                <a:cs typeface="Arial" panose="020B0604020202020204" pitchFamily="34" charset="0"/>
              </a:rPr>
              <a:t>Bivariate Analysis : Numerical vs Numerical</a:t>
            </a:r>
            <a:endParaRPr lang="en-US" sz="4000" b="1" dirty="0">
              <a:solidFill>
                <a:srgbClr val="F15C2D"/>
              </a:solidFill>
              <a:latin typeface="Arial" panose="020B0604020202020204" pitchFamily="34" charset="0"/>
              <a:cs typeface="Arial" panose="020B0604020202020204" pitchFamily="34" charset="0"/>
            </a:endParaRP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703954" y="1340480"/>
            <a:ext cx="5361913"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Plots between 2 numerical variables:</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3954" y="2000161"/>
            <a:ext cx="3086840" cy="308684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3941" y="1986811"/>
            <a:ext cx="3086840" cy="3086840"/>
          </a:xfrm>
          <a:prstGeom prst="rect">
            <a:avLst/>
          </a:prstGeom>
        </p:spPr>
      </p:pic>
    </p:spTree>
    <p:extLst>
      <p:ext uri="{BB962C8B-B14F-4D97-AF65-F5344CB8AC3E}">
        <p14:creationId xmlns:p14="http://schemas.microsoft.com/office/powerpoint/2010/main" val="301071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11175047"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Bivariate Analysis : Numerical vs Categorical</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703954" y="1340480"/>
            <a:ext cx="6579434"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Plots between categorical and numerical variables:</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3179" y="1963612"/>
            <a:ext cx="3156308" cy="315630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64200" y="1963612"/>
            <a:ext cx="3156308" cy="3156308"/>
          </a:xfrm>
          <a:prstGeom prst="rect">
            <a:avLst/>
          </a:prstGeom>
        </p:spPr>
      </p:pic>
    </p:spTree>
    <p:extLst>
      <p:ext uri="{BB962C8B-B14F-4D97-AF65-F5344CB8AC3E}">
        <p14:creationId xmlns:p14="http://schemas.microsoft.com/office/powerpoint/2010/main" val="112270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5271187"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Multivariate Analysis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703954" y="1340480"/>
            <a:ext cx="5361913"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Plots involving multiple variables</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3470" y="1807808"/>
            <a:ext cx="2933552" cy="293355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8825" y="1821880"/>
            <a:ext cx="2919480" cy="2919480"/>
          </a:xfrm>
          <a:prstGeom prst="rect">
            <a:avLst/>
          </a:prstGeom>
        </p:spPr>
      </p:pic>
      <p:pic>
        <p:nvPicPr>
          <p:cNvPr id="11" name="Picture 10"/>
          <p:cNvPicPr>
            <a:picLocks noChangeAspect="1"/>
          </p:cNvPicPr>
          <p:nvPr/>
        </p:nvPicPr>
        <p:blipFill>
          <a:blip r:embed="rId6"/>
          <a:stretch>
            <a:fillRect/>
          </a:stretch>
        </p:blipFill>
        <p:spPr>
          <a:xfrm>
            <a:off x="7603132" y="1851570"/>
            <a:ext cx="2889790" cy="2889790"/>
          </a:xfrm>
          <a:prstGeom prst="rect">
            <a:avLst/>
          </a:prstGeom>
        </p:spPr>
      </p:pic>
    </p:spTree>
    <p:extLst>
      <p:ext uri="{BB962C8B-B14F-4D97-AF65-F5344CB8AC3E}">
        <p14:creationId xmlns:p14="http://schemas.microsoft.com/office/powerpoint/2010/main" val="176623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5417189"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Studying Time trends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703954" y="1340480"/>
            <a:ext cx="7601411" cy="646331"/>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Using d3.js visualization to observe patterns in sales with time:</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7741" y="1746245"/>
            <a:ext cx="6302848" cy="3582368"/>
          </a:xfrm>
          <a:prstGeom prst="rect">
            <a:avLst/>
          </a:prstGeom>
        </p:spPr>
      </p:pic>
    </p:spTree>
    <p:extLst>
      <p:ext uri="{BB962C8B-B14F-4D97-AF65-F5344CB8AC3E}">
        <p14:creationId xmlns:p14="http://schemas.microsoft.com/office/powerpoint/2010/main" val="86006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5261377"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Pair wise collinearity</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703954" y="1340480"/>
            <a:ext cx="3663029" cy="3970318"/>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Examine pair wise correlations between variables and remove one from each pair with high correlation</a:t>
            </a: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Use pair wise correlations to fix outliers and fill missing values</a:t>
            </a: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Correlation does not imply Causation. It means that there is a linear trend between x and y, but it does not mean that </a:t>
            </a:r>
            <a:r>
              <a:rPr lang="en-US" b="1" i="1" dirty="0">
                <a:solidFill>
                  <a:schemeClr val="tx1">
                    <a:lumMod val="75000"/>
                    <a:lumOff val="25000"/>
                  </a:schemeClr>
                </a:solidFill>
                <a:latin typeface="Arial" panose="020B0604020202020204" pitchFamily="34" charset="0"/>
                <a:cs typeface="Arial" panose="020B0604020202020204" pitchFamily="34" charset="0"/>
              </a:rPr>
              <a:t>x causes y</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2073" y="1078780"/>
            <a:ext cx="5010849" cy="3848637"/>
          </a:xfrm>
          <a:prstGeom prst="rect">
            <a:avLst/>
          </a:prstGeom>
        </p:spPr>
      </p:pic>
    </p:spTree>
    <p:extLst>
      <p:ext uri="{BB962C8B-B14F-4D97-AF65-F5344CB8AC3E}">
        <p14:creationId xmlns:p14="http://schemas.microsoft.com/office/powerpoint/2010/main" val="29669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2807179"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Resources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779492" y="1136941"/>
            <a:ext cx="8633011" cy="4524315"/>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10 Minutes to pandas - </a:t>
            </a:r>
            <a:r>
              <a:rPr lang="en-IN" dirty="0">
                <a:solidFill>
                  <a:schemeClr val="tx1">
                    <a:lumMod val="75000"/>
                    <a:lumOff val="25000"/>
                  </a:schemeClr>
                </a:solidFill>
                <a:latin typeface="Arial" panose="020B0604020202020204" pitchFamily="34" charset="0"/>
                <a:cs typeface="Arial" panose="020B0604020202020204" pitchFamily="34" charset="0"/>
                <a:hlinkClick r:id="rId4"/>
              </a:rPr>
              <a:t>http://pandas.pydata.org/pandas-docs/stable/10min.html</a:t>
            </a:r>
            <a:endParaRPr lang="en-IN"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Exploratory Data Analysis with Pandas - </a:t>
            </a:r>
            <a:r>
              <a:rPr lang="en-IN" dirty="0">
                <a:solidFill>
                  <a:schemeClr val="tx1">
                    <a:lumMod val="75000"/>
                    <a:lumOff val="25000"/>
                  </a:schemeClr>
                </a:solidFill>
                <a:latin typeface="Arial" panose="020B0604020202020204" pitchFamily="34" charset="0"/>
                <a:cs typeface="Arial" panose="020B0604020202020204" pitchFamily="34" charset="0"/>
                <a:hlinkClick r:id="rId5"/>
              </a:rPr>
              <a:t>https://www.analyticsvidhya.com/blog/2016/01/complete-tutorial-learn-data-science-python-scratch-2/</a:t>
            </a:r>
            <a:endParaRPr lang="en-IN"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Data munging with Pandas - </a:t>
            </a:r>
            <a:r>
              <a:rPr lang="en-IN" dirty="0">
                <a:solidFill>
                  <a:schemeClr val="tx1">
                    <a:lumMod val="75000"/>
                    <a:lumOff val="25000"/>
                  </a:schemeClr>
                </a:solidFill>
                <a:latin typeface="Arial" panose="020B0604020202020204" pitchFamily="34" charset="0"/>
                <a:cs typeface="Arial" panose="020B0604020202020204" pitchFamily="34" charset="0"/>
                <a:hlinkClick r:id="rId6"/>
              </a:rPr>
              <a:t>https://www.analyticsvidhya.com/blog/2014/09/data-munging-python-using-pandas-baby-steps-python/</a:t>
            </a: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Radiant – Business analytics – </a:t>
            </a:r>
            <a:r>
              <a:rPr lang="en-IN" dirty="0">
                <a:solidFill>
                  <a:schemeClr val="tx1">
                    <a:lumMod val="75000"/>
                    <a:lumOff val="25000"/>
                  </a:schemeClr>
                </a:solidFill>
                <a:latin typeface="Arial" panose="020B0604020202020204" pitchFamily="34" charset="0"/>
                <a:cs typeface="Arial" panose="020B0604020202020204" pitchFamily="34" charset="0"/>
                <a:hlinkClick r:id="rId7"/>
              </a:rPr>
              <a:t>https://radiant-rstats.github.io/docs/index.html</a:t>
            </a:r>
            <a:endParaRPr lang="en-IN"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D3 Gallery - </a:t>
            </a:r>
            <a:r>
              <a:rPr lang="en-US" dirty="0">
                <a:solidFill>
                  <a:schemeClr val="tx1">
                    <a:lumMod val="75000"/>
                    <a:lumOff val="25000"/>
                  </a:schemeClr>
                </a:solidFill>
                <a:latin typeface="Arial" panose="020B0604020202020204" pitchFamily="34" charset="0"/>
                <a:cs typeface="Arial" panose="020B0604020202020204" pitchFamily="34" charset="0"/>
                <a:hlinkClick r:id="rId8"/>
              </a:rPr>
              <a:t>https://github.com/d3/d3/wiki/Gallery</a:t>
            </a: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Data Source sponsored by </a:t>
            </a:r>
            <a:r>
              <a:rPr lang="en-US" b="1" dirty="0" err="1">
                <a:solidFill>
                  <a:schemeClr val="tx1">
                    <a:lumMod val="75000"/>
                    <a:lumOff val="25000"/>
                  </a:schemeClr>
                </a:solidFill>
                <a:latin typeface="Arial" panose="020B0604020202020204" pitchFamily="34" charset="0"/>
                <a:cs typeface="Arial" panose="020B0604020202020204" pitchFamily="34" charset="0"/>
              </a:rPr>
              <a:t>Kaggle</a:t>
            </a:r>
            <a:r>
              <a:rPr lang="en-US" b="1" dirty="0">
                <a:solidFill>
                  <a:schemeClr val="tx1">
                    <a:lumMod val="75000"/>
                    <a:lumOff val="25000"/>
                  </a:schemeClr>
                </a:solidFill>
                <a:latin typeface="Arial" panose="020B0604020202020204" pitchFamily="34" charset="0"/>
                <a:cs typeface="Arial" panose="020B0604020202020204" pitchFamily="34" charset="0"/>
              </a:rPr>
              <a:t> - </a:t>
            </a:r>
            <a:r>
              <a:rPr lang="en-US" dirty="0">
                <a:solidFill>
                  <a:schemeClr val="tx1">
                    <a:lumMod val="75000"/>
                    <a:lumOff val="25000"/>
                  </a:schemeClr>
                </a:solidFill>
                <a:latin typeface="Arial" panose="020B0604020202020204" pitchFamily="34" charset="0"/>
                <a:cs typeface="Arial" panose="020B0604020202020204" pitchFamily="34" charset="0"/>
                <a:hlinkClick r:id="rId9"/>
              </a:rPr>
              <a:t>https://www.kaggle.com/paulzh/tshirts</a:t>
            </a: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R Shiny - </a:t>
            </a:r>
            <a:r>
              <a:rPr lang="en-US" dirty="0">
                <a:solidFill>
                  <a:schemeClr val="tx1">
                    <a:lumMod val="75000"/>
                    <a:lumOff val="25000"/>
                  </a:schemeClr>
                </a:solidFill>
                <a:latin typeface="Arial" panose="020B0604020202020204" pitchFamily="34" charset="0"/>
                <a:cs typeface="Arial" panose="020B0604020202020204" pitchFamily="34" charset="0"/>
                <a:hlinkClick r:id="rId10"/>
              </a:rPr>
              <a:t>http://shiny.rstudio.com/</a:t>
            </a: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529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2467342"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Overview</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2020763" y="1092459"/>
            <a:ext cx="7216061" cy="5909310"/>
          </a:xfrm>
          <a:prstGeom prst="rect">
            <a:avLst/>
          </a:prstGeom>
          <a:noFill/>
        </p:spPr>
        <p:txBody>
          <a:bodyPr wrap="square">
            <a:spAutoFit/>
          </a:bodyPr>
          <a:lstStyle/>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Introduction</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Motivation</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What is Data?</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Types of data</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Types of attributes</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Attribute Metadata</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Characteristics of Structured Data</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Introduction to Pandas / </a:t>
            </a:r>
            <a:r>
              <a:rPr lang="en-US" b="1" dirty="0" err="1">
                <a:solidFill>
                  <a:schemeClr val="tx1">
                    <a:lumMod val="75000"/>
                    <a:lumOff val="25000"/>
                  </a:schemeClr>
                </a:solidFill>
                <a:latin typeface="Arial" panose="020B0604020202020204" pitchFamily="34" charset="0"/>
                <a:cs typeface="Arial" panose="020B0604020202020204" pitchFamily="34" charset="0"/>
              </a:rPr>
              <a:t>NumPy</a:t>
            </a: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Hands on exploration of a dataset</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Univariate Analysis</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Bivariate Analysis : Numerical Relations</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Bivariate Analysis : Numerical vs Categorical Relations</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Multivariate Analysis</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Studying Time Trends</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Pair wise Collinearity</a:t>
            </a:r>
          </a:p>
          <a:p>
            <a:pPr marL="400050" indent="-4000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Resources</a:t>
            </a:r>
          </a:p>
          <a:p>
            <a:pPr marL="400050" indent="-400050">
              <a:buClr>
                <a:srgbClr val="FF3300"/>
              </a:buClr>
              <a:buFont typeface="+mj-lt"/>
              <a:buAutoNum type="romanUcPeriod"/>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TextBox 21"/>
          <p:cNvSpPr txBox="1"/>
          <p:nvPr/>
        </p:nvSpPr>
        <p:spPr bwMode="auto">
          <a:xfrm>
            <a:off x="6204085" y="873927"/>
            <a:ext cx="3828636" cy="923330"/>
          </a:xfrm>
          <a:prstGeom prst="rect">
            <a:avLst/>
          </a:prstGeom>
          <a:noFill/>
        </p:spPr>
        <p:txBody>
          <a:bodyPr wrap="square">
            <a:spAutoFit/>
          </a:bodyPr>
          <a:lstStyle/>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805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687148" y="2231460"/>
            <a:ext cx="4044184" cy="1015663"/>
          </a:xfrm>
          <a:prstGeom prst="rect">
            <a:avLst/>
          </a:prstGeom>
        </p:spPr>
        <p:txBody>
          <a:bodyPr wrap="none">
            <a:spAutoFit/>
          </a:bodyPr>
          <a:lstStyle/>
          <a:p>
            <a:pPr>
              <a:defRPr/>
            </a:pPr>
            <a:r>
              <a:rPr lang="en-US" sz="6000" b="1" dirty="0">
                <a:solidFill>
                  <a:srgbClr val="F15C2D"/>
                </a:solidFill>
                <a:latin typeface="Arial" panose="020B0604020202020204" pitchFamily="34" charset="0"/>
                <a:cs typeface="Arial" panose="020B0604020202020204" pitchFamily="34" charset="0"/>
              </a:rPr>
              <a:t>Thank You</a:t>
            </a:r>
          </a:p>
        </p:txBody>
      </p:sp>
      <p:cxnSp>
        <p:nvCxnSpPr>
          <p:cNvPr id="8" name="Straight Connector 7"/>
          <p:cNvCxnSpPr/>
          <p:nvPr/>
        </p:nvCxnSpPr>
        <p:spPr>
          <a:xfrm>
            <a:off x="1603917" y="3221388"/>
            <a:ext cx="10588083" cy="0"/>
          </a:xfrm>
          <a:prstGeom prst="line">
            <a:avLst/>
          </a:prstGeom>
          <a:ln w="19050">
            <a:solidFill>
              <a:schemeClr val="bg1">
                <a:lumMod val="50000"/>
                <a:alpha val="99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58198" y="2467317"/>
            <a:ext cx="45719" cy="5486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2467320"/>
            <a:ext cx="1558198" cy="548640"/>
          </a:xfrm>
          <a:prstGeom prst="rect">
            <a:avLst/>
          </a:prstGeom>
          <a:solidFill>
            <a:schemeClr val="accent1">
              <a:lumMod val="60000"/>
              <a:lumOff val="4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0" y="5853838"/>
            <a:ext cx="12192000" cy="1004162"/>
            <a:chOff x="0" y="5853838"/>
            <a:chExt cx="12192000" cy="1004162"/>
          </a:xfrm>
        </p:grpSpPr>
        <p:sp>
          <p:nvSpPr>
            <p:cNvPr id="28" name="Round Single Corner Rectangle 27"/>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 Single Corner Rectangle 2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ingle Corner Rectangle 29"/>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 Single Corner Rectangle 31"/>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 Single Corner Rectangle 32"/>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35" name="Straight Connector 34"/>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863623" y="3295573"/>
            <a:ext cx="6065891" cy="523220"/>
          </a:xfrm>
          <a:prstGeom prst="rect">
            <a:avLst/>
          </a:prstGeom>
        </p:spPr>
        <p:txBody>
          <a:bodyPr wrap="none">
            <a:spAutoFit/>
          </a:bodyPr>
          <a:lstStyle/>
          <a:p>
            <a:r>
              <a:rPr lang="en-US" sz="2600" dirty="0">
                <a:solidFill>
                  <a:schemeClr val="bg1">
                    <a:lumMod val="65000"/>
                  </a:schemeClr>
                </a:solidFill>
              </a:rPr>
              <a:t>www.aidemy.org   |  </a:t>
            </a:r>
            <a:r>
              <a:rPr lang="en-US" sz="2800" dirty="0">
                <a:solidFill>
                  <a:schemeClr val="bg1">
                    <a:lumMod val="65000"/>
                  </a:schemeClr>
                </a:solidFill>
              </a:rPr>
              <a:t>support@aidemy.org</a:t>
            </a:r>
            <a:endParaRPr lang="en-US" sz="2600" dirty="0">
              <a:solidFill>
                <a:schemeClr val="bg1">
                  <a:lumMod val="65000"/>
                </a:schemeClr>
              </a:solidFill>
            </a:endParaRPr>
          </a:p>
        </p:txBody>
      </p:sp>
      <p:sp>
        <p:nvSpPr>
          <p:cNvPr id="16" name="Rectangle 15"/>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Pvt. Ltd.   </a:t>
            </a:r>
            <a:endParaRPr lang="en-US" sz="1400" b="1" dirty="0">
              <a:solidFill>
                <a:schemeClr val="accent2">
                  <a:lumMod val="75000"/>
                </a:schemeClr>
              </a:solidFill>
            </a:endParaRPr>
          </a:p>
        </p:txBody>
      </p:sp>
    </p:spTree>
    <p:extLst>
      <p:ext uri="{BB962C8B-B14F-4D97-AF65-F5344CB8AC3E}">
        <p14:creationId xmlns:p14="http://schemas.microsoft.com/office/powerpoint/2010/main" val="240499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3174267"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Introduction</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10789919"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885078" y="2060823"/>
            <a:ext cx="4954493" cy="2492990"/>
          </a:xfrm>
          <a:prstGeom prst="rect">
            <a:avLst/>
          </a:prstGeom>
          <a:noFill/>
        </p:spPr>
        <p:txBody>
          <a:bodyPr wrap="square">
            <a:spAutoFit/>
          </a:bodyPr>
          <a:lstStyle/>
          <a:p>
            <a:pPr algn="ctr">
              <a:buClr>
                <a:srgbClr val="FF3300"/>
              </a:buClr>
              <a:defRPr/>
            </a:pPr>
            <a:r>
              <a:rPr lang="en-IN" sz="2400" dirty="0">
                <a:solidFill>
                  <a:schemeClr val="tx1">
                    <a:lumMod val="75000"/>
                    <a:lumOff val="25000"/>
                  </a:schemeClr>
                </a:solidFill>
                <a:latin typeface="Arial Black" panose="020B0A04020102020204" pitchFamily="34" charset="0"/>
                <a:cs typeface="Arial" panose="020B0604020202020204" pitchFamily="34" charset="0"/>
              </a:rPr>
              <a:t>“ </a:t>
            </a:r>
            <a:r>
              <a:rPr lang="en-IN" dirty="0">
                <a:solidFill>
                  <a:schemeClr val="tx1">
                    <a:lumMod val="75000"/>
                    <a:lumOff val="25000"/>
                  </a:schemeClr>
                </a:solidFill>
                <a:latin typeface="Arial Black" panose="020B0A04020102020204" pitchFamily="34" charset="0"/>
                <a:cs typeface="Arial" panose="020B0604020202020204" pitchFamily="34" charset="0"/>
              </a:rPr>
              <a:t>They say that Data Science is the sexiest job of the 21st Century and rightly so. Data, be it structured or unstructured has power. The goal is to turn data into information, and information into insight that could change the life of a patient, or change the world. </a:t>
            </a:r>
            <a:r>
              <a:rPr lang="en-IN" sz="2400" dirty="0">
                <a:solidFill>
                  <a:schemeClr val="tx1">
                    <a:lumMod val="75000"/>
                    <a:lumOff val="25000"/>
                  </a:schemeClr>
                </a:solidFill>
                <a:latin typeface="Arial Black" panose="020B0A04020102020204" pitchFamily="34" charset="0"/>
                <a:cs typeface="Arial" panose="020B0604020202020204" pitchFamily="34" charset="0"/>
              </a:rPr>
              <a: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4943" y="1053152"/>
            <a:ext cx="5295900" cy="3990975"/>
          </a:xfrm>
          <a:prstGeom prst="rect">
            <a:avLst/>
          </a:prstGeom>
        </p:spPr>
      </p:pic>
    </p:spTree>
    <p:extLst>
      <p:ext uri="{BB962C8B-B14F-4D97-AF65-F5344CB8AC3E}">
        <p14:creationId xmlns:p14="http://schemas.microsoft.com/office/powerpoint/2010/main" val="290658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6912470"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Motivation for Data Science</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274321" y="841188"/>
            <a:ext cx="7377056" cy="5143357"/>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613284" y="1045720"/>
            <a:ext cx="6782598" cy="4801314"/>
          </a:xfrm>
          <a:prstGeom prst="rect">
            <a:avLst/>
          </a:prstGeom>
          <a:noFill/>
        </p:spPr>
        <p:txBody>
          <a:bodyPr wrap="square">
            <a:spAutoFit/>
          </a:bodyPr>
          <a:lstStyle/>
          <a:p>
            <a:pPr marL="400050" indent="-4000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Back in 2012, the research firm Gartner said there would be a shortage of 100,000 data scientists in the United States by 2020.</a:t>
            </a:r>
          </a:p>
          <a:p>
            <a:pPr marL="400050" indent="-4000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In the United States alone, it is reported that by 2018 there will be more than 490,000 data science positions available, but only 200,000 qualified people to fill the roles.</a:t>
            </a:r>
          </a:p>
          <a:p>
            <a:pPr marL="400050" indent="-4000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An updated Digital Universe estimate of the amount of data created in the world annually forecast 180 Zettabytes (or 180 trillion gigabytes) in 2025, up from less than 10 Zettabytes in 2015 and 44 Zettabytes in 2020.</a:t>
            </a:r>
          </a:p>
          <a:p>
            <a:pPr marL="400050" indent="-4000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Connected devices: From less than 20 billion today to 30 billion in 2020 to 80 billion in 2025; by 2025, there will be 152,200 new connected devices every minute. </a:t>
            </a:r>
          </a:p>
          <a:p>
            <a:pPr marL="400050" indent="-400050">
              <a:buClr>
                <a:srgbClr val="FF3300"/>
              </a:buClr>
              <a:buFont typeface="Arial" panose="020B0604020202020204" pitchFamily="34" charset="0"/>
              <a:buChar char="•"/>
              <a:defRPr/>
            </a:pPr>
            <a:r>
              <a:rPr lang="en-IN" b="1" dirty="0">
                <a:solidFill>
                  <a:schemeClr val="tx1">
                    <a:lumMod val="75000"/>
                    <a:lumOff val="25000"/>
                  </a:schemeClr>
                </a:solidFill>
                <a:latin typeface="Arial" panose="020B0604020202020204" pitchFamily="34" charset="0"/>
                <a:cs typeface="Arial" panose="020B0604020202020204" pitchFamily="34" charset="0"/>
              </a:rPr>
              <a:t>Knowledge is truly power, data scientists hold the key to unlocking future business development.</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1357" y="69378"/>
            <a:ext cx="4419002" cy="5721156"/>
          </a:xfrm>
          <a:prstGeom prst="rect">
            <a:avLst/>
          </a:prstGeom>
        </p:spPr>
      </p:pic>
    </p:spTree>
    <p:extLst>
      <p:ext uri="{BB962C8B-B14F-4D97-AF65-F5344CB8AC3E}">
        <p14:creationId xmlns:p14="http://schemas.microsoft.com/office/powerpoint/2010/main" val="415000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3576620"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What is Data?</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640080" y="922914"/>
            <a:ext cx="10789919"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906534" y="1139041"/>
            <a:ext cx="5128505" cy="4524315"/>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Structured Data</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Easy to visualize and model</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Data that resides in a fixed field within a record or file</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Includes data in a relational database or spreadsheet</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Easily stored and analyzed</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Data types include numeric, dates, text</a:t>
            </a: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Unstructured Data</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Difficult to model, all around us</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Describes any information that cannot reside in database</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Can include emails, presentations, word processing documents, videos, photos, audio files, webpages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898" y="1134991"/>
            <a:ext cx="4877481" cy="4286848"/>
          </a:xfrm>
          <a:prstGeom prst="rect">
            <a:avLst/>
          </a:prstGeom>
        </p:spPr>
      </p:pic>
    </p:spTree>
    <p:extLst>
      <p:ext uri="{BB962C8B-B14F-4D97-AF65-F5344CB8AC3E}">
        <p14:creationId xmlns:p14="http://schemas.microsoft.com/office/powerpoint/2010/main" val="266418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3509679"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Types of Data</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91646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703955" y="1340480"/>
            <a:ext cx="3223182" cy="4122667"/>
          </a:xfrm>
          <a:prstGeom prst="rect">
            <a:avLst/>
          </a:prstGeom>
          <a:noFill/>
        </p:spPr>
        <p:txBody>
          <a:bodyPr wrap="square">
            <a:spAutoFit/>
          </a:bodyPr>
          <a:lstStyle/>
          <a:p>
            <a:pPr marL="285750" indent="-285750">
              <a:lnSpc>
                <a:spcPct val="95000"/>
              </a:lnSpc>
              <a:spcBef>
                <a:spcPct val="20000"/>
              </a:spcBef>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Record</a:t>
            </a:r>
          </a:p>
          <a:p>
            <a:pPr marL="742950" lvl="1"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Data Matrix</a:t>
            </a:r>
          </a:p>
          <a:p>
            <a:pPr marL="742950" lvl="1"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Document Data</a:t>
            </a:r>
          </a:p>
          <a:p>
            <a:pPr marL="742950" lvl="1"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Transaction Data</a:t>
            </a:r>
          </a:p>
          <a:p>
            <a:pPr marL="285750" indent="-285750">
              <a:lnSpc>
                <a:spcPct val="95000"/>
              </a:lnSpc>
              <a:spcBef>
                <a:spcPct val="20000"/>
              </a:spcBef>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Graph</a:t>
            </a:r>
          </a:p>
          <a:p>
            <a:pPr marL="742950" lvl="1"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World Wide Web</a:t>
            </a:r>
          </a:p>
          <a:p>
            <a:pPr marL="742950" lvl="1"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Molecular Structures</a:t>
            </a:r>
          </a:p>
          <a:p>
            <a:pPr marL="285750" indent="-285750">
              <a:lnSpc>
                <a:spcPct val="95000"/>
              </a:lnSpc>
              <a:spcBef>
                <a:spcPct val="20000"/>
              </a:spcBef>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Ordered</a:t>
            </a:r>
          </a:p>
          <a:p>
            <a:pPr marL="742950" lvl="1"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Spatial Data</a:t>
            </a:r>
          </a:p>
          <a:p>
            <a:pPr marL="742950" lvl="1"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Temporal Data</a:t>
            </a:r>
          </a:p>
          <a:p>
            <a:pPr marL="742950" lvl="1"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Sequential Data</a:t>
            </a:r>
          </a:p>
          <a:p>
            <a:pPr marL="742950" lvl="1" indent="-285750">
              <a:lnSpc>
                <a:spcPct val="95000"/>
              </a:lnSpc>
              <a:spcBef>
                <a:spcPct val="20000"/>
              </a:spcBef>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Genetic Sequence Data</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786" y="947677"/>
            <a:ext cx="4712226" cy="210165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2929" y="3184546"/>
            <a:ext cx="4279410" cy="2663534"/>
          </a:xfrm>
          <a:prstGeom prst="rect">
            <a:avLst/>
          </a:prstGeom>
        </p:spPr>
      </p:pic>
    </p:spTree>
    <p:extLst>
      <p:ext uri="{BB962C8B-B14F-4D97-AF65-F5344CB8AC3E}">
        <p14:creationId xmlns:p14="http://schemas.microsoft.com/office/powerpoint/2010/main" val="350376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4801892"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Types of Attributes</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703954" y="1340480"/>
            <a:ext cx="8488917" cy="3914918"/>
          </a:xfrm>
          <a:prstGeom prst="rect">
            <a:avLst/>
          </a:prstGeom>
          <a:noFill/>
        </p:spPr>
        <p:txBody>
          <a:bodyPr wrap="square">
            <a:spAutoFit/>
          </a:bodyPr>
          <a:lstStyle/>
          <a:p>
            <a:pPr>
              <a:buClr>
                <a:srgbClr val="FF3300"/>
              </a:buClr>
              <a:defRPr/>
            </a:pPr>
            <a:r>
              <a:rPr lang="en-US" b="1" dirty="0">
                <a:solidFill>
                  <a:schemeClr val="tx1">
                    <a:lumMod val="75000"/>
                    <a:lumOff val="25000"/>
                  </a:schemeClr>
                </a:solidFill>
                <a:latin typeface="Arial" panose="020B0604020202020204" pitchFamily="34" charset="0"/>
                <a:cs typeface="Arial" panose="020B0604020202020204" pitchFamily="34" charset="0"/>
              </a:rPr>
              <a:t>Common types of features that one comes across are:</a:t>
            </a: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Numerical</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Has real numbers as attribute values</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Examples: temperature, height, or weight.  </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Practically, real values can only be measured and represented using a finite number of digits.</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Continuous attributes are typically represented as floating-point variables or integers.  </a:t>
            </a:r>
          </a:p>
          <a:p>
            <a:pPr lvl="1">
              <a:lnSpc>
                <a:spcPct val="90000"/>
              </a:lnSpc>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Nominal</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Has only a finite or countably infinite set of values</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Examples: zip codes, counts, or the set of words in a collection of documents </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Often represented as strings, alphanumeric or sometimes as integers.   </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Note: binary attributes are a special case of discrete attributes </a:t>
            </a: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502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6824882"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Types of Attributes (contd.)</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401667" y="922914"/>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703954" y="1340480"/>
            <a:ext cx="8435128" cy="3998018"/>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Ordinal</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The values of an ordinal attribute provide enough information to order objects (&lt; &gt;)</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Examples: taste of potato chips on a scale from 1-10, grades, height in {tall &gt; medium &gt; short}</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Temporal</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the differences between values are meaningful, i.e., a unit of measurement exists</a:t>
            </a:r>
          </a:p>
          <a:p>
            <a:pPr marL="800100" lvl="1" indent="-342900">
              <a:lnSpc>
                <a:spcPct val="90000"/>
              </a:lnSpc>
              <a:buClr>
                <a:srgbClr val="FF3300"/>
              </a:buClr>
              <a:buFont typeface="Wingdings" panose="05000000000000000000" pitchFamily="2" charset="2"/>
              <a:buChar char="ü"/>
              <a:defRPr/>
            </a:pPr>
            <a:r>
              <a:rPr lang="en-US" dirty="0">
                <a:solidFill>
                  <a:schemeClr val="tx1">
                    <a:lumMod val="75000"/>
                    <a:lumOff val="25000"/>
                  </a:schemeClr>
                </a:solidFill>
                <a:latin typeface="Arial" panose="020B0604020202020204" pitchFamily="34" charset="0"/>
                <a:cs typeface="Arial" panose="020B0604020202020204" pitchFamily="34" charset="0"/>
              </a:rPr>
              <a:t>Examples: timestamps, dates</a:t>
            </a:r>
          </a:p>
          <a:p>
            <a:pPr lvl="1">
              <a:lnSpc>
                <a:spcPct val="90000"/>
              </a:lnSpc>
              <a:buClr>
                <a:srgbClr val="FF3300"/>
              </a:buClr>
              <a:defRPr/>
            </a:pPr>
            <a:endParaRPr lang="en-US"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Text</a:t>
            </a:r>
          </a:p>
          <a:p>
            <a:pPr marL="800100" lvl="1" indent="-342900">
              <a:lnSpc>
                <a:spcPct val="90000"/>
              </a:lnSpc>
              <a:buClr>
                <a:srgbClr val="FF3300"/>
              </a:buClr>
              <a:buFont typeface="Wingdings" panose="05000000000000000000" pitchFamily="2" charset="2"/>
              <a:buChar char="ü"/>
              <a:defRPr/>
            </a:pPr>
            <a:r>
              <a:rPr lang="en-US" dirty="0">
                <a:solidFill>
                  <a:prstClr val="black">
                    <a:lumMod val="75000"/>
                    <a:lumOff val="25000"/>
                  </a:prstClr>
                </a:solidFill>
                <a:latin typeface="Arial" panose="020B0604020202020204" pitchFamily="34" charset="0"/>
                <a:cs typeface="Arial" panose="020B0604020202020204" pitchFamily="34" charset="0"/>
              </a:rPr>
              <a:t>Examples: user comments as free text</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178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0"/>
            <a:ext cx="5664200" cy="3124200"/>
            <a:chOff x="0" y="0"/>
            <a:chExt cx="5664200" cy="31242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64200" cy="3124200"/>
            </a:xfrm>
            <a:prstGeom prst="rect">
              <a:avLst/>
            </a:prstGeom>
          </p:spPr>
        </p:pic>
        <p:grpSp>
          <p:nvGrpSpPr>
            <p:cNvPr id="24" name="Group 23"/>
            <p:cNvGrpSpPr/>
            <p:nvPr/>
          </p:nvGrpSpPr>
          <p:grpSpPr>
            <a:xfrm>
              <a:off x="0" y="202152"/>
              <a:ext cx="640080" cy="548640"/>
              <a:chOff x="0" y="202152"/>
              <a:chExt cx="640080" cy="548640"/>
            </a:xfrm>
          </p:grpSpPr>
          <p:sp>
            <p:nvSpPr>
              <p:cNvPr id="21" name="Rectangle 20"/>
              <p:cNvSpPr/>
              <p:nvPr/>
            </p:nvSpPr>
            <p:spPr>
              <a:xfrm>
                <a:off x="0" y="202152"/>
                <a:ext cx="548640" cy="548640"/>
              </a:xfrm>
              <a:prstGeom prst="rect">
                <a:avLst/>
              </a:prstGeom>
              <a:solidFill>
                <a:schemeClr val="accent1">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479988"/>
                <a:ext cx="548640"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48640" y="434268"/>
                <a:ext cx="91440" cy="91440"/>
              </a:xfrm>
              <a:prstGeom prst="ellipse">
                <a:avLst/>
              </a:prstGeom>
              <a:solidFill>
                <a:schemeClr val="bg1"/>
              </a:solidFill>
              <a:ln w="25400">
                <a:solidFill>
                  <a:srgbClr val="F15C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p:cNvSpPr/>
          <p:nvPr/>
        </p:nvSpPr>
        <p:spPr>
          <a:xfrm>
            <a:off x="640080" y="122529"/>
            <a:ext cx="4690708" cy="707886"/>
          </a:xfrm>
          <a:prstGeom prst="rect">
            <a:avLst/>
          </a:prstGeom>
        </p:spPr>
        <p:txBody>
          <a:bodyPr wrap="none">
            <a:spAutoFit/>
          </a:bodyPr>
          <a:lstStyle/>
          <a:p>
            <a:pPr>
              <a:defRPr/>
            </a:pPr>
            <a:r>
              <a:rPr lang="en-US" sz="4000" b="1" dirty="0">
                <a:solidFill>
                  <a:srgbClr val="F15C2D"/>
                </a:solidFill>
                <a:latin typeface="Arial" panose="020B0604020202020204" pitchFamily="34" charset="0"/>
                <a:cs typeface="Arial" panose="020B0604020202020204" pitchFamily="34" charset="0"/>
              </a:rPr>
              <a:t>Attribute Metadata</a:t>
            </a:r>
          </a:p>
        </p:txBody>
      </p:sp>
      <p:grpSp>
        <p:nvGrpSpPr>
          <p:cNvPr id="3" name="Group 2"/>
          <p:cNvGrpSpPr/>
          <p:nvPr/>
        </p:nvGrpSpPr>
        <p:grpSpPr>
          <a:xfrm>
            <a:off x="0" y="5853838"/>
            <a:ext cx="12192000" cy="1004162"/>
            <a:chOff x="0" y="5853838"/>
            <a:chExt cx="12192000" cy="1004162"/>
          </a:xfrm>
        </p:grpSpPr>
        <p:sp>
          <p:nvSpPr>
            <p:cNvPr id="20" name="Round Single Corner Rectangle 19"/>
            <p:cNvSpPr/>
            <p:nvPr/>
          </p:nvSpPr>
          <p:spPr>
            <a:xfrm flipH="1">
              <a:off x="11318132" y="5853838"/>
              <a:ext cx="873868"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ingle Corner Rectangle 18"/>
            <p:cNvSpPr/>
            <p:nvPr/>
          </p:nvSpPr>
          <p:spPr>
            <a:xfrm flipH="1">
              <a:off x="10987390" y="5984546"/>
              <a:ext cx="1204609"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flipH="1">
              <a:off x="10608012" y="6140688"/>
              <a:ext cx="1583987" cy="548640"/>
            </a:xfrm>
            <a:prstGeom prst="round1Rect">
              <a:avLst/>
            </a:prstGeom>
            <a:solidFill>
              <a:schemeClr val="accent1">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6291072"/>
              <a:ext cx="12192000" cy="5669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flipH="1">
              <a:off x="10492922" y="6296830"/>
              <a:ext cx="1699077" cy="548640"/>
            </a:xfrm>
            <a:prstGeom prst="round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Single Corner Rectangle 13"/>
            <p:cNvSpPr/>
            <p:nvPr/>
          </p:nvSpPr>
          <p:spPr>
            <a:xfrm flipH="1">
              <a:off x="10522633" y="6309360"/>
              <a:ext cx="1669364" cy="54864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518" y="6376745"/>
              <a:ext cx="1251517" cy="405421"/>
            </a:xfrm>
            <a:prstGeom prst="rect">
              <a:avLst/>
            </a:prstGeom>
          </p:spPr>
        </p:pic>
        <p:cxnSp>
          <p:nvCxnSpPr>
            <p:cNvPr id="16" name="Straight Connector 15"/>
            <p:cNvCxnSpPr/>
            <p:nvPr/>
          </p:nvCxnSpPr>
          <p:spPr>
            <a:xfrm>
              <a:off x="0" y="6295292"/>
              <a:ext cx="121919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20" y="6415008"/>
              <a:ext cx="6096000" cy="307777"/>
            </a:xfrm>
            <a:prstGeom prst="rect">
              <a:avLst/>
            </a:prstGeom>
          </p:spPr>
          <p:txBody>
            <a:bodyPr>
              <a:spAutoFit/>
            </a:bodyPr>
            <a:lstStyle/>
            <a:p>
              <a:pPr>
                <a:defRPr/>
              </a:pPr>
              <a:r>
                <a:rPr lang="en-IN" sz="1400" b="1" dirty="0">
                  <a:solidFill>
                    <a:schemeClr val="accent2">
                      <a:lumMod val="75000"/>
                    </a:schemeClr>
                  </a:solidFill>
                </a:rPr>
                <a:t>Corporate Presentation Template | © 2016, Abzooba India Infotech </a:t>
              </a:r>
              <a:r>
                <a:rPr lang="en-IN" sz="1400" b="1" dirty="0" err="1">
                  <a:solidFill>
                    <a:schemeClr val="accent2">
                      <a:lumMod val="75000"/>
                    </a:schemeClr>
                  </a:solidFill>
                </a:rPr>
                <a:t>Pvt.</a:t>
              </a:r>
              <a:r>
                <a:rPr lang="en-IN" sz="1400" b="1" dirty="0">
                  <a:solidFill>
                    <a:schemeClr val="accent2">
                      <a:lumMod val="75000"/>
                    </a:schemeClr>
                  </a:solidFill>
                </a:rPr>
                <a:t> Ltd.   </a:t>
              </a:r>
              <a:endParaRPr lang="en-US" sz="1400" b="1" dirty="0">
                <a:solidFill>
                  <a:schemeClr val="accent2">
                    <a:lumMod val="75000"/>
                  </a:schemeClr>
                </a:solidFill>
              </a:endParaRPr>
            </a:p>
          </p:txBody>
        </p:sp>
      </p:grpSp>
      <p:sp>
        <p:nvSpPr>
          <p:cNvPr id="30" name="Round Diagonal Corner Rectangle 21"/>
          <p:cNvSpPr/>
          <p:nvPr/>
        </p:nvSpPr>
        <p:spPr>
          <a:xfrm>
            <a:off x="1685406" y="750792"/>
            <a:ext cx="9206345" cy="4805451"/>
          </a:xfrm>
          <a:prstGeom prst="round2DiagRect">
            <a:avLst/>
          </a:prstGeom>
          <a:solidFill>
            <a:schemeClr val="accent1">
              <a:lumMod val="20000"/>
              <a:lumOff val="80000"/>
              <a:alpha val="46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bwMode="auto">
          <a:xfrm>
            <a:off x="1976884" y="4878998"/>
            <a:ext cx="8623387" cy="646331"/>
          </a:xfrm>
          <a:prstGeom prst="rect">
            <a:avLst/>
          </a:prstGeom>
          <a:noFill/>
        </p:spPr>
        <p:txBody>
          <a:bodyPr wrap="square">
            <a:spAutoFit/>
          </a:bodyPr>
          <a:lstStyle/>
          <a:p>
            <a:pPr algn="ctr">
              <a:buClr>
                <a:srgbClr val="FF3300"/>
              </a:buClr>
              <a:defRPr/>
            </a:pPr>
            <a:r>
              <a:rPr lang="en-US" b="1" dirty="0">
                <a:solidFill>
                  <a:schemeClr val="tx1">
                    <a:lumMod val="75000"/>
                    <a:lumOff val="25000"/>
                  </a:schemeClr>
                </a:solidFill>
                <a:latin typeface="Arial" panose="020B0604020202020204" pitchFamily="34" charset="0"/>
                <a:cs typeface="Arial" panose="020B0604020202020204" pitchFamily="34" charset="0"/>
              </a:rPr>
              <a:t>Traditionally metadata has been understood as “Data about data”</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TextBox 21"/>
          <p:cNvSpPr txBox="1"/>
          <p:nvPr/>
        </p:nvSpPr>
        <p:spPr bwMode="auto">
          <a:xfrm>
            <a:off x="7633977" y="1106735"/>
            <a:ext cx="3562701" cy="3970318"/>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For nominal attributes, metadata can be:</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Mode</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 Missing</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Availability</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 of distinct values</a:t>
            </a:r>
          </a:p>
          <a:p>
            <a:pPr lvl="1">
              <a:buClr>
                <a:srgbClr val="FF3300"/>
              </a:buCl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 For ordinal attributes, metadata will include all from nominal attributes plus:</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Order</a:t>
            </a:r>
          </a:p>
          <a:p>
            <a:pPr marL="742950" lvl="1"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101499" y="1106735"/>
            <a:ext cx="3562701" cy="3416320"/>
          </a:xfrm>
          <a:prstGeom prst="rect">
            <a:avLst/>
          </a:prstGeom>
          <a:noFill/>
        </p:spPr>
        <p:txBody>
          <a:bodyPr wrap="square">
            <a:spAutoFit/>
          </a:bodyPr>
          <a:lstStyle/>
          <a:p>
            <a:pPr marL="285750" indent="-285750">
              <a:buClr>
                <a:srgbClr val="FF3300"/>
              </a:buClr>
              <a:buFont typeface="Arial" panose="020B0604020202020204" pitchFamily="34" charset="0"/>
              <a:buChar char="•"/>
              <a:defRPr/>
            </a:pPr>
            <a:r>
              <a:rPr lang="en-US" b="1" dirty="0">
                <a:solidFill>
                  <a:schemeClr val="tx1">
                    <a:lumMod val="75000"/>
                    <a:lumOff val="25000"/>
                  </a:schemeClr>
                </a:solidFill>
                <a:latin typeface="Arial" panose="020B0604020202020204" pitchFamily="34" charset="0"/>
                <a:cs typeface="Arial" panose="020B0604020202020204" pitchFamily="34" charset="0"/>
              </a:rPr>
              <a:t>For numerical attributes, metadata can be:</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Minimum</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Maximum</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Mean</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Median</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Mode</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Standard Deviation</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 Missing</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Availability</a:t>
            </a:r>
          </a:p>
          <a:p>
            <a:pPr marL="742950" lvl="1" indent="-285750">
              <a:buClr>
                <a:srgbClr val="FF3300"/>
              </a:buClr>
              <a:buFont typeface="Wingdings" panose="05000000000000000000" pitchFamily="2" charset="2"/>
              <a:buChar char="ü"/>
              <a:defRPr/>
            </a:pPr>
            <a:r>
              <a:rPr lang="en-US" b="1" dirty="0">
                <a:solidFill>
                  <a:schemeClr val="tx1">
                    <a:lumMod val="75000"/>
                    <a:lumOff val="25000"/>
                  </a:schemeClr>
                </a:solidFill>
                <a:latin typeface="Arial" panose="020B0604020202020204" pitchFamily="34" charset="0"/>
                <a:cs typeface="Arial" panose="020B0604020202020204" pitchFamily="34" charset="0"/>
              </a:rPr>
              <a:t># of distinct values</a:t>
            </a:r>
          </a:p>
          <a:p>
            <a:pPr marL="285750" indent="-285750">
              <a:buClr>
                <a:srgbClr val="FF3300"/>
              </a:buClr>
              <a:buFont typeface="Arial" panose="020B0604020202020204" pitchFamily="34" charset="0"/>
              <a:buChar char="•"/>
              <a:defRPr/>
            </a:pPr>
            <a:endParaRPr lang="en-US"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a:stretch>
            <a:fillRect/>
          </a:stretch>
        </p:blipFill>
        <p:spPr>
          <a:xfrm>
            <a:off x="5276068" y="1548138"/>
            <a:ext cx="2052982" cy="1882588"/>
          </a:xfrm>
          <a:prstGeom prst="rect">
            <a:avLst/>
          </a:prstGeom>
        </p:spPr>
      </p:pic>
    </p:spTree>
    <p:extLst>
      <p:ext uri="{BB962C8B-B14F-4D97-AF65-F5344CB8AC3E}">
        <p14:creationId xmlns:p14="http://schemas.microsoft.com/office/powerpoint/2010/main" val="371922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1344</Words>
  <Application>Microsoft Office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user4</dc:creator>
  <cp:lastModifiedBy>Bolaka Mukherjee</cp:lastModifiedBy>
  <cp:revision>210</cp:revision>
  <dcterms:created xsi:type="dcterms:W3CDTF">2016-02-29T06:21:14Z</dcterms:created>
  <dcterms:modified xsi:type="dcterms:W3CDTF">2016-09-22T09:54:20Z</dcterms:modified>
</cp:coreProperties>
</file>