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142E-0493-4BB4-987D-61F44923A008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FC9D-2E5C-4D37-A1BE-F3E8C6F7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CFC9D-2E5C-4D37-A1BE-F3E8C6F778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0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CFC9D-2E5C-4D37-A1BE-F3E8C6F778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3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AE38A1-89AA-444E-AB01-F7C53466640B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B4EEC2-B37B-4871-95E2-DB583413B82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Sentiment Analysis of News Articles for Stock </a:t>
            </a:r>
            <a:r>
              <a:rPr lang="en-GB" smtClean="0"/>
              <a:t>Price Prediction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Bolanle Onifade </a:t>
            </a:r>
          </a:p>
          <a:p>
            <a:endParaRPr lang="en-GB" dirty="0"/>
          </a:p>
          <a:p>
            <a:r>
              <a:rPr lang="en-GB" dirty="0" smtClean="0"/>
              <a:t>Supervisor: Michel </a:t>
            </a:r>
            <a:r>
              <a:rPr lang="en-GB" dirty="0" err="1" smtClean="0"/>
              <a:t>Valstar</a:t>
            </a:r>
            <a:endParaRPr lang="en-GB" dirty="0" smtClean="0"/>
          </a:p>
          <a:p>
            <a:r>
              <a:rPr lang="en-GB" dirty="0" smtClean="0"/>
              <a:t>Credits: 40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Labelling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Split stock price data into trends </a:t>
            </a:r>
          </a:p>
          <a:p>
            <a:r>
              <a:rPr lang="en-GB" dirty="0" smtClean="0"/>
              <a:t>Align news articles </a:t>
            </a:r>
          </a:p>
          <a:p>
            <a:r>
              <a:rPr lang="en-GB" dirty="0" smtClean="0"/>
              <a:t>Classify news articles based on the trend they fall in. </a:t>
            </a:r>
          </a:p>
          <a:p>
            <a:r>
              <a:rPr lang="en-GB" dirty="0" smtClean="0"/>
              <a:t>Can lead to obvious inaccuracies. </a:t>
            </a:r>
          </a:p>
          <a:p>
            <a:r>
              <a:rPr lang="en-GB" dirty="0" smtClean="0"/>
              <a:t>Provides a baseline however, for comparison with manual labelling </a:t>
            </a:r>
          </a:p>
        </p:txBody>
      </p:sp>
    </p:spTree>
    <p:extLst>
      <p:ext uri="{BB962C8B-B14F-4D97-AF65-F5344CB8AC3E}">
        <p14:creationId xmlns:p14="http://schemas.microsoft.com/office/powerpoint/2010/main" val="333728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066800"/>
          </a:xfrm>
        </p:spPr>
        <p:txBody>
          <a:bodyPr/>
          <a:lstStyle/>
          <a:p>
            <a:r>
              <a:rPr lang="en-GB" dirty="0" smtClean="0"/>
              <a:t>Results: Manual Labelling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exxon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0.796310391726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0.796501698948</a:t>
            </a:r>
          </a:p>
          <a:p>
            <a:pPr marL="109728" indent="0">
              <a:buNone/>
            </a:pPr>
            <a:r>
              <a:rPr lang="en-GB" dirty="0"/>
              <a:t>Actual correlation coefficient (progress) 0.790117968323</a:t>
            </a:r>
          </a:p>
          <a:p>
            <a:pPr marL="109728" indent="0">
              <a:buNone/>
            </a:pPr>
            <a:r>
              <a:rPr lang="en-GB" dirty="0"/>
              <a:t>Actual correlation coefficient (feeling) 0.790221689316</a:t>
            </a:r>
          </a:p>
          <a:p>
            <a:pPr marL="109728" indent="0">
              <a:buNone/>
            </a:pPr>
            <a:r>
              <a:rPr lang="en-GB" dirty="0"/>
              <a:t>*******************visa****************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0.890120458735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0.890721684816</a:t>
            </a:r>
          </a:p>
          <a:p>
            <a:pPr marL="109728" indent="0">
              <a:buNone/>
            </a:pPr>
            <a:r>
              <a:rPr lang="en-GB" dirty="0"/>
              <a:t>Actual correlation coefficient (progress) 0.89219786639</a:t>
            </a:r>
          </a:p>
          <a:p>
            <a:pPr marL="109728" indent="0">
              <a:buNone/>
            </a:pPr>
            <a:r>
              <a:rPr lang="en-GB" dirty="0"/>
              <a:t>Actual correlation coefficient (feeling) 0.89285168757</a:t>
            </a:r>
          </a:p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microsoft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0.95741940706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0.957449301876</a:t>
            </a:r>
          </a:p>
          <a:p>
            <a:pPr marL="109728" indent="0">
              <a:buNone/>
            </a:pPr>
            <a:r>
              <a:rPr lang="en-GB" dirty="0"/>
              <a:t>Actual correlation coefficient (progress) 0.958218879258</a:t>
            </a:r>
          </a:p>
          <a:p>
            <a:pPr marL="109728" indent="0">
              <a:buNone/>
            </a:pPr>
            <a:r>
              <a:rPr lang="en-GB" dirty="0"/>
              <a:t>Actual correlation coefficient (feeling) </a:t>
            </a:r>
            <a:r>
              <a:rPr lang="en-GB" dirty="0" smtClean="0"/>
              <a:t>0.958202974118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0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Manual Labelling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GB" dirty="0" smtClean="0"/>
              <a:t>*******************</a:t>
            </a:r>
            <a:r>
              <a:rPr lang="en-GB" dirty="0" err="1"/>
              <a:t>goldman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0.720765370406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0.723011440319</a:t>
            </a:r>
          </a:p>
          <a:p>
            <a:pPr marL="109728" indent="0">
              <a:buNone/>
            </a:pPr>
            <a:r>
              <a:rPr lang="en-GB" dirty="0"/>
              <a:t>Actual correlation coefficient (progress) 0.771334364449</a:t>
            </a:r>
          </a:p>
          <a:p>
            <a:pPr marL="109728" indent="0">
              <a:buNone/>
            </a:pPr>
            <a:r>
              <a:rPr lang="en-GB" dirty="0"/>
              <a:t>Actual correlation coefficient (feeling) 0.774860805882</a:t>
            </a:r>
          </a:p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pfizer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0.521349793206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0.523862219044</a:t>
            </a:r>
          </a:p>
          <a:p>
            <a:pPr marL="109728" indent="0">
              <a:buNone/>
            </a:pPr>
            <a:r>
              <a:rPr lang="en-GB" dirty="0"/>
              <a:t>Actual correlation coefficient (progress) 0.526768844494</a:t>
            </a:r>
          </a:p>
          <a:p>
            <a:pPr marL="109728" indent="0">
              <a:buNone/>
            </a:pPr>
            <a:r>
              <a:rPr lang="en-GB" dirty="0"/>
              <a:t>Actual correlation coefficient (feeling) 0.529376459449</a:t>
            </a:r>
          </a:p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disney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0.971129582757</a:t>
            </a:r>
          </a:p>
          <a:p>
            <a:pPr marL="109728" indent="0">
              <a:buNone/>
            </a:pPr>
            <a:r>
              <a:rPr lang="en-GB" dirty="0"/>
              <a:t>Projected correlation coefficient (feeling) 0.971457236228</a:t>
            </a:r>
          </a:p>
          <a:p>
            <a:pPr marL="109728" indent="0">
              <a:buNone/>
            </a:pPr>
            <a:r>
              <a:rPr lang="en-GB" dirty="0"/>
              <a:t>Actual correlation coefficient (progress) 0.976251347595</a:t>
            </a:r>
          </a:p>
          <a:p>
            <a:pPr marL="109728" indent="0">
              <a:buNone/>
            </a:pPr>
            <a:r>
              <a:rPr lang="en-GB" dirty="0"/>
              <a:t>Actual correlation coefficient (feeling) 0.976499786853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48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Auto labelling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exxon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0.798330426189</a:t>
            </a:r>
          </a:p>
          <a:p>
            <a:pPr marL="109728" indent="0">
              <a:buNone/>
            </a:pPr>
            <a:r>
              <a:rPr lang="en-GB" dirty="0"/>
              <a:t>Actual correlation coefficient (progress) 0.792236165496</a:t>
            </a:r>
          </a:p>
          <a:p>
            <a:pPr marL="109728" indent="0">
              <a:buNone/>
            </a:pPr>
            <a:r>
              <a:rPr lang="en-GB" dirty="0" smtClean="0"/>
              <a:t>*******************</a:t>
            </a:r>
            <a:r>
              <a:rPr lang="en-GB" dirty="0" err="1"/>
              <a:t>microsoft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0.949572108345</a:t>
            </a:r>
          </a:p>
          <a:p>
            <a:pPr marL="109728" indent="0">
              <a:buNone/>
            </a:pPr>
            <a:r>
              <a:rPr lang="en-GB" dirty="0"/>
              <a:t>Actual correlation coefficient (progress) 0.950172520462</a:t>
            </a:r>
          </a:p>
          <a:p>
            <a:pPr marL="109728" indent="0">
              <a:buNone/>
            </a:pPr>
            <a:r>
              <a:rPr lang="en-GB" dirty="0"/>
              <a:t>*******************visa****************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0.896404171637</a:t>
            </a:r>
          </a:p>
          <a:p>
            <a:pPr marL="109728" indent="0">
              <a:buNone/>
            </a:pPr>
            <a:r>
              <a:rPr lang="en-GB" dirty="0"/>
              <a:t>Actual correlation coefficient (progress) 0.898981021108</a:t>
            </a:r>
          </a:p>
        </p:txBody>
      </p:sp>
    </p:spTree>
    <p:extLst>
      <p:ext uri="{BB962C8B-B14F-4D97-AF65-F5344CB8AC3E}">
        <p14:creationId xmlns:p14="http://schemas.microsoft.com/office/powerpoint/2010/main" val="3501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Auto Labelling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goldman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</a:t>
            </a:r>
            <a:r>
              <a:rPr lang="en-GB" dirty="0" smtClean="0"/>
              <a:t>0.727532527903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Actual correlation coefficient (progress</a:t>
            </a:r>
            <a:r>
              <a:rPr lang="en-GB"/>
              <a:t>) </a:t>
            </a:r>
            <a:r>
              <a:rPr lang="en-GB" smtClean="0"/>
              <a:t>0.751573120937</a:t>
            </a:r>
            <a:endParaRPr lang="en-GB" dirty="0" smtClean="0"/>
          </a:p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pfizer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0.530647499162</a:t>
            </a:r>
          </a:p>
          <a:p>
            <a:pPr marL="109728" indent="0">
              <a:buNone/>
            </a:pPr>
            <a:r>
              <a:rPr lang="en-GB" dirty="0"/>
              <a:t>Actual correlation coefficient (progress) </a:t>
            </a:r>
            <a:r>
              <a:rPr lang="en-GB" dirty="0" smtClean="0"/>
              <a:t>0.535575613304</a:t>
            </a:r>
          </a:p>
          <a:p>
            <a:pPr marL="109728" indent="0">
              <a:buNone/>
            </a:pPr>
            <a:r>
              <a:rPr lang="en-GB" dirty="0"/>
              <a:t>*******************</a:t>
            </a:r>
            <a:r>
              <a:rPr lang="en-GB" dirty="0" err="1"/>
              <a:t>disney</a:t>
            </a:r>
            <a:r>
              <a:rPr lang="en-GB" dirty="0"/>
              <a:t>****************</a:t>
            </a:r>
          </a:p>
          <a:p>
            <a:pPr marL="109728" indent="0">
              <a:buNone/>
            </a:pPr>
            <a:r>
              <a:rPr lang="en-GB" dirty="0"/>
              <a:t>Projected correlation coefficient (progress) 0.971240202939</a:t>
            </a:r>
          </a:p>
          <a:p>
            <a:pPr marL="109728" indent="0">
              <a:buNone/>
            </a:pPr>
            <a:r>
              <a:rPr lang="en-GB" dirty="0"/>
              <a:t>Actual correlation coefficient (progress) 0.97615322122</a:t>
            </a:r>
          </a:p>
        </p:txBody>
      </p:sp>
    </p:spTree>
    <p:extLst>
      <p:ext uri="{BB962C8B-B14F-4D97-AF65-F5344CB8AC3E}">
        <p14:creationId xmlns:p14="http://schemas.microsoft.com/office/powerpoint/2010/main" val="16787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6380480" y="1498600"/>
            <a:ext cx="1432560" cy="345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Literature Search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773805" y="3054350"/>
            <a:ext cx="2155190" cy="3886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solidFill>
                  <a:schemeClr val="bg1"/>
                </a:solidFill>
                <a:effectLst/>
                <a:ea typeface="Cambria"/>
                <a:cs typeface="Times New Roman"/>
              </a:rPr>
              <a:t>Analyse Labelled Data 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380480" y="2276475"/>
            <a:ext cx="1432560" cy="3022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Literature Review</a:t>
            </a:r>
          </a:p>
        </p:txBody>
      </p:sp>
      <p:cxnSp>
        <p:nvCxnSpPr>
          <p:cNvPr id="57" name="Elbow Connector 56"/>
          <p:cNvCxnSpPr/>
          <p:nvPr/>
        </p:nvCxnSpPr>
        <p:spPr>
          <a:xfrm>
            <a:off x="2354580" y="2590165"/>
            <a:ext cx="1416050" cy="628650"/>
          </a:xfrm>
          <a:prstGeom prst="bentConnector3">
            <a:avLst>
              <a:gd name="adj1" fmla="val -581"/>
            </a:avLst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H="1">
            <a:off x="5929630" y="2576195"/>
            <a:ext cx="1193165" cy="652780"/>
          </a:xfrm>
          <a:prstGeom prst="bentConnector3">
            <a:avLst>
              <a:gd name="adj1" fmla="val 1326"/>
            </a:avLst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117080" y="1839595"/>
            <a:ext cx="635" cy="442595"/>
          </a:xfrm>
          <a:prstGeom prst="bentConnector3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644650" y="1280161"/>
            <a:ext cx="1432560" cy="737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100" dirty="0" smtClean="0">
              <a:effectLst/>
              <a:ea typeface="Cambria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mbria"/>
                <a:cs typeface="Times New Roman"/>
              </a:rPr>
              <a:t>Collect</a:t>
            </a:r>
            <a:r>
              <a:rPr lang="en-GB" sz="1100" dirty="0">
                <a:effectLst/>
                <a:ea typeface="Cambria"/>
                <a:cs typeface="Times New Roman"/>
              </a:rPr>
              <a:t>, Generate Data, </a:t>
            </a:r>
            <a:r>
              <a:rPr lang="en-GB" sz="1100" dirty="0" err="1">
                <a:effectLst/>
                <a:ea typeface="Cambria"/>
                <a:cs typeface="Times New Roman"/>
              </a:rPr>
              <a:t>preprocess</a:t>
            </a:r>
            <a:r>
              <a:rPr lang="en-GB" sz="1100" dirty="0">
                <a:effectLst/>
                <a:ea typeface="Cambria"/>
                <a:cs typeface="Times New Roman"/>
              </a:rPr>
              <a:t> data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Cambria"/>
                <a:cs typeface="Times New Roman"/>
              </a:rPr>
              <a:t> 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684020" y="2276475"/>
            <a:ext cx="1268095" cy="294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Label data</a:t>
            </a:r>
          </a:p>
        </p:txBody>
      </p:sp>
      <p:cxnSp>
        <p:nvCxnSpPr>
          <p:cNvPr id="62" name="Elbow Connector 61"/>
          <p:cNvCxnSpPr/>
          <p:nvPr/>
        </p:nvCxnSpPr>
        <p:spPr>
          <a:xfrm>
            <a:off x="2354580" y="1839595"/>
            <a:ext cx="635" cy="443230"/>
          </a:xfrm>
          <a:prstGeom prst="bentConnector3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330960" y="1146810"/>
            <a:ext cx="448945" cy="3968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3</a:t>
            </a:r>
            <a:r>
              <a:rPr lang="en-GB" sz="1000">
                <a:effectLst/>
                <a:ea typeface="Cambria"/>
                <a:cs typeface="Times New Roman"/>
              </a:rPr>
              <a:t> 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330960" y="2058035"/>
            <a:ext cx="448945" cy="3968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 strike="sngStrike">
                <a:effectLst/>
                <a:ea typeface="Cambria"/>
                <a:cs typeface="Times New Roman"/>
              </a:rPr>
              <a:t>4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38850" y="1280160"/>
            <a:ext cx="448945" cy="3968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1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080125" y="2016760"/>
            <a:ext cx="448945" cy="3968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2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555365" y="2767330"/>
            <a:ext cx="448945" cy="3968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cap="flat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5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cxnSp>
        <p:nvCxnSpPr>
          <p:cNvPr id="94" name="Elbow Connector 93"/>
          <p:cNvCxnSpPr/>
          <p:nvPr/>
        </p:nvCxnSpPr>
        <p:spPr>
          <a:xfrm>
            <a:off x="4780280" y="3435350"/>
            <a:ext cx="635" cy="442595"/>
          </a:xfrm>
          <a:prstGeom prst="bentConnector3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>
            <a:off x="4780280" y="4445000"/>
            <a:ext cx="635" cy="442595"/>
          </a:xfrm>
          <a:prstGeom prst="bentConnector3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3770630" y="4881880"/>
            <a:ext cx="2042795" cy="3505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cap="flat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solidFill>
                  <a:schemeClr val="bg1"/>
                </a:solidFill>
                <a:effectLst/>
                <a:ea typeface="Cambria"/>
                <a:cs typeface="Times New Roman"/>
              </a:rPr>
              <a:t>Train SVM on Data  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779837" y="3656647"/>
            <a:ext cx="2042795" cy="737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solidFill>
                  <a:schemeClr val="bg1"/>
                </a:solidFill>
                <a:effectLst/>
                <a:ea typeface="Cambria"/>
                <a:cs typeface="Times New Roman"/>
              </a:rPr>
              <a:t>Pre-process data: (Convert to bigram, remove </a:t>
            </a:r>
            <a:r>
              <a:rPr lang="en-GB" sz="1100" dirty="0" err="1">
                <a:solidFill>
                  <a:schemeClr val="bg1"/>
                </a:solidFill>
                <a:effectLst/>
                <a:ea typeface="Cambria"/>
                <a:cs typeface="Times New Roman"/>
              </a:rPr>
              <a:t>stopwords</a:t>
            </a:r>
            <a:r>
              <a:rPr lang="en-GB" sz="1100" dirty="0">
                <a:solidFill>
                  <a:schemeClr val="bg1"/>
                </a:solidFill>
                <a:effectLst/>
                <a:ea typeface="Cambria"/>
                <a:cs typeface="Times New Roman"/>
              </a:rPr>
              <a:t>, perform feature selection). </a:t>
            </a:r>
          </a:p>
        </p:txBody>
      </p:sp>
      <p:sp>
        <p:nvSpPr>
          <p:cNvPr id="98" name="Oval 97"/>
          <p:cNvSpPr/>
          <p:nvPr/>
        </p:nvSpPr>
        <p:spPr>
          <a:xfrm>
            <a:off x="3511550" y="3653790"/>
            <a:ext cx="448945" cy="3968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6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511550" y="4622165"/>
            <a:ext cx="448945" cy="3968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7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4782820" y="5220335"/>
            <a:ext cx="1270" cy="209550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923665" y="1557655"/>
            <a:ext cx="1863725" cy="344805"/>
          </a:xfrm>
          <a:prstGeom prst="roundRect">
            <a:avLst/>
          </a:prstGeom>
          <a:solidFill>
            <a:srgbClr val="FFFF66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Evaluate results. </a:t>
            </a:r>
          </a:p>
        </p:txBody>
      </p:sp>
      <p:sp>
        <p:nvSpPr>
          <p:cNvPr id="24" name="Oval 23"/>
          <p:cNvSpPr/>
          <p:nvPr/>
        </p:nvSpPr>
        <p:spPr>
          <a:xfrm>
            <a:off x="3617595" y="1355725"/>
            <a:ext cx="448945" cy="39687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8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4851717" y="1124744"/>
            <a:ext cx="3811" cy="432911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>
            <a:spLocks/>
          </p:cNvSpPr>
          <p:nvPr/>
        </p:nvSpPr>
        <p:spPr>
          <a:xfrm>
            <a:off x="3923030" y="2899410"/>
            <a:ext cx="1862455" cy="343535"/>
          </a:xfrm>
          <a:prstGeom prst="roundRect">
            <a:avLst/>
          </a:prstGeom>
          <a:solidFill>
            <a:srgbClr val="92D050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Pre-process Data  </a:t>
            </a:r>
          </a:p>
        </p:txBody>
      </p:sp>
      <p:sp>
        <p:nvSpPr>
          <p:cNvPr id="27" name="Rounded Rectangle 26"/>
          <p:cNvSpPr>
            <a:spLocks/>
          </p:cNvSpPr>
          <p:nvPr/>
        </p:nvSpPr>
        <p:spPr>
          <a:xfrm>
            <a:off x="3933189" y="2137410"/>
            <a:ext cx="1862455" cy="552450"/>
          </a:xfrm>
          <a:prstGeom prst="roundRect">
            <a:avLst/>
          </a:prstGeom>
          <a:solidFill>
            <a:srgbClr val="92D050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Collect features for prediction</a:t>
            </a: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3593465" y="2659380"/>
            <a:ext cx="510540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10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3604895" y="1925955"/>
            <a:ext cx="447675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9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29708" y="4729480"/>
            <a:ext cx="1732915" cy="318770"/>
          </a:xfrm>
          <a:prstGeom prst="roundRect">
            <a:avLst/>
          </a:prstGeom>
          <a:solidFill>
            <a:srgbClr val="9FFFCA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Cambria"/>
                <a:cs typeface="Times New Roman"/>
              </a:rPr>
              <a:t>Write Complete Report</a:t>
            </a:r>
          </a:p>
        </p:txBody>
      </p:sp>
      <p:sp>
        <p:nvSpPr>
          <p:cNvPr id="31" name="Oval 30"/>
          <p:cNvSpPr/>
          <p:nvPr/>
        </p:nvSpPr>
        <p:spPr>
          <a:xfrm>
            <a:off x="3672840" y="4511040"/>
            <a:ext cx="461010" cy="381000"/>
          </a:xfrm>
          <a:prstGeom prst="ellipse">
            <a:avLst/>
          </a:prstGeom>
          <a:solidFill>
            <a:srgbClr val="00B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13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32" name="Rounded Rectangle 31"/>
          <p:cNvSpPr>
            <a:spLocks/>
          </p:cNvSpPr>
          <p:nvPr/>
        </p:nvSpPr>
        <p:spPr>
          <a:xfrm>
            <a:off x="3964939" y="4006215"/>
            <a:ext cx="1862455" cy="343535"/>
          </a:xfrm>
          <a:prstGeom prst="roundRect">
            <a:avLst/>
          </a:prstGeom>
          <a:solidFill>
            <a:srgbClr val="FFFF66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Cambria"/>
                <a:cs typeface="Times New Roman"/>
              </a:rPr>
              <a:t>Evaluate results. </a:t>
            </a:r>
          </a:p>
        </p:txBody>
      </p:sp>
      <p:sp>
        <p:nvSpPr>
          <p:cNvPr id="33" name="Rounded Rectangle 32"/>
          <p:cNvSpPr>
            <a:spLocks/>
          </p:cNvSpPr>
          <p:nvPr/>
        </p:nvSpPr>
        <p:spPr>
          <a:xfrm>
            <a:off x="3975099" y="3398520"/>
            <a:ext cx="1862455" cy="343535"/>
          </a:xfrm>
          <a:prstGeom prst="roundRect">
            <a:avLst/>
          </a:prstGeom>
          <a:solidFill>
            <a:srgbClr val="92D050"/>
          </a:solidFill>
          <a:ln cap="flat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Cambria"/>
                <a:cs typeface="Times New Roman"/>
              </a:rPr>
              <a:t>Train SVM 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04409" y="3211195"/>
            <a:ext cx="0" cy="247015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2" idx="2"/>
            <a:endCxn id="30" idx="0"/>
          </p:cNvCxnSpPr>
          <p:nvPr/>
        </p:nvCxnSpPr>
        <p:spPr>
          <a:xfrm flipH="1">
            <a:off x="4896166" y="4349750"/>
            <a:ext cx="1" cy="379730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928234" y="3756025"/>
            <a:ext cx="0" cy="247015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/>
          </p:cNvSpPr>
          <p:nvPr/>
        </p:nvSpPr>
        <p:spPr>
          <a:xfrm>
            <a:off x="3672840" y="3808412"/>
            <a:ext cx="500380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12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sp>
        <p:nvSpPr>
          <p:cNvPr id="38" name="Oval 37"/>
          <p:cNvSpPr>
            <a:spLocks/>
          </p:cNvSpPr>
          <p:nvPr/>
        </p:nvSpPr>
        <p:spPr>
          <a:xfrm>
            <a:off x="3553460" y="3211195"/>
            <a:ext cx="501015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ea typeface="Cambria"/>
                <a:cs typeface="Times New Roman"/>
              </a:rPr>
              <a:t>11</a:t>
            </a:r>
            <a:endParaRPr lang="en-GB" sz="1100">
              <a:effectLst/>
              <a:ea typeface="Cambria"/>
              <a:cs typeface="Times New Roman"/>
            </a:endParaRPr>
          </a:p>
        </p:txBody>
      </p:sp>
      <p:cxnSp>
        <p:nvCxnSpPr>
          <p:cNvPr id="39" name="Straight Arrow Connector 38"/>
          <p:cNvCxnSpPr>
            <a:cxnSpLocks/>
            <a:stCxn id="23" idx="2"/>
            <a:endCxn id="27" idx="0"/>
          </p:cNvCxnSpPr>
          <p:nvPr/>
        </p:nvCxnSpPr>
        <p:spPr>
          <a:xfrm>
            <a:off x="4855528" y="1902460"/>
            <a:ext cx="8889" cy="234950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4813299" y="2689860"/>
            <a:ext cx="1270" cy="209550"/>
          </a:xfrm>
          <a:prstGeom prst="straightConnector1">
            <a:avLst/>
          </a:prstGeom>
          <a:ln cap="flat" cmpd="sng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7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066800"/>
          </a:xfrm>
        </p:spPr>
        <p:txBody>
          <a:bodyPr/>
          <a:lstStyle/>
          <a:p>
            <a:r>
              <a:rPr lang="en-GB" dirty="0" smtClean="0"/>
              <a:t>Project Plan </a:t>
            </a:r>
            <a:endParaRPr lang="en-GB" dirty="0"/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968108" y="4361809"/>
            <a:ext cx="2895603" cy="795655"/>
            <a:chOff x="0" y="0"/>
            <a:chExt cx="2896235" cy="796290"/>
          </a:xfrm>
        </p:grpSpPr>
        <p:sp>
          <p:nvSpPr>
            <p:cNvPr id="33" name="Oval 32"/>
            <p:cNvSpPr/>
            <p:nvPr/>
          </p:nvSpPr>
          <p:spPr>
            <a:xfrm>
              <a:off x="0" y="0"/>
              <a:ext cx="448310" cy="3962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1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85775" y="0"/>
              <a:ext cx="448310" cy="396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3</a:t>
              </a:r>
              <a:r>
                <a:rPr lang="en-GB" sz="1400">
                  <a:effectLst/>
                  <a:ea typeface="Cambria"/>
                  <a:cs typeface="Times New Roman"/>
                </a:rPr>
                <a:t> 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0" y="390525"/>
              <a:ext cx="448945" cy="3968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2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5775" y="400050"/>
              <a:ext cx="448310" cy="3962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a typeface="Cambria"/>
                  <a:cs typeface="Times New Roman"/>
                </a:rPr>
                <a:t>4</a:t>
              </a:r>
              <a:endParaRPr lang="en-GB" dirty="0">
                <a:effectLst/>
                <a:ea typeface="Cambria"/>
                <a:cs typeface="Times New Roman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85900" y="381000"/>
              <a:ext cx="448310" cy="3962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ea typeface="Cambria"/>
                  <a:cs typeface="Times New Roman"/>
                </a:rPr>
                <a:t>5</a:t>
              </a:r>
              <a:endParaRPr lang="en-GB" dirty="0">
                <a:effectLst/>
                <a:ea typeface="Cambria"/>
                <a:cs typeface="Times New Roman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47925" y="9525"/>
              <a:ext cx="448310" cy="3962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6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009774" y="395605"/>
              <a:ext cx="448310" cy="3962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7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000250" y="9525"/>
              <a:ext cx="448310" cy="3962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cap="flat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mbria"/>
                  <a:cs typeface="Times New Roman"/>
                </a:rPr>
                <a:t>6</a:t>
              </a:r>
              <a:endParaRPr lang="en-GB">
                <a:effectLst/>
                <a:ea typeface="Cambria"/>
                <a:cs typeface="Times New Roman"/>
              </a:endParaRPr>
            </a:p>
          </p:txBody>
        </p:sp>
      </p:grpSp>
      <p:sp>
        <p:nvSpPr>
          <p:cNvPr id="41" name="Oval 40"/>
          <p:cNvSpPr>
            <a:spLocks/>
          </p:cNvSpPr>
          <p:nvPr/>
        </p:nvSpPr>
        <p:spPr>
          <a:xfrm>
            <a:off x="3864345" y="4792659"/>
            <a:ext cx="447675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8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4312020" y="4388164"/>
            <a:ext cx="447675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8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4312020" y="4787579"/>
            <a:ext cx="447675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9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4788270" y="4401499"/>
            <a:ext cx="447675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9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5" name="Oval 44"/>
          <p:cNvSpPr>
            <a:spLocks/>
          </p:cNvSpPr>
          <p:nvPr/>
        </p:nvSpPr>
        <p:spPr>
          <a:xfrm>
            <a:off x="5234040" y="4385624"/>
            <a:ext cx="485775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10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6" name="Oval 45"/>
          <p:cNvSpPr>
            <a:spLocks/>
          </p:cNvSpPr>
          <p:nvPr/>
        </p:nvSpPr>
        <p:spPr>
          <a:xfrm>
            <a:off x="4805415" y="4795199"/>
            <a:ext cx="457200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050" dirty="0">
                <a:effectLst/>
                <a:ea typeface="Cambria"/>
                <a:cs typeface="Times New Roman"/>
              </a:rPr>
              <a:t>10</a:t>
            </a:r>
            <a:endParaRPr lang="en-GB" sz="1600" dirty="0">
              <a:effectLst/>
              <a:ea typeface="Cambria"/>
              <a:cs typeface="Times New Roman"/>
            </a:endParaRPr>
          </a:p>
        </p:txBody>
      </p:sp>
      <p:sp>
        <p:nvSpPr>
          <p:cNvPr id="47" name="Oval 46"/>
          <p:cNvSpPr>
            <a:spLocks/>
          </p:cNvSpPr>
          <p:nvPr/>
        </p:nvSpPr>
        <p:spPr>
          <a:xfrm>
            <a:off x="5262615" y="4814884"/>
            <a:ext cx="457200" cy="347980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11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8" name="Oval 47"/>
          <p:cNvSpPr>
            <a:spLocks/>
          </p:cNvSpPr>
          <p:nvPr/>
        </p:nvSpPr>
        <p:spPr>
          <a:xfrm>
            <a:off x="6272265" y="4785674"/>
            <a:ext cx="476250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12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49" name="Oval 48"/>
          <p:cNvSpPr>
            <a:spLocks/>
          </p:cNvSpPr>
          <p:nvPr/>
        </p:nvSpPr>
        <p:spPr>
          <a:xfrm>
            <a:off x="6853290" y="4390069"/>
            <a:ext cx="494665" cy="395605"/>
          </a:xfrm>
          <a:prstGeom prst="ellipse">
            <a:avLst/>
          </a:prstGeom>
          <a:solidFill>
            <a:srgbClr val="00B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mbria"/>
                <a:cs typeface="Times New Roman"/>
              </a:rPr>
              <a:t>13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sp>
        <p:nvSpPr>
          <p:cNvPr id="50" name="Oval 49"/>
          <p:cNvSpPr>
            <a:spLocks/>
          </p:cNvSpPr>
          <p:nvPr/>
        </p:nvSpPr>
        <p:spPr>
          <a:xfrm>
            <a:off x="7348590" y="4779959"/>
            <a:ext cx="494665" cy="395605"/>
          </a:xfrm>
          <a:prstGeom prst="ellipse">
            <a:avLst/>
          </a:prstGeom>
          <a:solidFill>
            <a:srgbClr val="00B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mbria"/>
                <a:cs typeface="Times New Roman"/>
              </a:rPr>
              <a:t>13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sp>
        <p:nvSpPr>
          <p:cNvPr id="51" name="Oval 50"/>
          <p:cNvSpPr>
            <a:spLocks/>
          </p:cNvSpPr>
          <p:nvPr/>
        </p:nvSpPr>
        <p:spPr>
          <a:xfrm>
            <a:off x="6853290" y="4785039"/>
            <a:ext cx="494665" cy="395605"/>
          </a:xfrm>
          <a:prstGeom prst="ellipse">
            <a:avLst/>
          </a:prstGeom>
          <a:solidFill>
            <a:srgbClr val="00B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mbria"/>
                <a:cs typeface="Times New Roman"/>
              </a:rPr>
              <a:t>13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5796015" y="4795199"/>
            <a:ext cx="476250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12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6291315" y="4395149"/>
            <a:ext cx="476250" cy="395605"/>
          </a:xfrm>
          <a:prstGeom prst="ellipse">
            <a:avLst/>
          </a:prstGeom>
          <a:solidFill>
            <a:srgbClr val="DFDB45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12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54" name="Oval 53"/>
          <p:cNvSpPr>
            <a:spLocks/>
          </p:cNvSpPr>
          <p:nvPr/>
        </p:nvSpPr>
        <p:spPr>
          <a:xfrm>
            <a:off x="5796015" y="4395149"/>
            <a:ext cx="457200" cy="395605"/>
          </a:xfrm>
          <a:prstGeom prst="ellipse">
            <a:avLst/>
          </a:prstGeom>
          <a:solidFill>
            <a:srgbClr val="92D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>
                <a:effectLst/>
                <a:ea typeface="Cambria"/>
                <a:cs typeface="Times New Roman"/>
              </a:rPr>
              <a:t>11</a:t>
            </a:r>
            <a:endParaRPr lang="en-GB">
              <a:effectLst/>
              <a:ea typeface="Cambria"/>
              <a:cs typeface="Times New Roman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7330703" y="4361494"/>
            <a:ext cx="494665" cy="395605"/>
          </a:xfrm>
          <a:prstGeom prst="ellipse">
            <a:avLst/>
          </a:prstGeom>
          <a:solidFill>
            <a:srgbClr val="00B050"/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mbria"/>
                <a:cs typeface="Times New Roman"/>
              </a:rPr>
              <a:t>13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grpSp>
        <p:nvGrpSpPr>
          <p:cNvPr id="56" name="Group 55"/>
          <p:cNvGrpSpPr>
            <a:grpSpLocks/>
          </p:cNvGrpSpPr>
          <p:nvPr/>
        </p:nvGrpSpPr>
        <p:grpSpPr>
          <a:xfrm>
            <a:off x="938689" y="2361247"/>
            <a:ext cx="7163435" cy="3224531"/>
            <a:chOff x="0" y="-1"/>
            <a:chExt cx="7163435" cy="3224531"/>
          </a:xfrm>
        </p:grpSpPr>
        <p:grpSp>
          <p:nvGrpSpPr>
            <p:cNvPr id="57" name="Group 56"/>
            <p:cNvGrpSpPr/>
            <p:nvPr/>
          </p:nvGrpSpPr>
          <p:grpSpPr>
            <a:xfrm>
              <a:off x="0" y="2047875"/>
              <a:ext cx="7163435" cy="1176655"/>
              <a:chOff x="0" y="0"/>
              <a:chExt cx="7163435" cy="117665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0" y="781050"/>
                <a:ext cx="7163435" cy="5080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942975" y="23495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2857500" y="23495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3810000" y="0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752975" y="23495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6858000" y="23495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1914525" y="13970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23824" y="880745"/>
                <a:ext cx="505460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OCT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38475" y="880745"/>
                <a:ext cx="505460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JAN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143000" y="880745"/>
                <a:ext cx="505460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NOV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86200" y="880745"/>
                <a:ext cx="743585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FEB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867275" y="880745"/>
                <a:ext cx="715010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MARCH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85975" y="880745"/>
                <a:ext cx="505460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DEC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819775" y="880745"/>
                <a:ext cx="743585" cy="29591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solidFill>
                      <a:srgbClr val="000000"/>
                    </a:solidFill>
                    <a:effectLst/>
                    <a:ea typeface="Cambria"/>
                    <a:cs typeface="Times New Roman"/>
                  </a:rPr>
                  <a:t>APRIL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5829300" y="5080"/>
                <a:ext cx="635" cy="762635"/>
              </a:xfrm>
              <a:prstGeom prst="line">
                <a:avLst/>
              </a:prstGeom>
              <a:ln cap="flat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19125" y="-1"/>
              <a:ext cx="5096510" cy="2834005"/>
              <a:chOff x="0" y="-1"/>
              <a:chExt cx="5096510" cy="283400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0" y="-1"/>
                <a:ext cx="2315210" cy="1266825"/>
              </a:xfrm>
              <a:prstGeom prst="rect">
                <a:avLst/>
              </a:prstGeom>
              <a:ln cap="flat" cmpd="sng"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latin typeface="Cambria Math"/>
                    <a:ea typeface="Cambria"/>
                    <a:cs typeface="Times New Roman"/>
                  </a:rPr>
                  <a:t>3 Dec 2014 – Presentation</a:t>
                </a:r>
                <a:endParaRPr lang="en-GB" sz="1100">
                  <a:effectLst/>
                  <a:ea typeface="Cambria"/>
                  <a:cs typeface="Times New Roman"/>
                </a:endParaRPr>
              </a:p>
              <a:p>
                <a:pPr marL="342900" lvl="0" indent="-342900">
                  <a:spcAft>
                    <a:spcPts val="0"/>
                  </a:spcAft>
                  <a:buSzPts val="1000"/>
                  <a:buFont typeface="Arial"/>
                  <a:buChar char="·"/>
                </a:pPr>
                <a:r>
                  <a:rPr lang="en-GB" sz="1100">
                    <a:effectLst/>
                    <a:latin typeface="Cambria Math"/>
                    <a:ea typeface="Symbol"/>
                    <a:cs typeface="Times New Roman"/>
                  </a:rPr>
                  <a:t>Aim to show developed SVM, regardless of results</a:t>
                </a:r>
                <a:endParaRPr lang="en-GB" sz="1100">
                  <a:effectLst/>
                  <a:latin typeface="Symbol"/>
                  <a:ea typeface="Symbol"/>
                  <a:cs typeface="Times New Roman"/>
                </a:endParaRPr>
              </a:p>
              <a:p>
                <a:pPr marL="342900" lvl="0" indent="-342900">
                  <a:spcAft>
                    <a:spcPts val="0"/>
                  </a:spcAft>
                  <a:buSzPts val="1000"/>
                  <a:buFont typeface="Arial"/>
                  <a:buChar char="·"/>
                </a:pPr>
                <a:r>
                  <a:rPr lang="en-GB" sz="1100">
                    <a:effectLst/>
                    <a:latin typeface="Cambria Math"/>
                    <a:ea typeface="Symbol"/>
                    <a:cs typeface="Times New Roman"/>
                  </a:rPr>
                  <a:t>Aim to show labelling results </a:t>
                </a:r>
                <a:endParaRPr lang="en-GB" sz="1100">
                  <a:effectLst/>
                  <a:latin typeface="Symbol"/>
                  <a:ea typeface="Symbol"/>
                  <a:cs typeface="Times New Roman"/>
                </a:endParaRPr>
              </a:p>
              <a:p>
                <a:pPr marL="342900" lvl="0" indent="-342900">
                  <a:spcAft>
                    <a:spcPts val="0"/>
                  </a:spcAft>
                  <a:buSzPts val="1000"/>
                  <a:buFont typeface="Arial"/>
                  <a:buChar char="·"/>
                </a:pPr>
                <a:r>
                  <a:rPr lang="en-GB" sz="1100">
                    <a:effectLst/>
                    <a:latin typeface="Cambria Math"/>
                    <a:ea typeface="Symbol"/>
                    <a:cs typeface="Times New Roman"/>
                  </a:rPr>
                  <a:t>Aim to show results of literature review.</a:t>
                </a:r>
                <a:endParaRPr lang="en-GB" sz="1100">
                  <a:effectLst/>
                  <a:latin typeface="Symbol"/>
                  <a:ea typeface="Symbol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GB" sz="1100">
                    <a:effectLst/>
                    <a:ea typeface="Cambria"/>
                    <a:cs typeface="Times New Roman"/>
                  </a:rPr>
                  <a:t> </a:t>
                </a: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V="1">
                <a:off x="1409700" y="1266824"/>
                <a:ext cx="635" cy="1567180"/>
              </a:xfrm>
              <a:prstGeom prst="line">
                <a:avLst/>
              </a:prstGeom>
              <a:ln cap="flat">
                <a:solidFill>
                  <a:schemeClr val="accent3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2781300" y="0"/>
                <a:ext cx="2315210" cy="2829560"/>
                <a:chOff x="0" y="0"/>
                <a:chExt cx="2315210" cy="282956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228725" y="1000125"/>
                  <a:ext cx="635" cy="1829435"/>
                </a:xfrm>
                <a:prstGeom prst="line">
                  <a:avLst/>
                </a:prstGeom>
                <a:ln cap="flat">
                  <a:solidFill>
                    <a:schemeClr val="accent3"/>
                  </a:solidFill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>
                  <a:off x="0" y="0"/>
                  <a:ext cx="2315210" cy="1000760"/>
                </a:xfrm>
                <a:prstGeom prst="rect">
                  <a:avLst/>
                </a:prstGeom>
                <a:ln cap="flat" cmpd="sng">
                  <a:solidFill>
                    <a:schemeClr val="accent3"/>
                  </a:solidFill>
                  <a:prstDash val="soli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100" b="1">
                      <a:effectLst/>
                      <a:latin typeface="Cambria Math"/>
                      <a:ea typeface="Cambria"/>
                      <a:cs typeface="Times New Roman"/>
                    </a:rPr>
                    <a:t>28 Feb 2015 – Dissertation Outline</a:t>
                  </a:r>
                  <a:endParaRPr lang="en-GB" sz="1100">
                    <a:effectLst/>
                    <a:ea typeface="Cambria"/>
                    <a:cs typeface="Times New Roman"/>
                  </a:endParaRPr>
                </a:p>
                <a:p>
                  <a:pPr marL="342900" lvl="0" indent="-342900">
                    <a:spcAft>
                      <a:spcPts val="0"/>
                    </a:spcAft>
                    <a:buSzPts val="1000"/>
                    <a:buFont typeface="Arial"/>
                    <a:buChar char="·"/>
                  </a:pPr>
                  <a:r>
                    <a:rPr lang="en-GB" sz="1100">
                      <a:effectLst/>
                      <a:latin typeface="Cambria Math"/>
                      <a:ea typeface="Symbol"/>
                      <a:cs typeface="Times New Roman"/>
                    </a:rPr>
                    <a:t>Completed Analysis on Prediction </a:t>
                  </a:r>
                  <a:endParaRPr lang="en-GB" sz="1100">
                    <a:effectLst/>
                    <a:latin typeface="Symbol"/>
                    <a:ea typeface="Symbol"/>
                    <a:cs typeface="Times New Roman"/>
                  </a:endParaRPr>
                </a:p>
                <a:p>
                  <a:pPr marL="342900" lvl="0" indent="-342900">
                    <a:spcAft>
                      <a:spcPts val="0"/>
                    </a:spcAft>
                    <a:buSzPts val="1000"/>
                    <a:buFont typeface="Arial"/>
                    <a:buChar char="·"/>
                  </a:pPr>
                  <a:r>
                    <a:rPr lang="en-GB" sz="1100">
                      <a:effectLst/>
                      <a:latin typeface="Cambria Math"/>
                      <a:ea typeface="Symbol"/>
                      <a:cs typeface="Times New Roman"/>
                    </a:rPr>
                    <a:t>Written dissertation sample for preliminary review</a:t>
                  </a:r>
                  <a:endParaRPr lang="en-GB" sz="1100">
                    <a:effectLst/>
                    <a:latin typeface="Symbol"/>
                    <a:ea typeface="Symbol"/>
                    <a:cs typeface="Times New Roman"/>
                  </a:endParaRPr>
                </a:p>
                <a:p>
                  <a:pPr marL="228600">
                    <a:spcAft>
                      <a:spcPts val="0"/>
                    </a:spcAft>
                  </a:pPr>
                  <a:r>
                    <a:rPr lang="en-GB" sz="1100">
                      <a:effectLst/>
                      <a:latin typeface="Cambria Math"/>
                      <a:ea typeface="Cambria Math"/>
                      <a:cs typeface="Times New Roman"/>
                    </a:rPr>
                    <a:t> </a:t>
                  </a:r>
                  <a:endParaRPr lang="en-GB" sz="1100">
                    <a:effectLst/>
                    <a:ea typeface="Cambria"/>
                    <a:cs typeface="Times New Roman"/>
                  </a:endParaRPr>
                </a:p>
              </p:txBody>
            </p:sp>
          </p:grpSp>
        </p:grpSp>
      </p:grpSp>
      <p:sp>
        <p:nvSpPr>
          <p:cNvPr id="80" name="Oval 79"/>
          <p:cNvSpPr/>
          <p:nvPr/>
        </p:nvSpPr>
        <p:spPr>
          <a:xfrm>
            <a:off x="1957425" y="4742505"/>
            <a:ext cx="448212" cy="39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a typeface="Cambria"/>
                <a:cs typeface="Times New Roman"/>
              </a:rPr>
              <a:t>4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05637" y="4346581"/>
            <a:ext cx="448212" cy="39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a typeface="Cambria"/>
                <a:cs typeface="Times New Roman"/>
              </a:rPr>
              <a:t>4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950220" y="4346581"/>
            <a:ext cx="448212" cy="39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cap="flat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a typeface="Cambria"/>
                <a:cs typeface="Times New Roman"/>
              </a:rPr>
              <a:t>4</a:t>
            </a:r>
            <a:endParaRPr lang="en-GB" dirty="0">
              <a:effectLst/>
              <a:ea typeface="Cambria"/>
              <a:cs typeface="Times New Roman"/>
            </a:endParaRPr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7881990" y="3359467"/>
            <a:ext cx="0" cy="1828800"/>
          </a:xfrm>
          <a:prstGeom prst="line">
            <a:avLst/>
          </a:prstGeom>
          <a:ln cap="flat">
            <a:solidFill>
              <a:schemeClr val="accent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ectangle 83"/>
          <p:cNvSpPr>
            <a:spLocks/>
          </p:cNvSpPr>
          <p:nvPr/>
        </p:nvSpPr>
        <p:spPr>
          <a:xfrm>
            <a:off x="6748515" y="2361247"/>
            <a:ext cx="1504950" cy="1000125"/>
          </a:xfrm>
          <a:prstGeom prst="rect">
            <a:avLst/>
          </a:prstGeom>
          <a:ln cap="flat" cmpd="sng">
            <a:solidFill>
              <a:schemeClr val="accent3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en-GB" sz="1100" b="1">
                <a:effectLst/>
                <a:latin typeface="Cambria Math"/>
                <a:ea typeface="Cambria"/>
                <a:cs typeface="Times New Roman"/>
              </a:rPr>
              <a:t>08 May 2015 – Dissertation Complete</a:t>
            </a:r>
            <a:endParaRPr lang="en-GB" sz="1100">
              <a:effectLst/>
              <a:ea typeface="Cambria"/>
              <a:cs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GB" sz="1100">
                <a:effectLst/>
                <a:latin typeface="Cambria Math"/>
                <a:ea typeface="Cambria"/>
                <a:cs typeface="Times New Roman"/>
              </a:rPr>
              <a:t>Submit Dissertation</a:t>
            </a:r>
            <a:endParaRPr lang="en-GB" sz="1100">
              <a:effectLst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82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GB" sz="20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4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We are in the age of big data and there are lots and lots of information on the internet. </a:t>
            </a:r>
          </a:p>
          <a:p>
            <a:r>
              <a:rPr lang="en-GB" sz="3200" dirty="0" smtClean="0"/>
              <a:t>One </a:t>
            </a:r>
            <a:r>
              <a:rPr lang="en-GB" sz="3200" dirty="0" smtClean="0"/>
              <a:t>of the types of data found on the internet is news. </a:t>
            </a:r>
          </a:p>
          <a:p>
            <a:r>
              <a:rPr lang="en-GB" sz="3200" dirty="0" smtClean="0"/>
              <a:t>Articles are posted online as soon as events occur – don’t have to wait to get this morning’s paper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5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opportunity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An </a:t>
            </a:r>
            <a:r>
              <a:rPr lang="en-GB" sz="3200" dirty="0" smtClean="0"/>
              <a:t>opportunity to extract this information in order to make predictions </a:t>
            </a:r>
          </a:p>
          <a:p>
            <a:r>
              <a:rPr lang="en-GB" sz="3200" dirty="0" smtClean="0"/>
              <a:t>We can predict the likelihood of other, succeeding events based on preceding events. </a:t>
            </a:r>
          </a:p>
          <a:p>
            <a:r>
              <a:rPr lang="en-GB" sz="3200" dirty="0" smtClean="0"/>
              <a:t>Easy example: The gross box office </a:t>
            </a:r>
            <a:r>
              <a:rPr lang="en-GB" sz="3200" dirty="0" smtClean="0"/>
              <a:t>earnings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Stock Market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This isn’t the first time that people have tried to predict the stock market. </a:t>
            </a:r>
            <a:endParaRPr lang="en-GB" sz="3600" dirty="0" smtClean="0"/>
          </a:p>
          <a:p>
            <a:r>
              <a:rPr lang="en-GB" sz="3600" dirty="0" smtClean="0"/>
              <a:t>The </a:t>
            </a:r>
            <a:r>
              <a:rPr lang="en-GB" sz="3600" dirty="0" smtClean="0"/>
              <a:t>behaviour of the stock market is similar to a random walk </a:t>
            </a:r>
          </a:p>
          <a:p>
            <a:r>
              <a:rPr lang="en-GB" sz="3600" dirty="0" smtClean="0"/>
              <a:t>This is true, when we try to predict the stock market based on historical prices.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87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Removing the sole reliance on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Introduction </a:t>
            </a:r>
            <a:r>
              <a:rPr lang="en-GB" sz="3600" dirty="0" smtClean="0"/>
              <a:t>of news </a:t>
            </a:r>
            <a:r>
              <a:rPr lang="en-GB" sz="3600" dirty="0" smtClean="0"/>
              <a:t>articles </a:t>
            </a:r>
          </a:p>
          <a:p>
            <a:r>
              <a:rPr lang="en-GB" sz="3600" dirty="0" smtClean="0"/>
              <a:t>Let’s also </a:t>
            </a:r>
            <a:r>
              <a:rPr lang="en-GB" sz="3600" dirty="0" smtClean="0"/>
              <a:t>use the news articles that capture the environment in real time. </a:t>
            </a:r>
          </a:p>
          <a:p>
            <a:r>
              <a:rPr lang="en-GB" sz="3600" dirty="0" smtClean="0"/>
              <a:t>Let’s determine the sentiment of the news articles and use the sentiment orientation to determine the general feeling towards companies or entities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51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Overview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92740" y="2060848"/>
            <a:ext cx="13630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News Articles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12160" y="1963311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Stock Data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11760" y="3764228"/>
            <a:ext cx="136815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 – Sentiment Classifier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12160" y="3764228"/>
            <a:ext cx="129614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SVM –Stock Price Predictor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779912" y="452031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1"/>
          </p:cNvCxnSpPr>
          <p:nvPr/>
        </p:nvCxnSpPr>
        <p:spPr>
          <a:xfrm>
            <a:off x="1874258" y="3356992"/>
            <a:ext cx="537502" cy="116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>
            <a:off x="6660232" y="3115439"/>
            <a:ext cx="0" cy="64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45203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Solution: Issues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 smtClean="0"/>
              <a:t>Sentiment classification of financial news articles bear different challenges from that of other </a:t>
            </a:r>
            <a:r>
              <a:rPr lang="en-GB" sz="3600" dirty="0" smtClean="0"/>
              <a:t>domains</a:t>
            </a:r>
            <a:endParaRPr lang="en-GB" sz="3600" dirty="0" smtClean="0"/>
          </a:p>
          <a:p>
            <a:r>
              <a:rPr lang="en-GB" sz="3600" dirty="0" smtClean="0"/>
              <a:t>They tend to not use emotionally charged words </a:t>
            </a:r>
          </a:p>
          <a:p>
            <a:r>
              <a:rPr lang="en-GB" sz="3600" dirty="0" smtClean="0"/>
              <a:t>In addition, we recognise that just because an article is positive doesn’t mean that they are going to do well in the stock market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: Issues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Two sets of categories: progress sentiment and feeling sentiment </a:t>
            </a:r>
          </a:p>
          <a:p>
            <a:r>
              <a:rPr lang="en-GB" sz="3200" dirty="0" smtClean="0"/>
              <a:t>Progress Sentiment estimates how well a company will do based on an article:( Up, Down, Neutral )</a:t>
            </a:r>
          </a:p>
          <a:p>
            <a:r>
              <a:rPr lang="en-GB" sz="3200" dirty="0" smtClean="0"/>
              <a:t>Feeling sentiment is simply what the article makes the reader feel (Happy, Sad, Neutral)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0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Labelling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4387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Tedious </a:t>
            </a:r>
          </a:p>
          <a:p>
            <a:r>
              <a:rPr lang="en-GB" sz="3600" dirty="0" smtClean="0"/>
              <a:t>Asked </a:t>
            </a:r>
            <a:r>
              <a:rPr lang="en-GB" sz="3600" dirty="0" smtClean="0"/>
              <a:t>business school students to classify them </a:t>
            </a:r>
          </a:p>
          <a:p>
            <a:r>
              <a:rPr lang="en-GB" sz="3600" dirty="0" smtClean="0"/>
              <a:t>Not a lot of responses so the majority of the articles were classified by myself.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033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280</TotalTime>
  <Words>842</Words>
  <Application>Microsoft Office PowerPoint</Application>
  <PresentationFormat>On-screen Show (4:3)</PresentationFormat>
  <Paragraphs>172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Sentiment Analysis of News Articles for Stock Price Prediction </vt:lpstr>
      <vt:lpstr>Introduction </vt:lpstr>
      <vt:lpstr>An opportunity </vt:lpstr>
      <vt:lpstr>Stock Market </vt:lpstr>
      <vt:lpstr>Removing the sole reliance on history</vt:lpstr>
      <vt:lpstr>Solution Overview </vt:lpstr>
      <vt:lpstr>Solution: Issues to Consider</vt:lpstr>
      <vt:lpstr>Solution : Issues to consider</vt:lpstr>
      <vt:lpstr>Manual Labelling</vt:lpstr>
      <vt:lpstr>Auto Labelling </vt:lpstr>
      <vt:lpstr>Results: Manual Labelling </vt:lpstr>
      <vt:lpstr>Results: Manual Labelling</vt:lpstr>
      <vt:lpstr>Results: Auto labelling </vt:lpstr>
      <vt:lpstr>Results: Auto Labelling </vt:lpstr>
      <vt:lpstr>PowerPoint Presentation</vt:lpstr>
      <vt:lpstr>PowerPoint Presentation</vt:lpstr>
      <vt:lpstr>Project Plan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Ester</dc:creator>
  <cp:lastModifiedBy>Ester</cp:lastModifiedBy>
  <cp:revision>25</cp:revision>
  <dcterms:created xsi:type="dcterms:W3CDTF">2014-11-29T19:36:10Z</dcterms:created>
  <dcterms:modified xsi:type="dcterms:W3CDTF">2014-12-01T17:31:34Z</dcterms:modified>
</cp:coreProperties>
</file>