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5" r:id="rId5"/>
    <p:sldId id="270" r:id="rId6"/>
    <p:sldId id="271" r:id="rId7"/>
    <p:sldId id="272" r:id="rId8"/>
    <p:sldId id="27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peyemi Jagunmolu" initials="OJ" lastIdx="1" clrIdx="0">
    <p:extLst>
      <p:ext uri="{19B8F6BF-5375-455C-9EA6-DF929625EA0E}">
        <p15:presenceInfo xmlns:p15="http://schemas.microsoft.com/office/powerpoint/2012/main" userId="e3701ca8a8fca8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0AF"/>
    <a:srgbClr val="1B2E53"/>
    <a:srgbClr val="5740B0"/>
    <a:srgbClr val="505BC3"/>
    <a:srgbClr val="4F5BC3"/>
    <a:srgbClr val="223C6A"/>
    <a:srgbClr val="1B3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5517-2769-31AA-E16D-DC0EE12CE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97368-29DB-C95D-436B-BF18C5AF8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776F7-494C-4651-2DBA-EE99D381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290-3A05-4E84-9A22-D0A53F93ADD9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CDF39-6AFF-26A8-5FCD-6EDB83847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6D6CB-E4C0-F5A9-15E2-96703AD4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CB4B-0903-4028-AEA3-25C8C4C3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6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454F-6CCD-BAAC-C8EE-A40DFC3B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AEE45-0081-B545-2DEB-1633741E2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BBCCD-5EB7-F89C-5E3A-3682F1F4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290-3A05-4E84-9A22-D0A53F93ADD9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FB1F7-782C-E07C-FE91-CEABB350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1C61D-497D-ADF5-14EA-6CE880D1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CB4B-0903-4028-AEA3-25C8C4C3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55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E636E-82E7-2279-3F05-79134C3CC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3FF12-8DA9-6CB1-7EE4-961A636F9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A37DC-9C65-71DE-3349-0BC7E731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290-3A05-4E84-9A22-D0A53F93ADD9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33154-2AC5-8A87-E986-5F4F2E6B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1850B-090B-122E-110E-9AA3FCF0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CB4B-0903-4028-AEA3-25C8C4C3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68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D2C1-FD3E-1E84-A47F-E90FA347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DDC2-A0EA-9D9A-9E88-8427098E3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1FF5F-3EFA-6157-CC26-5A219524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290-3A05-4E84-9A22-D0A53F93ADD9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AD84F-362A-F5E5-BEA2-F1AF1C65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D210A-8739-47B1-2F04-9D96C271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CB4B-0903-4028-AEA3-25C8C4C3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32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5215-A7A2-916E-8C48-EFA2B451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97AA9-6318-782C-D8AF-CBEFC1AD6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61AC-85BC-1609-6F82-2C95866A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290-3A05-4E84-9A22-D0A53F93ADD9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CFB6A-BEE5-11E5-2B37-1E1C46FF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4C163-2804-F298-903F-212A4FD7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CB4B-0903-4028-AEA3-25C8C4C3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2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9157D-68A8-E866-811D-855CC380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6C306-5681-F049-359A-AE0D88FE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EB755-1D27-7FBB-7EDE-5A5CA345F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4E282-0D13-40E8-401F-6C638003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290-3A05-4E84-9A22-D0A53F93ADD9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5F467-6206-0245-F56E-935E24DE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6A286-AFE3-2263-0EF3-8B38C98B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CB4B-0903-4028-AEA3-25C8C4C3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0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EE08-D77D-B03F-C748-5ABDF23C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67B3-A073-5392-81DA-BA469F820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0DF09-8546-3DE5-5E23-BFE8CC8E0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6389A-774C-5B72-5361-2273BEAFC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E82F6-A6C1-739C-031A-4DA36F433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9D179-AEF7-1C4F-8E4F-71BFF807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290-3A05-4E84-9A22-D0A53F93ADD9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25C24-D7E3-7330-EFE0-2451ABDD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EC31D-1CB3-588B-FAF4-E14D9067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CB4B-0903-4028-AEA3-25C8C4C3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43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ABC3-BBDA-EF06-812B-6D127AAA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103A6-33EE-27DA-7E55-093910DD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290-3A05-4E84-9A22-D0A53F93ADD9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620AB-6293-42E8-6AC3-0A1DAA7D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4CFFD-EB43-1411-3DB7-A7B4E9EE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CB4B-0903-4028-AEA3-25C8C4C3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69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F76D6-3D1D-AA32-5B90-A8A5F9AC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290-3A05-4E84-9A22-D0A53F93ADD9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6894B-6290-5D6F-68E0-1EA9C2EF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59770-AFBC-AB1F-53D8-0D01F652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CB4B-0903-4028-AEA3-25C8C4C3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10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216E-80D3-FB87-204E-22D307A9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B0B6F-C197-364A-FEAB-0340907F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732B0-6606-2581-CFD0-F54277235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D9207-09B6-A59C-912E-602E8111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290-3A05-4E84-9A22-D0A53F93ADD9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23762-D889-00CC-EACD-C88B56BD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2D85F-90A9-3607-23DE-7216F4A4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CB4B-0903-4028-AEA3-25C8C4C3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13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2382-CC0D-B544-57EA-664F5CF92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C9F85-0FEF-E312-D55C-E6AD7B387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84743-3094-BF62-4DD4-64916B011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6C864-90F3-F2F2-9ECC-CA922EB4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D290-3A05-4E84-9A22-D0A53F93ADD9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75D16-A92B-CA2E-A6B4-3FE6F266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EB794-89EC-CBC1-D9B7-56A88DF9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CB4B-0903-4028-AEA3-25C8C4C3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49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D37A4-8D84-A083-56D3-2978E971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9C4FF-2A94-3F3E-3FAB-60EE88A74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405E1-DBAC-9E88-AEE2-9AB751951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D290-3A05-4E84-9A22-D0A53F93ADD9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194E6-D730-CC6A-CFA3-AE5684168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C4D9D-F63B-1FDA-C03A-332AE34E9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0CB4B-0903-4028-AEA3-25C8C4C39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35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FF9E0A-3D69-0B5D-5B55-469DEDCDDF46}"/>
              </a:ext>
            </a:extLst>
          </p:cNvPr>
          <p:cNvSpPr/>
          <p:nvPr/>
        </p:nvSpPr>
        <p:spPr>
          <a:xfrm>
            <a:off x="0" y="0"/>
            <a:ext cx="4551680" cy="6858000"/>
          </a:xfrm>
          <a:prstGeom prst="rect">
            <a:avLst/>
          </a:prstGeom>
          <a:gradFill flip="none" rotWithShape="1">
            <a:gsLst>
              <a:gs pos="83350">
                <a:srgbClr val="5740B0"/>
              </a:gs>
              <a:gs pos="0">
                <a:srgbClr val="5740B0"/>
              </a:gs>
              <a:gs pos="50000">
                <a:srgbClr val="1B2E53">
                  <a:shade val="67500"/>
                  <a:satMod val="115000"/>
                </a:srgbClr>
              </a:gs>
              <a:gs pos="100000">
                <a:srgbClr val="1B2E53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56528-8172-668A-426F-7022FEAAE011}"/>
              </a:ext>
            </a:extLst>
          </p:cNvPr>
          <p:cNvSpPr txBox="1"/>
          <p:nvPr/>
        </p:nvSpPr>
        <p:spPr>
          <a:xfrm>
            <a:off x="263048" y="2767106"/>
            <a:ext cx="3620020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Office </a:t>
            </a:r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sz="4400" b="1" kern="12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upply Data Report For BOK Stores.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3D364-D09B-3447-0F98-E237518028C9}"/>
              </a:ext>
            </a:extLst>
          </p:cNvPr>
          <p:cNvSpPr txBox="1"/>
          <p:nvPr/>
        </p:nvSpPr>
        <p:spPr>
          <a:xfrm>
            <a:off x="5774499" y="1578279"/>
            <a:ext cx="56116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PRESENTED BY:</a:t>
            </a:r>
          </a:p>
          <a:p>
            <a:endParaRPr lang="en-GB" sz="3600" dirty="0"/>
          </a:p>
          <a:p>
            <a:r>
              <a:rPr lang="en-GB" sz="3600" dirty="0"/>
              <a:t>OPEYEMI JAGUNMOLU</a:t>
            </a:r>
          </a:p>
          <a:p>
            <a:r>
              <a:rPr lang="en-GB" sz="3600" dirty="0"/>
              <a:t>BOLANLE ADELEYE</a:t>
            </a:r>
          </a:p>
          <a:p>
            <a:r>
              <a:rPr lang="en-GB" sz="3600" dirty="0"/>
              <a:t>KEHINDE OLUWADAMILARE</a:t>
            </a:r>
          </a:p>
        </p:txBody>
      </p:sp>
    </p:spTree>
    <p:extLst>
      <p:ext uri="{BB962C8B-B14F-4D97-AF65-F5344CB8AC3E}">
        <p14:creationId xmlns:p14="http://schemas.microsoft.com/office/powerpoint/2010/main" val="74902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C6A649-2BBB-7EC8-265B-886663B583A0}"/>
              </a:ext>
            </a:extLst>
          </p:cNvPr>
          <p:cNvSpPr/>
          <p:nvPr/>
        </p:nvSpPr>
        <p:spPr>
          <a:xfrm>
            <a:off x="-2" y="-1"/>
            <a:ext cx="12188951" cy="1575955"/>
          </a:xfrm>
          <a:prstGeom prst="rect">
            <a:avLst/>
          </a:prstGeom>
          <a:gradFill>
            <a:gsLst>
              <a:gs pos="83350">
                <a:srgbClr val="5740B0"/>
              </a:gs>
              <a:gs pos="0">
                <a:srgbClr val="5740B0"/>
              </a:gs>
              <a:gs pos="50000">
                <a:srgbClr val="1B2E53">
                  <a:shade val="67500"/>
                  <a:satMod val="115000"/>
                </a:srgbClr>
              </a:gs>
              <a:gs pos="100000">
                <a:srgbClr val="1B2E53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869F8-628F-176A-7A3B-ADF3E0DA752F}"/>
              </a:ext>
            </a:extLst>
          </p:cNvPr>
          <p:cNvSpPr txBox="1"/>
          <p:nvPr/>
        </p:nvSpPr>
        <p:spPr>
          <a:xfrm>
            <a:off x="2670753" y="367546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EFEC3-2B38-E4A1-0074-5F97F8A67D9D}"/>
              </a:ext>
            </a:extLst>
          </p:cNvPr>
          <p:cNvSpPr txBox="1"/>
          <p:nvPr/>
        </p:nvSpPr>
        <p:spPr>
          <a:xfrm>
            <a:off x="801858" y="2222695"/>
            <a:ext cx="110853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BOK Stores is a supply chain that ventures into the supply of office stationery across various states in Nigeria amongst different business segments such as 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A4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Pencil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Stapler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Note 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Marker.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This company has been in existence since 2006, with a proven track record. </a:t>
            </a:r>
          </a:p>
        </p:txBody>
      </p:sp>
    </p:spTree>
    <p:extLst>
      <p:ext uri="{BB962C8B-B14F-4D97-AF65-F5344CB8AC3E}">
        <p14:creationId xmlns:p14="http://schemas.microsoft.com/office/powerpoint/2010/main" val="35065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C6A649-2BBB-7EC8-265B-886663B583A0}"/>
              </a:ext>
            </a:extLst>
          </p:cNvPr>
          <p:cNvSpPr/>
          <p:nvPr/>
        </p:nvSpPr>
        <p:spPr>
          <a:xfrm>
            <a:off x="-2" y="-1"/>
            <a:ext cx="12188951" cy="1575955"/>
          </a:xfrm>
          <a:prstGeom prst="rect">
            <a:avLst/>
          </a:prstGeom>
          <a:gradFill>
            <a:gsLst>
              <a:gs pos="83350">
                <a:srgbClr val="5740B0"/>
              </a:gs>
              <a:gs pos="0">
                <a:srgbClr val="5740B0"/>
              </a:gs>
              <a:gs pos="50000">
                <a:srgbClr val="1B2E53">
                  <a:shade val="67500"/>
                  <a:satMod val="115000"/>
                </a:srgbClr>
              </a:gs>
              <a:gs pos="100000">
                <a:srgbClr val="1B2E53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869F8-628F-176A-7A3B-ADF3E0DA752F}"/>
              </a:ext>
            </a:extLst>
          </p:cNvPr>
          <p:cNvSpPr txBox="1"/>
          <p:nvPr/>
        </p:nvSpPr>
        <p:spPr>
          <a:xfrm>
            <a:off x="2670753" y="367546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EXECUTIVE SUMMARY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EFEC3-2B38-E4A1-0074-5F97F8A67D9D}"/>
              </a:ext>
            </a:extLst>
          </p:cNvPr>
          <p:cNvSpPr txBox="1"/>
          <p:nvPr/>
        </p:nvSpPr>
        <p:spPr>
          <a:xfrm>
            <a:off x="801858" y="2222695"/>
            <a:ext cx="110853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This report examines how BOK Stores has performed financially. There’s also an overview of how the products have fared across states and segments with a view of determining the products that generates good outcomes and those with poor outcomes to help in the decision making process of the company.</a:t>
            </a:r>
          </a:p>
          <a:p>
            <a:r>
              <a:rPr lang="en-GB" sz="2400" i="1" dirty="0"/>
              <a:t>Findings were made based on the data analysis carried out with Power Bi which is a visualization tool and based on these recommendations were offered to the business.</a:t>
            </a:r>
          </a:p>
          <a:p>
            <a:r>
              <a:rPr lang="en-GB" sz="2400" i="1" dirty="0"/>
              <a:t>In this report  it was discovered that the key drivers of performance were Biro, Pencil and A4 Paper.</a:t>
            </a:r>
          </a:p>
          <a:p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169427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E27161-93BE-91F2-BD86-17B7DA064CC6}"/>
              </a:ext>
            </a:extLst>
          </p:cNvPr>
          <p:cNvSpPr/>
          <p:nvPr/>
        </p:nvSpPr>
        <p:spPr>
          <a:xfrm>
            <a:off x="-9843" y="0"/>
            <a:ext cx="2799471" cy="6858000"/>
          </a:xfrm>
          <a:prstGeom prst="rect">
            <a:avLst/>
          </a:prstGeom>
          <a:gradFill flip="none" rotWithShape="1">
            <a:gsLst>
              <a:gs pos="83350">
                <a:srgbClr val="5740B0"/>
              </a:gs>
              <a:gs pos="0">
                <a:srgbClr val="5740B0"/>
              </a:gs>
              <a:gs pos="50000">
                <a:srgbClr val="1B2E53">
                  <a:shade val="67500"/>
                  <a:satMod val="115000"/>
                </a:srgbClr>
              </a:gs>
              <a:gs pos="100000">
                <a:srgbClr val="1B2E53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5CE92-E11B-5FA9-969B-36402366772A}"/>
              </a:ext>
            </a:extLst>
          </p:cNvPr>
          <p:cNvSpPr txBox="1"/>
          <p:nvPr/>
        </p:nvSpPr>
        <p:spPr>
          <a:xfrm>
            <a:off x="548640" y="1688123"/>
            <a:ext cx="27994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dirty="0">
                <a:solidFill>
                  <a:schemeClr val="bg1"/>
                </a:solidFill>
              </a:rPr>
              <a:t>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9DD34-A2AF-C4D7-0341-651C0FCDB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714" y="344384"/>
            <a:ext cx="9173490" cy="611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8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E27161-93BE-91F2-BD86-17B7DA064CC6}"/>
              </a:ext>
            </a:extLst>
          </p:cNvPr>
          <p:cNvSpPr/>
          <p:nvPr/>
        </p:nvSpPr>
        <p:spPr>
          <a:xfrm>
            <a:off x="-9843" y="0"/>
            <a:ext cx="2799471" cy="6858000"/>
          </a:xfrm>
          <a:prstGeom prst="rect">
            <a:avLst/>
          </a:prstGeom>
          <a:gradFill flip="none" rotWithShape="1">
            <a:gsLst>
              <a:gs pos="83350">
                <a:srgbClr val="5740B0"/>
              </a:gs>
              <a:gs pos="0">
                <a:srgbClr val="5740B0"/>
              </a:gs>
              <a:gs pos="50000">
                <a:srgbClr val="1B2E53">
                  <a:shade val="67500"/>
                  <a:satMod val="115000"/>
                </a:srgbClr>
              </a:gs>
              <a:gs pos="100000">
                <a:srgbClr val="1B2E53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5CE92-E11B-5FA9-969B-36402366772A}"/>
              </a:ext>
            </a:extLst>
          </p:cNvPr>
          <p:cNvSpPr txBox="1"/>
          <p:nvPr/>
        </p:nvSpPr>
        <p:spPr>
          <a:xfrm>
            <a:off x="548640" y="1688123"/>
            <a:ext cx="27994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dirty="0">
                <a:solidFill>
                  <a:schemeClr val="bg1"/>
                </a:solidFill>
              </a:rPr>
              <a:t>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4A6EA-EFAE-F638-481C-315E08100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799" y="578826"/>
            <a:ext cx="8679561" cy="607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4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C6A649-2BBB-7EC8-265B-886663B583A0}"/>
              </a:ext>
            </a:extLst>
          </p:cNvPr>
          <p:cNvSpPr/>
          <p:nvPr/>
        </p:nvSpPr>
        <p:spPr>
          <a:xfrm>
            <a:off x="-2" y="-1"/>
            <a:ext cx="12188951" cy="1575955"/>
          </a:xfrm>
          <a:prstGeom prst="rect">
            <a:avLst/>
          </a:prstGeom>
          <a:gradFill>
            <a:gsLst>
              <a:gs pos="83350">
                <a:srgbClr val="5740B0"/>
              </a:gs>
              <a:gs pos="0">
                <a:srgbClr val="5740B0"/>
              </a:gs>
              <a:gs pos="50000">
                <a:srgbClr val="1B2E53">
                  <a:shade val="67500"/>
                  <a:satMod val="115000"/>
                </a:srgbClr>
              </a:gs>
              <a:gs pos="100000">
                <a:srgbClr val="1B2E53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869F8-628F-176A-7A3B-ADF3E0DA752F}"/>
              </a:ext>
            </a:extLst>
          </p:cNvPr>
          <p:cNvSpPr txBox="1"/>
          <p:nvPr/>
        </p:nvSpPr>
        <p:spPr>
          <a:xfrm>
            <a:off x="2670753" y="367546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FINDINGS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EFEC3-2B38-E4A1-0074-5F97F8A67D9D}"/>
              </a:ext>
            </a:extLst>
          </p:cNvPr>
          <p:cNvSpPr txBox="1"/>
          <p:nvPr/>
        </p:nvSpPr>
        <p:spPr>
          <a:xfrm>
            <a:off x="801858" y="2222695"/>
            <a:ext cx="11085342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i="1" dirty="0"/>
              <a:t>The following are the key findings based on the analysis carried out: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BOK stores made a profit of 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₦ 13.83 Million between 2013 and 2014 financial year. Also there was a profit margin of 11.41%.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 the comparative analysis carried out in the fourth quarter of 2013 and 2014, there was an increase in performance by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iro, A4 paper and Pencil were the products that were key drivers of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Notepad, Stapler and Marker were not performing so well and in turn affected the profit margin of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Tax were paid more on Biro, Osun state also paid more tax amongst the various states, while Government was the segment with the highest tax.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On the financial performance Osun state, Small business and Biro generated the most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 2014 between January and December, there was growth in the product lines.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3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C6A649-2BBB-7EC8-265B-886663B583A0}"/>
              </a:ext>
            </a:extLst>
          </p:cNvPr>
          <p:cNvSpPr/>
          <p:nvPr/>
        </p:nvSpPr>
        <p:spPr>
          <a:xfrm>
            <a:off x="-2" y="-1"/>
            <a:ext cx="12188951" cy="1575955"/>
          </a:xfrm>
          <a:prstGeom prst="rect">
            <a:avLst/>
          </a:prstGeom>
          <a:gradFill>
            <a:gsLst>
              <a:gs pos="83350">
                <a:srgbClr val="5740B0"/>
              </a:gs>
              <a:gs pos="0">
                <a:srgbClr val="5740B0"/>
              </a:gs>
              <a:gs pos="50000">
                <a:srgbClr val="1B2E53">
                  <a:shade val="67500"/>
                  <a:satMod val="115000"/>
                </a:srgbClr>
              </a:gs>
              <a:gs pos="100000">
                <a:srgbClr val="1B2E53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869F8-628F-176A-7A3B-ADF3E0DA752F}"/>
              </a:ext>
            </a:extLst>
          </p:cNvPr>
          <p:cNvSpPr txBox="1"/>
          <p:nvPr/>
        </p:nvSpPr>
        <p:spPr>
          <a:xfrm>
            <a:off x="2670753" y="367546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EFEC3-2B38-E4A1-0074-5F97F8A67D9D}"/>
              </a:ext>
            </a:extLst>
          </p:cNvPr>
          <p:cNvSpPr txBox="1"/>
          <p:nvPr/>
        </p:nvSpPr>
        <p:spPr>
          <a:xfrm>
            <a:off x="801858" y="2222695"/>
            <a:ext cx="1108534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i="1" dirty="0"/>
              <a:t>The following are the recommendations based on the key findings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BOK stores should increase capacity in the supply of Biro as it is a major player in the performance of the company. Likewise, A4 paper and Pencil and also enjoy a increase in supply as well as both products are not doing badly.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company can stop the supply of Marker, Notepad and Stapler as they perform poorly in the financial years reviewed.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Osun state and Small business should enjoy a good attention by the company as these were areas that generated more profit for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8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C6A649-2BBB-7EC8-265B-886663B583A0}"/>
              </a:ext>
            </a:extLst>
          </p:cNvPr>
          <p:cNvSpPr/>
          <p:nvPr/>
        </p:nvSpPr>
        <p:spPr>
          <a:xfrm>
            <a:off x="-2" y="-1"/>
            <a:ext cx="12188951" cy="1575955"/>
          </a:xfrm>
          <a:prstGeom prst="rect">
            <a:avLst/>
          </a:prstGeom>
          <a:gradFill>
            <a:gsLst>
              <a:gs pos="83350">
                <a:srgbClr val="5740B0"/>
              </a:gs>
              <a:gs pos="0">
                <a:srgbClr val="5740B0"/>
              </a:gs>
              <a:gs pos="50000">
                <a:srgbClr val="1B2E53">
                  <a:shade val="67500"/>
                  <a:satMod val="115000"/>
                </a:srgbClr>
              </a:gs>
              <a:gs pos="100000">
                <a:srgbClr val="1B2E53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869F8-628F-176A-7A3B-ADF3E0DA752F}"/>
              </a:ext>
            </a:extLst>
          </p:cNvPr>
          <p:cNvSpPr txBox="1"/>
          <p:nvPr/>
        </p:nvSpPr>
        <p:spPr>
          <a:xfrm>
            <a:off x="2670753" y="367546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EFEC3-2B38-E4A1-0074-5F97F8A67D9D}"/>
              </a:ext>
            </a:extLst>
          </p:cNvPr>
          <p:cNvSpPr txBox="1"/>
          <p:nvPr/>
        </p:nvSpPr>
        <p:spPr>
          <a:xfrm>
            <a:off x="801858" y="2222695"/>
            <a:ext cx="1108534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report was carried out to review the performance of BOK stores in the supply of office materials such as: Biro, Marker, Notepad, etc. It was discovered that the company had a profit margin of 11.41% between 2013 and 2014 as these were the financial years under review.</a:t>
            </a:r>
          </a:p>
          <a:p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report analysis was done to ascertain the financial performance of the company in order to know the key performers and the under performers.</a:t>
            </a:r>
          </a:p>
          <a:p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key findings were made based on the executive sales report carried out.</a:t>
            </a:r>
          </a:p>
          <a:p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recommendation was made on the products to continue and also enjoy increase in supply across states and segments.</a:t>
            </a:r>
          </a:p>
          <a:p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94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BA1D391-A4CA-36F2-4962-471FDA902710}"/>
              </a:ext>
            </a:extLst>
          </p:cNvPr>
          <p:cNvSpPr/>
          <p:nvPr/>
        </p:nvSpPr>
        <p:spPr>
          <a:xfrm>
            <a:off x="2914650" y="1047750"/>
            <a:ext cx="5810250" cy="4486275"/>
          </a:xfrm>
          <a:prstGeom prst="ellipse">
            <a:avLst/>
          </a:prstGeom>
          <a:gradFill>
            <a:gsLst>
              <a:gs pos="83350">
                <a:srgbClr val="5740B0"/>
              </a:gs>
              <a:gs pos="0">
                <a:srgbClr val="5740B0"/>
              </a:gs>
              <a:gs pos="50000">
                <a:srgbClr val="1B2E53">
                  <a:shade val="67500"/>
                  <a:satMod val="115000"/>
                </a:srgbClr>
              </a:gs>
              <a:gs pos="100000">
                <a:srgbClr val="1B2E53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71CA88-45BE-3EF7-799B-767F4021306D}"/>
              </a:ext>
            </a:extLst>
          </p:cNvPr>
          <p:cNvSpPr txBox="1"/>
          <p:nvPr/>
        </p:nvSpPr>
        <p:spPr>
          <a:xfrm>
            <a:off x="3586348" y="2321391"/>
            <a:ext cx="4215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160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6AE8AB7-D99D-48EA-8718-D04CAA7100AD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560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Favour Adebayo</dc:creator>
  <cp:lastModifiedBy>adelekeadenekan@outlook.com</cp:lastModifiedBy>
  <cp:revision>8</cp:revision>
  <dcterms:created xsi:type="dcterms:W3CDTF">2022-10-14T18:59:33Z</dcterms:created>
  <dcterms:modified xsi:type="dcterms:W3CDTF">2023-01-14T13:44:54Z</dcterms:modified>
</cp:coreProperties>
</file>