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3" r:id="rId10"/>
    <p:sldId id="264" r:id="rId11"/>
    <p:sldId id="265" r:id="rId12"/>
    <p:sldId id="266" r:id="rId13"/>
    <p:sldId id="270" r:id="rId14"/>
    <p:sldId id="267" r:id="rId15"/>
    <p:sldId id="268" r:id="rId16"/>
    <p:sldId id="331" r:id="rId17"/>
    <p:sldId id="332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7" r:id="rId46"/>
    <p:sldId id="299" r:id="rId47"/>
    <p:sldId id="300" r:id="rId48"/>
    <p:sldId id="301" r:id="rId49"/>
    <p:sldId id="303" r:id="rId50"/>
    <p:sldId id="318" r:id="rId51"/>
    <p:sldId id="319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02" r:id="rId61"/>
    <p:sldId id="313" r:id="rId62"/>
    <p:sldId id="314" r:id="rId63"/>
    <p:sldId id="315" r:id="rId64"/>
    <p:sldId id="316" r:id="rId65"/>
    <p:sldId id="317" r:id="rId66"/>
    <p:sldId id="320" r:id="rId67"/>
    <p:sldId id="321" r:id="rId68"/>
    <p:sldId id="325" r:id="rId69"/>
    <p:sldId id="322" r:id="rId70"/>
    <p:sldId id="323" r:id="rId71"/>
    <p:sldId id="324" r:id="rId72"/>
    <p:sldId id="326" r:id="rId73"/>
    <p:sldId id="327" r:id="rId74"/>
    <p:sldId id="329" r:id="rId75"/>
    <p:sldId id="328" r:id="rId76"/>
    <p:sldId id="334" r:id="rId77"/>
    <p:sldId id="330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3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39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39.wmf"/><Relationship Id="rId4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39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39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3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4" Type="http://schemas.openxmlformats.org/officeDocument/2006/relationships/image" Target="../media/image9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emf"/><Relationship Id="rId4" Type="http://schemas.openxmlformats.org/officeDocument/2006/relationships/image" Target="../media/image11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9FCD3-7D1D-4658-8BE3-4D41B982559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C83FA-B29B-4CBB-838B-974C9FA7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6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9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6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8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4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0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08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45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08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12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3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2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69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1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1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03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18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92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68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7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55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4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76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2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14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65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8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1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A(x)</a:t>
            </a:r>
            <a:r>
              <a:rPr lang="zh-CN" altLang="en-US" dirty="0"/>
              <a:t>为基函数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61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A(x)</a:t>
            </a:r>
            <a:r>
              <a:rPr lang="zh-CN" altLang="en-US" dirty="0"/>
              <a:t>为基函数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41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A(x)</a:t>
            </a:r>
            <a:r>
              <a:rPr lang="zh-CN" altLang="en-US" dirty="0"/>
              <a:t>为基函数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48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8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A(x)</a:t>
            </a:r>
            <a:r>
              <a:rPr lang="zh-CN" altLang="en-US" dirty="0"/>
              <a:t>为基函数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0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56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98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458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363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75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求积公式对于次数不超过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的多项式均能准确地成立，但对于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m+1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次多项式就不准确成立，则称该求积公式具有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次代数精度。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147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040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92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9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805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5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6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258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441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334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762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357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对称矩阵二范数为其谱半径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2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3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4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以上三个收敛阶数都为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8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Ps.</a:t>
            </a:r>
            <a:r>
              <a:rPr lang="zh-CN" altLang="en-US" dirty="0"/>
              <a:t>运算需要注意的地方：</a:t>
            </a:r>
            <a:r>
              <a:rPr lang="zh-CN" altLang="en-US" sz="1200" i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简化计算步骤，避免误差积累</a:t>
            </a:r>
            <a:endParaRPr lang="en-US" altLang="zh-CN" sz="1200" i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防止大数吃小数的情况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itchFamily="2" charset="-122"/>
              </a:rPr>
              <a:t>两个相近数相减,易失有效位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尽量避免绝对值太小的数作分母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83FA-B29B-4CBB-838B-974C9FA7C3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7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15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10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75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4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3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8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6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1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5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BA3E-E28B-4B29-B3F9-71A9EF84B6F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8E8BD2-09B9-48BF-ADC7-68BEAFF8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1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9.bin"/><Relationship Id="rId9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1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5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microsoft.com/office/2007/relationships/hdphoto" Target="../media/hdphoto4.wdp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6.wmf"/><Relationship Id="rId12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8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20.xml"/><Relationship Id="rId7" Type="http://schemas.microsoft.com/office/2007/relationships/hdphoto" Target="../media/hdphoto5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png"/><Relationship Id="rId5" Type="http://schemas.openxmlformats.org/officeDocument/2006/relationships/image" Target="../media/image39.wmf"/><Relationship Id="rId10" Type="http://schemas.openxmlformats.org/officeDocument/2006/relationships/image" Target="../media/image72.png"/><Relationship Id="rId4" Type="http://schemas.openxmlformats.org/officeDocument/2006/relationships/oleObject" Target="../embeddings/oleObject46.bin"/><Relationship Id="rId9" Type="http://schemas.microsoft.com/office/2007/relationships/hdphoto" Target="../media/hdphoto6.wdp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68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6.bin"/><Relationship Id="rId9" Type="http://schemas.microsoft.com/office/2007/relationships/hdphoto" Target="../media/hdphoto8.wdp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png"/><Relationship Id="rId5" Type="http://schemas.openxmlformats.org/officeDocument/2006/relationships/image" Target="../media/image39.wmf"/><Relationship Id="rId10" Type="http://schemas.openxmlformats.org/officeDocument/2006/relationships/image" Target="../media/image88.png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39.wmf"/><Relationship Id="rId10" Type="http://schemas.openxmlformats.org/officeDocument/2006/relationships/image" Target="../media/image90.wmf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6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97.wmf"/><Relationship Id="rId5" Type="http://schemas.openxmlformats.org/officeDocument/2006/relationships/image" Target="../media/image94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96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png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6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7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10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116.w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8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119.png"/><Relationship Id="rId4" Type="http://schemas.microsoft.com/office/2007/relationships/hdphoto" Target="../media/hdphoto9.wd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1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9600" dirty="0"/>
              <a:t>数值分析串讲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altLang="zh-CN" sz="3600" dirty="0"/>
              <a:t>1120173454 </a:t>
            </a:r>
            <a:r>
              <a:rPr lang="zh-CN" altLang="en-US" sz="3600" dirty="0"/>
              <a:t>徐德轩</a:t>
            </a:r>
            <a:endParaRPr lang="en-US" altLang="zh-CN" sz="3600" dirty="0"/>
          </a:p>
          <a:p>
            <a:pPr algn="ctr"/>
            <a:r>
              <a:rPr lang="zh-CN" altLang="en-US" sz="3600" dirty="0"/>
              <a:t>计算机科学与技术</a:t>
            </a:r>
            <a:r>
              <a:rPr lang="en-US" altLang="zh-CN" sz="3600" dirty="0"/>
              <a:t>07111701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013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第一章 数值计算中的误差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绝对误差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：设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是精确值，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是近似值，则定义两者之差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Δ=|a-A|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为近似数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的绝对误差（限）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相对误差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：绝对误差与精确值之比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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A=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/A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为相对误差，通常取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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A=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/a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舍入方法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：截断法：误差为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sz="24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-n</a:t>
            </a:r>
          </a:p>
          <a:p>
            <a:pPr marL="0" indent="0">
              <a:buNone/>
            </a:pPr>
            <a:r>
              <a:rPr lang="en-US" altLang="zh-CN" sz="24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				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四舍五入法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：误差为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0.5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sz="24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-n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有效数字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：如果数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的绝对误差不超过某一位数字的半个单位，若该位数字到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的第一位非零数字共有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位，则称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具有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有效数字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运算误差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加减法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</a:t>
            </a: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	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乘法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40" y="4450235"/>
            <a:ext cx="5285714" cy="11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040" y="5441202"/>
            <a:ext cx="4979752" cy="141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第一章 数值计算中的误差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2009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运用乘法运算公式得到：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			3.201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0.57=1.82457</a:t>
            </a:r>
          </a:p>
          <a:p>
            <a:pPr marL="0" indent="0">
              <a:buNone/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故结果有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位有效数字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33893"/>
              </p:ext>
            </p:extLst>
          </p:nvPr>
        </p:nvGraphicFramePr>
        <p:xfrm>
          <a:off x="518425" y="2431614"/>
          <a:ext cx="4213226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Equation" r:id="rId3" imgW="1739880" imgH="241200" progId="Equation.DSMT4">
                  <p:embed/>
                </p:oleObj>
              </mc:Choice>
              <mc:Fallback>
                <p:oleObj name="Equation" r:id="rId3" imgW="1739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25" y="2431614"/>
                        <a:ext cx="4213226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51160"/>
              </p:ext>
            </p:extLst>
          </p:nvPr>
        </p:nvGraphicFramePr>
        <p:xfrm>
          <a:off x="1539188" y="3334548"/>
          <a:ext cx="63849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" name="Equation" r:id="rId5" imgW="2527200" imgH="457200" progId="Equation.DSMT4">
                  <p:embed/>
                </p:oleObj>
              </mc:Choice>
              <mc:Fallback>
                <p:oleObj name="Equation" r:id="rId5" imgW="2527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9188" y="3334548"/>
                        <a:ext cx="6384925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8" y="1540827"/>
            <a:ext cx="9061664" cy="8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第一章 数值计算中的误差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" y="1448382"/>
            <a:ext cx="8466993" cy="12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第一章 数值计算中的误差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2010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相对误差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即绝对误差应取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0.5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sz="2400" baseline="30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-3</a:t>
            </a: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4.472|135……			</a:t>
            </a: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08497"/>
              </p:ext>
            </p:extLst>
          </p:nvPr>
        </p:nvGraphicFramePr>
        <p:xfrm>
          <a:off x="1465854" y="2120736"/>
          <a:ext cx="209073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" name="Equation" r:id="rId4" imgW="825480" imgH="393480" progId="Equation.DSMT4">
                  <p:embed/>
                </p:oleObj>
              </mc:Choice>
              <mc:Fallback>
                <p:oleObj name="Equation" r:id="rId4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5854" y="2120736"/>
                        <a:ext cx="2090738" cy="11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45336"/>
              </p:ext>
            </p:extLst>
          </p:nvPr>
        </p:nvGraphicFramePr>
        <p:xfrm>
          <a:off x="1465854" y="3205230"/>
          <a:ext cx="43084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"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5854" y="3205230"/>
                        <a:ext cx="43084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568" y="1568054"/>
            <a:ext cx="7719532" cy="5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5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第一章 数值计算中的误差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截断误差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精确公式用近似公式代替时所产生的误差（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数学模型的原因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舍入误差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：误差在计算过程中不断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积累</a:t>
            </a:r>
            <a:endParaRPr lang="en-US" altLang="zh-CN" sz="24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误差分配原则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截断误差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R=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舍入误差∈</a:t>
            </a:r>
            <a:endParaRPr lang="en-US" altLang="zh-CN" sz="24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0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第一章 数值计算中的误差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总误差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				   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误差分配原则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需要取前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每项应该保留多少位？（见第一章课后题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1-12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注意积累效应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21" y="1289498"/>
            <a:ext cx="8933043" cy="19836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6872"/>
              </p:ext>
            </p:extLst>
          </p:nvPr>
        </p:nvGraphicFramePr>
        <p:xfrm>
          <a:off x="1135228" y="3320866"/>
          <a:ext cx="2508724" cy="51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" name="Equation" r:id="rId5" imgW="990360" imgH="177480" progId="Equation.DSMT4">
                  <p:embed/>
                </p:oleObj>
              </mc:Choice>
              <mc:Fallback>
                <p:oleObj name="Equation" r:id="rId5" imgW="990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228" y="3320866"/>
                        <a:ext cx="2508724" cy="512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910757"/>
              </p:ext>
            </p:extLst>
          </p:nvPr>
        </p:nvGraphicFramePr>
        <p:xfrm>
          <a:off x="6066524" y="3343810"/>
          <a:ext cx="1903768" cy="46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" name="Equation" r:id="rId7" imgW="825480" imgH="177480" progId="Equation.DSMT4">
                  <p:embed/>
                </p:oleObj>
              </mc:Choice>
              <mc:Fallback>
                <p:oleObj name="Equation" r:id="rId7" imgW="825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6524" y="3343810"/>
                        <a:ext cx="1903768" cy="466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78420"/>
              </p:ext>
            </p:extLst>
          </p:nvPr>
        </p:nvGraphicFramePr>
        <p:xfrm>
          <a:off x="146421" y="3822755"/>
          <a:ext cx="49831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" name="Equation" r:id="rId9" imgW="2730240" imgH="444240" progId="Equation.DSMT4">
                  <p:embed/>
                </p:oleObj>
              </mc:Choice>
              <mc:Fallback>
                <p:oleObj name="Equation" r:id="rId9" imgW="2730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421" y="3822755"/>
                        <a:ext cx="4983163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55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8A3CA7-4FD0-4742-806F-373ED3946143}" type="slidenum">
              <a:rPr lang="zh-CN" altLang="en-US">
                <a:solidFill>
                  <a:schemeClr val="bg1"/>
                </a:solidFill>
              </a:rPr>
              <a:pPr/>
              <a:t>16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267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5DBC86-BC6E-4255-9BA5-B2AAC5723DBF}" type="datetime1">
              <a:rPr lang="zh-CN" altLang="en-US" sz="1800">
                <a:solidFill>
                  <a:schemeClr val="bg1"/>
                </a:solidFill>
              </a:rPr>
              <a:pPr/>
              <a:t>2019/12/6</a:t>
            </a:fld>
            <a:endParaRPr lang="en-US" altLang="zh-CN" sz="1000">
              <a:solidFill>
                <a:srgbClr val="5F5F5F"/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习 题 一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6" y="1143000"/>
            <a:ext cx="8543925" cy="23685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12.用泰勒级数计算</a:t>
            </a:r>
            <a:r>
              <a:rPr lang="en-US" altLang="zh-CN" sz="2400" dirty="0"/>
              <a:t>sin1。</a:t>
            </a:r>
            <a:r>
              <a:rPr lang="zh-CN" altLang="en-US" sz="2400" dirty="0"/>
              <a:t>要求有8位有效数字，问需要取几项，并且运算的数要有多少位才能达到要求？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解：</a:t>
            </a:r>
            <a:r>
              <a:rPr lang="en-US" altLang="zh-CN" sz="2400" dirty="0"/>
              <a:t>1) </a:t>
            </a:r>
            <a:r>
              <a:rPr lang="zh-CN" altLang="en-US" sz="2400" dirty="0"/>
              <a:t>总误差为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 2) </a:t>
            </a:r>
            <a:r>
              <a:rPr lang="zh-CN" altLang="en-US" sz="2400" dirty="0"/>
              <a:t>按误差分配原则取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  3) </a:t>
            </a:r>
            <a:endParaRPr lang="en-US" altLang="zh-CN" sz="2400" dirty="0"/>
          </a:p>
        </p:txBody>
      </p:sp>
      <p:graphicFrame>
        <p:nvGraphicFramePr>
          <p:cNvPr id="495620" name="Object 4"/>
          <p:cNvGraphicFramePr>
            <a:graphicFrameLocks noChangeAspect="1"/>
          </p:cNvGraphicFramePr>
          <p:nvPr/>
        </p:nvGraphicFramePr>
        <p:xfrm>
          <a:off x="5303839" y="1989139"/>
          <a:ext cx="20018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8" name="Equation" r:id="rId3" imgW="825500" imgH="203200" progId="Equation.3">
                  <p:embed/>
                </p:oleObj>
              </mc:Choice>
              <mc:Fallback>
                <p:oleObj name="Equation" r:id="rId3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1989139"/>
                        <a:ext cx="20018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1" name="Object 5"/>
          <p:cNvGraphicFramePr>
            <a:graphicFrameLocks noChangeAspect="1"/>
          </p:cNvGraphicFramePr>
          <p:nvPr/>
        </p:nvGraphicFramePr>
        <p:xfrm>
          <a:off x="6383339" y="2276476"/>
          <a:ext cx="33877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9" name="Equation" r:id="rId5" imgW="1396394" imgH="393529" progId="Equation.3">
                  <p:embed/>
                </p:oleObj>
              </mc:Choice>
              <mc:Fallback>
                <p:oleObj name="Equation" r:id="rId5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2276476"/>
                        <a:ext cx="33877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2" name="Object 6"/>
          <p:cNvGraphicFramePr>
            <a:graphicFrameLocks noChangeAspect="1"/>
          </p:cNvGraphicFramePr>
          <p:nvPr/>
        </p:nvGraphicFramePr>
        <p:xfrm>
          <a:off x="3216275" y="3068638"/>
          <a:ext cx="4927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Equation" r:id="rId7" imgW="2032000" imgH="228600" progId="Equation.3">
                  <p:embed/>
                </p:oleObj>
              </mc:Choice>
              <mc:Fallback>
                <p:oleObj name="Equation" r:id="rId7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068638"/>
                        <a:ext cx="4927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3" name="Object 7"/>
          <p:cNvGraphicFramePr>
            <a:graphicFrameLocks noChangeAspect="1"/>
          </p:cNvGraphicFramePr>
          <p:nvPr/>
        </p:nvGraphicFramePr>
        <p:xfrm>
          <a:off x="2047875" y="3581401"/>
          <a:ext cx="82550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1" name="Equation" r:id="rId9" imgW="3403600" imgH="419100" progId="Equation.3">
                  <p:embed/>
                </p:oleObj>
              </mc:Choice>
              <mc:Fallback>
                <p:oleObj name="Equation" r:id="rId9" imgW="3403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581401"/>
                        <a:ext cx="82550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/>
        </p:nvGraphicFramePr>
        <p:xfrm>
          <a:off x="2132014" y="4495801"/>
          <a:ext cx="60213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2" name="Equation" r:id="rId11" imgW="2298700" imgH="419100" progId="Equation.3">
                  <p:embed/>
                </p:oleObj>
              </mc:Choice>
              <mc:Fallback>
                <p:oleObj name="Equation" r:id="rId11" imgW="229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4" y="4495801"/>
                        <a:ext cx="60213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5" name="Object 9"/>
          <p:cNvGraphicFramePr>
            <a:graphicFrameLocks noChangeAspect="1"/>
          </p:cNvGraphicFramePr>
          <p:nvPr/>
        </p:nvGraphicFramePr>
        <p:xfrm>
          <a:off x="2247900" y="5311776"/>
          <a:ext cx="44577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3" name="Equation" r:id="rId13" imgW="1701800" imgH="419100" progId="Equation.3">
                  <p:embed/>
                </p:oleObj>
              </mc:Choice>
              <mc:Fallback>
                <p:oleObj name="Equation" r:id="rId13" imgW="1701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5311776"/>
                        <a:ext cx="44577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604011-3E8B-4461-8BCC-F1FB65EA6765}" type="slidenum">
              <a:rPr lang="zh-CN" altLang="en-US">
                <a:solidFill>
                  <a:schemeClr val="bg1"/>
                </a:solidFill>
              </a:rPr>
              <a:pPr/>
              <a:t>17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291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57288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3866BD-CE0D-4790-B608-7E2C589C4E1C}" type="datetime1">
              <a:rPr lang="zh-CN" altLang="en-US" sz="1800">
                <a:solidFill>
                  <a:schemeClr val="bg1"/>
                </a:solidFill>
              </a:rPr>
              <a:pPr/>
              <a:t>2019/12/6</a:t>
            </a:fld>
            <a:endParaRPr lang="en-US" altLang="zh-CN" sz="1000">
              <a:solidFill>
                <a:srgbClr val="5F5F5F"/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习 题 一</a:t>
            </a:r>
          </a:p>
        </p:txBody>
      </p:sp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2286000" y="1066801"/>
          <a:ext cx="44577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9" name="Equation" r:id="rId3" imgW="1701800" imgH="419100" progId="Equation.3">
                  <p:embed/>
                </p:oleObj>
              </mc:Choice>
              <mc:Fallback>
                <p:oleObj name="Equation" r:id="rId3" imgW="1701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66801"/>
                        <a:ext cx="44577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5" name="Object 5"/>
          <p:cNvGraphicFramePr>
            <a:graphicFrameLocks noChangeAspect="1"/>
          </p:cNvGraphicFramePr>
          <p:nvPr/>
        </p:nvGraphicFramePr>
        <p:xfrm>
          <a:off x="2057401" y="1905000"/>
          <a:ext cx="705167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0" name="Equation" r:id="rId5" imgW="2692400" imgH="609600" progId="Equation.3">
                  <p:embed/>
                </p:oleObj>
              </mc:Choice>
              <mc:Fallback>
                <p:oleObj name="Equation" r:id="rId5" imgW="26924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905000"/>
                        <a:ext cx="705167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6" name="Object 6"/>
          <p:cNvGraphicFramePr>
            <a:graphicFrameLocks noChangeAspect="1"/>
          </p:cNvGraphicFramePr>
          <p:nvPr/>
        </p:nvGraphicFramePr>
        <p:xfrm>
          <a:off x="5638801" y="2819400"/>
          <a:ext cx="39909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1" name="Equation" r:id="rId7" imgW="1523339" imgH="215806" progId="Equation.3">
                  <p:embed/>
                </p:oleObj>
              </mc:Choice>
              <mc:Fallback>
                <p:oleObj name="Equation" r:id="rId7" imgW="152333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819400"/>
                        <a:ext cx="39909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7" name="Object 7"/>
          <p:cNvGraphicFramePr>
            <a:graphicFrameLocks noChangeAspect="1"/>
          </p:cNvGraphicFramePr>
          <p:nvPr/>
        </p:nvGraphicFramePr>
        <p:xfrm>
          <a:off x="3048000" y="3429000"/>
          <a:ext cx="47434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2" name="Equation" r:id="rId9" imgW="1955800" imgH="393700" progId="Equation.3">
                  <p:embed/>
                </p:oleObj>
              </mc:Choice>
              <mc:Fallback>
                <p:oleObj name="Equation" r:id="rId9" imgW="195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47434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1905001" y="4379913"/>
          <a:ext cx="750411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3" name="Equation" r:id="rId11" imgW="2679700" imgH="457200" progId="Equation.3">
                  <p:embed/>
                </p:oleObj>
              </mc:Choice>
              <mc:Fallback>
                <p:oleObj name="Equation" r:id="rId11" imgW="267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379913"/>
                        <a:ext cx="7504113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9" name="Object 9"/>
          <p:cNvGraphicFramePr>
            <a:graphicFrameLocks noChangeAspect="1"/>
          </p:cNvGraphicFramePr>
          <p:nvPr/>
        </p:nvGraphicFramePr>
        <p:xfrm>
          <a:off x="5232401" y="5013326"/>
          <a:ext cx="4518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4" name="Equation" r:id="rId13" imgW="1765300" imgH="203200" progId="Equation.3">
                  <p:embed/>
                </p:oleObj>
              </mc:Choice>
              <mc:Fallback>
                <p:oleObj name="Equation" r:id="rId13" imgW="176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5013326"/>
                        <a:ext cx="4518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0" name="Object 10"/>
          <p:cNvGraphicFramePr>
            <a:graphicFrameLocks noChangeAspect="1"/>
          </p:cNvGraphicFramePr>
          <p:nvPr/>
        </p:nvGraphicFramePr>
        <p:xfrm>
          <a:off x="2424113" y="5661026"/>
          <a:ext cx="48244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5" name="Equation" r:id="rId15" imgW="1790700" imgH="215900" progId="Equation.3">
                  <p:embed/>
                </p:oleObj>
              </mc:Choice>
              <mc:Fallback>
                <p:oleObj name="Equation" r:id="rId15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661026"/>
                        <a:ext cx="48244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0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迭代法的计算步骤归纳如下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(1)选取初值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i="1" baseline="-25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(2)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确定方程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</a:rPr>
              <a:t>f(x)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=0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的等价形式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zh-CN" altLang="en-US" sz="2400" i="1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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</a:rPr>
              <a:t>(x)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,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判断收敛性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按公式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n+</a:t>
            </a:r>
            <a:r>
              <a:rPr lang="en-US" altLang="zh-CN" sz="2400" baseline="-25000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= </a:t>
            </a:r>
            <a:r>
              <a:rPr lang="zh-CN" altLang="en-US" sz="2400" i="1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n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计算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n+</a:t>
            </a:r>
            <a:r>
              <a:rPr lang="en-US" altLang="zh-CN" sz="2400" baseline="-25000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的值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迭代终止判断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如果| </a:t>
            </a:r>
            <a:r>
              <a:rPr lang="en-US" altLang="zh-CN" sz="20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n+</a:t>
            </a:r>
            <a:r>
              <a:rPr lang="en-US" altLang="zh-CN" sz="2000" baseline="-25000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en-US" altLang="zh-CN" sz="2000" i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|&lt;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则停止计算，否则继续迭代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根初值的确定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对分法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预估对分次数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51" y="5642573"/>
            <a:ext cx="4647619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迭代公式的收敛条件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迭代公式的终止条件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预估迭代次数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						    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收敛阶数</a:t>
            </a:r>
            <a:endParaRPr lang="en-US" altLang="zh-CN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5" y="1539777"/>
            <a:ext cx="4971429" cy="10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6" y="3056455"/>
            <a:ext cx="4742857" cy="22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793" y="5481037"/>
            <a:ext cx="2400000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0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填空（</a:t>
            </a:r>
            <a:r>
              <a:rPr lang="en-US" altLang="zh-CN" sz="3200" dirty="0"/>
              <a:t>40</a:t>
            </a:r>
            <a:r>
              <a:rPr lang="zh-CN" altLang="en-US" sz="3200" dirty="0"/>
              <a:t>分）</a:t>
            </a:r>
            <a:endParaRPr lang="en-US" altLang="zh-CN" sz="3200" dirty="0"/>
          </a:p>
          <a:p>
            <a:r>
              <a:rPr lang="zh-CN" altLang="en-US" sz="3200" dirty="0"/>
              <a:t>计算（</a:t>
            </a:r>
            <a:r>
              <a:rPr lang="en-US" altLang="zh-CN" sz="3200" dirty="0"/>
              <a:t>60</a:t>
            </a:r>
            <a:r>
              <a:rPr lang="zh-CN" altLang="en-US" sz="3200" dirty="0"/>
              <a:t>分）</a:t>
            </a:r>
            <a:endParaRPr lang="en-US" altLang="zh-CN" sz="3200" dirty="0"/>
          </a:p>
          <a:p>
            <a:r>
              <a:rPr lang="zh-CN" altLang="en-US" sz="3200" dirty="0"/>
              <a:t>以掌握数值运算为主，定义概念理解为辅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25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2009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（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5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）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2018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（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4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）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3237"/>
            <a:ext cx="8477794" cy="18308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902"/>
            <a:ext cx="8471443" cy="7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埃特肯法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2013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78" y="1034649"/>
            <a:ext cx="4257143" cy="2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88" y="4589180"/>
            <a:ext cx="8883494" cy="16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3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牛顿迭代法（切线法）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711" y="1504393"/>
            <a:ext cx="7566775" cy="28252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711" y="4329615"/>
            <a:ext cx="6652376" cy="18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2007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）选取初值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满足收敛条件（不是必要条件）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）构造递推公式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）按照题目中的要求保留小数点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0.682</a:t>
            </a: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389"/>
            <a:ext cx="9421462" cy="12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2006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4476"/>
            <a:ext cx="9488829" cy="112753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32284"/>
              </p:ext>
            </p:extLst>
          </p:nvPr>
        </p:nvGraphicFramePr>
        <p:xfrm>
          <a:off x="1164135" y="2502033"/>
          <a:ext cx="2056737" cy="552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4135" y="2502033"/>
                        <a:ext cx="2056737" cy="552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861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牛顿下山法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21" y="898171"/>
            <a:ext cx="5657143" cy="27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60" y="5437868"/>
            <a:ext cx="9480064" cy="1337677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461645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61229"/>
              </p:ext>
            </p:extLst>
          </p:nvPr>
        </p:nvGraphicFramePr>
        <p:xfrm>
          <a:off x="3616667" y="3807216"/>
          <a:ext cx="2238211" cy="77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" name="Equation" r:id="rId8" imgW="1130040" imgH="393480" progId="Equation.DSMT4">
                  <p:embed/>
                </p:oleObj>
              </mc:Choice>
              <mc:Fallback>
                <p:oleObj name="Equation" r:id="rId8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6667" y="3807216"/>
                        <a:ext cx="2238211" cy="779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29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单点弦截法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536" y="823324"/>
            <a:ext cx="6733333" cy="32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02" y="5680345"/>
            <a:ext cx="9210941" cy="11058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536" y="4078757"/>
            <a:ext cx="6733333" cy="15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6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双点弦截法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2007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536" y="746317"/>
            <a:ext cx="5747013" cy="3332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1536" y="3878085"/>
            <a:ext cx="5752381" cy="14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851" y="5586940"/>
            <a:ext cx="9507498" cy="11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7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第二章 方程（组）的迭代解法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双点弦截法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2007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536" y="746317"/>
            <a:ext cx="5747013" cy="3332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1536" y="3878085"/>
            <a:ext cx="5752381" cy="14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851" y="5586940"/>
            <a:ext cx="9507498" cy="11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92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第三章 解线性方程组的直接法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消元法综述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51" y="2608785"/>
            <a:ext cx="6771428" cy="35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675" y="727064"/>
            <a:ext cx="4356237" cy="18062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912" y="651587"/>
            <a:ext cx="5270601" cy="18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4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考试范围与知识要点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第一章 数值计算中的误差</a:t>
            </a:r>
            <a:endParaRPr lang="en-US" altLang="zh-CN" sz="3200" dirty="0"/>
          </a:p>
          <a:p>
            <a:pPr lvl="1"/>
            <a:r>
              <a:rPr lang="zh-CN" altLang="en-US" sz="3000" dirty="0"/>
              <a:t>舍入方法与有效数字</a:t>
            </a:r>
            <a:endParaRPr lang="en-US" altLang="zh-CN" sz="3000" dirty="0"/>
          </a:p>
          <a:p>
            <a:pPr lvl="1"/>
            <a:r>
              <a:rPr lang="zh-CN" altLang="en-US" sz="3000" dirty="0"/>
              <a:t>绝对误差与相对误差</a:t>
            </a:r>
            <a:endParaRPr lang="en-US" altLang="zh-CN" sz="3000" dirty="0"/>
          </a:p>
          <a:p>
            <a:pPr lvl="1"/>
            <a:r>
              <a:rPr lang="zh-CN" altLang="en-US" sz="3000" dirty="0"/>
              <a:t>算术运算中的误差</a:t>
            </a:r>
            <a:endParaRPr lang="en-US" altLang="zh-CN" sz="3000" dirty="0"/>
          </a:p>
          <a:p>
            <a:pPr lvl="1"/>
            <a:r>
              <a:rPr lang="zh-CN" altLang="en-US" sz="3000" dirty="0"/>
              <a:t>误差分配原则</a:t>
            </a:r>
            <a:endParaRPr lang="en-US" altLang="zh-CN" sz="30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942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第三章 解线性方程组的直接法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高斯消元法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2009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150" y="805170"/>
            <a:ext cx="3152495" cy="550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36" y="2560638"/>
            <a:ext cx="7245994" cy="23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第三章 解线性方程组的直接法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克劳特消元法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068732" y="2887400"/>
          <a:ext cx="3933825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" name="Equation" r:id="rId6" imgW="1485900" imgH="711200" progId="Equation.3">
                  <p:embed/>
                </p:oleObj>
              </mc:Choice>
              <mc:Fallback>
                <p:oleObj name="Equation" r:id="rId6" imgW="1485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732" y="2887400"/>
                        <a:ext cx="3933825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5231" y="898171"/>
            <a:ext cx="5846737" cy="19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1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第三章 解线性方程组的直接法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471546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平方根法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适合对称的系数矩阵</a:t>
            </a: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93" y="4490238"/>
            <a:ext cx="7969370" cy="2022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226" y="1402479"/>
            <a:ext cx="5561905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8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第三章 解线性方程组的直接法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消元法应用条件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的各阶主子式不为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		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为实对称正定矩阵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		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为严格对角占优矩阵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主元素法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列主元素法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：每次选取第一列绝对值最大的元素放在第一行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 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全主元素法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：每次选取全部元素中绝对值最大的放在第一行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2007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18" y="4614007"/>
            <a:ext cx="8592286" cy="20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29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第四章 解线性方程组的迭代法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向量范数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范数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 </a:t>
            </a:r>
          </a:p>
          <a:p>
            <a:pPr marL="0" lvl="1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	 2-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范数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	</a:t>
            </a: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 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范数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矩阵范数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范数（列范数）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 </a:t>
            </a: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 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范数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</a:t>
            </a:r>
          </a:p>
          <a:p>
            <a:pPr marL="0" lvl="1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范数（行范数）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01705"/>
              </p:ext>
            </p:extLst>
          </p:nvPr>
        </p:nvGraphicFramePr>
        <p:xfrm>
          <a:off x="3041532" y="522110"/>
          <a:ext cx="65214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7" name="Equation" r:id="rId6" imgW="2450880" imgH="431640" progId="Equation.3">
                  <p:embed/>
                </p:oleObj>
              </mc:Choice>
              <mc:Fallback>
                <p:oleObj name="Equation" r:id="rId6" imgW="245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532" y="522110"/>
                        <a:ext cx="65214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38443"/>
              </p:ext>
            </p:extLst>
          </p:nvPr>
        </p:nvGraphicFramePr>
        <p:xfrm>
          <a:off x="3124082" y="1564920"/>
          <a:ext cx="64389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8" name="Equation" r:id="rId8" imgW="2641320" imgH="457200" progId="Equation.3">
                  <p:embed/>
                </p:oleObj>
              </mc:Choice>
              <mc:Fallback>
                <p:oleObj name="Equation" r:id="rId8" imgW="264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082" y="1564920"/>
                        <a:ext cx="64389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229150"/>
              </p:ext>
            </p:extLst>
          </p:nvPr>
        </p:nvGraphicFramePr>
        <p:xfrm>
          <a:off x="3041532" y="2801760"/>
          <a:ext cx="8077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9" name="Equation" r:id="rId10" imgW="2933640" imgH="279360" progId="Equation.3">
                  <p:embed/>
                </p:oleObj>
              </mc:Choice>
              <mc:Fallback>
                <p:oleObj name="Equation" r:id="rId10" imgW="2933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532" y="2801760"/>
                        <a:ext cx="8077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18921"/>
              </p:ext>
            </p:extLst>
          </p:nvPr>
        </p:nvGraphicFramePr>
        <p:xfrm>
          <a:off x="4318000" y="3624263"/>
          <a:ext cx="4629150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" name="公式" r:id="rId12" imgW="1587240" imgH="1193760" progId="Equation.3">
                  <p:embed/>
                </p:oleObj>
              </mc:Choice>
              <mc:Fallback>
                <p:oleObj name="公式" r:id="rId12" imgW="1587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624263"/>
                        <a:ext cx="4629150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92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第四章 解线性方程组的迭代法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F—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范数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特征值求法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：解方程：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谱半径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064631"/>
              </p:ext>
            </p:extLst>
          </p:nvPr>
        </p:nvGraphicFramePr>
        <p:xfrm>
          <a:off x="3156556" y="2853828"/>
          <a:ext cx="2475288" cy="6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3" name="Equation" r:id="rId6" imgW="736560" imgH="203040" progId="Equation.DSMT4">
                  <p:embed/>
                </p:oleObj>
              </mc:Choice>
              <mc:Fallback>
                <p:oleObj name="Equation" r:id="rId6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6556" y="2853828"/>
                        <a:ext cx="2475288" cy="68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34556"/>
              </p:ext>
            </p:extLst>
          </p:nvPr>
        </p:nvGraphicFramePr>
        <p:xfrm>
          <a:off x="2958306" y="675731"/>
          <a:ext cx="28717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4" name="Equation" r:id="rId8" imgW="1066337" imgH="495085" progId="Equation.3">
                  <p:embed/>
                </p:oleObj>
              </mc:Choice>
              <mc:Fallback>
                <p:oleObj name="Equation" r:id="rId8" imgW="1066337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306" y="675731"/>
                        <a:ext cx="2871787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939896"/>
              </p:ext>
            </p:extLst>
          </p:nvPr>
        </p:nvGraphicFramePr>
        <p:xfrm>
          <a:off x="1487486" y="3829856"/>
          <a:ext cx="29067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5" name="Equation" r:id="rId10" imgW="1079500" imgH="279400" progId="Equation.3">
                  <p:embed/>
                </p:oleObj>
              </mc:Choice>
              <mc:Fallback>
                <p:oleObj name="Equation" r:id="rId10" imgW="1079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6" y="3829856"/>
                        <a:ext cx="29067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第四章 解线性方程组的迭代法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雅可比迭代法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135615"/>
              </p:ext>
            </p:extLst>
          </p:nvPr>
        </p:nvGraphicFramePr>
        <p:xfrm>
          <a:off x="2382730" y="898171"/>
          <a:ext cx="54165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1" name="Equation" r:id="rId6" imgW="2463800" imgH="431800" progId="Equation.3">
                  <p:embed/>
                </p:oleObj>
              </mc:Choice>
              <mc:Fallback>
                <p:oleObj name="Equation" r:id="rId6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730" y="898171"/>
                        <a:ext cx="54165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108642"/>
              </p:ext>
            </p:extLst>
          </p:nvPr>
        </p:nvGraphicFramePr>
        <p:xfrm>
          <a:off x="2298592" y="1758596"/>
          <a:ext cx="55705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2" name="Equation" r:id="rId8" imgW="2603500" imgH="444500" progId="Equation.3">
                  <p:embed/>
                </p:oleObj>
              </mc:Choice>
              <mc:Fallback>
                <p:oleObj name="Equation" r:id="rId8" imgW="260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592" y="1758596"/>
                        <a:ext cx="55705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698392"/>
              </p:ext>
            </p:extLst>
          </p:nvPr>
        </p:nvGraphicFramePr>
        <p:xfrm>
          <a:off x="2382730" y="2726971"/>
          <a:ext cx="54864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3" name="Equation" r:id="rId10" imgW="2844800" imgH="444500" progId="Equation.3">
                  <p:embed/>
                </p:oleObj>
              </mc:Choice>
              <mc:Fallback>
                <p:oleObj name="Equation" r:id="rId10" imgW="284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730" y="2726971"/>
                        <a:ext cx="54864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524017" y="1050571"/>
            <a:ext cx="682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 dirty="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452580" y="1964971"/>
            <a:ext cx="682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452580" y="2879371"/>
            <a:ext cx="682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59105" y="1050571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56080" y="1050571"/>
            <a:ext cx="442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6743592" y="1050571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3908317" y="1964971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033855" y="1964971"/>
            <a:ext cx="442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6743592" y="1964971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3789255" y="2879371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4914792" y="2879371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6673742" y="2803171"/>
            <a:ext cx="4429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5787" y="3641017"/>
            <a:ext cx="6419048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1" y="12191"/>
            <a:ext cx="8596668" cy="898171"/>
          </a:xfrm>
        </p:spPr>
        <p:txBody>
          <a:bodyPr/>
          <a:lstStyle/>
          <a:p>
            <a:r>
              <a:rPr lang="zh-CN" altLang="en-US" dirty="0"/>
              <a:t>第四章 解线性方程组的迭代法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雅可比迭代法是否收敛的一些判定条件（都是充分条件）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13285"/>
            <a:ext cx="5990476" cy="22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791" y="3551380"/>
            <a:ext cx="6085714" cy="12780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829429"/>
            <a:ext cx="2666667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52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第四章 解线性方程组的迭代法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赛德尔迭代法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55231"/>
              </p:ext>
            </p:extLst>
          </p:nvPr>
        </p:nvGraphicFramePr>
        <p:xfrm>
          <a:off x="2978435" y="860072"/>
          <a:ext cx="54165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1" name="Equation" r:id="rId6" imgW="2463800" imgH="431800" progId="Equation.3">
                  <p:embed/>
                </p:oleObj>
              </mc:Choice>
              <mc:Fallback>
                <p:oleObj name="Equation" r:id="rId6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435" y="860072"/>
                        <a:ext cx="54165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27598"/>
              </p:ext>
            </p:extLst>
          </p:nvPr>
        </p:nvGraphicFramePr>
        <p:xfrm>
          <a:off x="2894297" y="1720497"/>
          <a:ext cx="55705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" name="Equation" r:id="rId8" imgW="2603500" imgH="444500" progId="Equation.3">
                  <p:embed/>
                </p:oleObj>
              </mc:Choice>
              <mc:Fallback>
                <p:oleObj name="Equation" r:id="rId8" imgW="260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297" y="1720497"/>
                        <a:ext cx="55705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150"/>
              </p:ext>
            </p:extLst>
          </p:nvPr>
        </p:nvGraphicFramePr>
        <p:xfrm>
          <a:off x="2978435" y="2688872"/>
          <a:ext cx="54864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" name="Equation" r:id="rId10" imgW="2844800" imgH="444500" progId="Equation.3">
                  <p:embed/>
                </p:oleObj>
              </mc:Choice>
              <mc:Fallback>
                <p:oleObj name="Equation" r:id="rId10" imgW="284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435" y="2688872"/>
                        <a:ext cx="54864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119722" y="1012472"/>
            <a:ext cx="682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 dirty="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048285" y="1926872"/>
            <a:ext cx="682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048285" y="2841272"/>
            <a:ext cx="682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454810" y="1012472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651785" y="1012472"/>
            <a:ext cx="442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339297" y="1012472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4504022" y="1926872"/>
            <a:ext cx="720069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 dirty="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629560" y="1926872"/>
            <a:ext cx="442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7339297" y="1926872"/>
            <a:ext cx="44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>
                <a:solidFill>
                  <a:srgbClr val="FF3300"/>
                </a:solidFill>
                <a:latin typeface="Times New Roman" pitchFamily="18" charset="0"/>
              </a:rPr>
              <a:t>(k)</a:t>
            </a:r>
            <a:endParaRPr lang="zh-CN" altLang="en-US" sz="2800" baseline="30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384960" y="2841272"/>
            <a:ext cx="720069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 dirty="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5510497" y="2841272"/>
            <a:ext cx="720069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 dirty="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7269447" y="2765072"/>
            <a:ext cx="720069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30000" dirty="0">
                <a:solidFill>
                  <a:srgbClr val="FF3300"/>
                </a:solidFill>
                <a:latin typeface="Times New Roman" pitchFamily="18" charset="0"/>
              </a:rPr>
              <a:t>(k+1)</a:t>
            </a:r>
            <a:endParaRPr lang="zh-CN" altLang="en-US" sz="2800" baseline="300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0127" y="4050500"/>
            <a:ext cx="6856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7350" lvl="1" indent="0">
              <a:buNone/>
            </a:pPr>
            <a:r>
              <a:rPr lang="zh-CN" altLang="en-US" sz="3200" dirty="0">
                <a:sym typeface="Symbol" pitchFamily="18" charset="2"/>
              </a:rPr>
              <a:t>高斯-</a:t>
            </a:r>
            <a:r>
              <a:rPr lang="zh-CN" altLang="en-US" sz="3200" dirty="0"/>
              <a:t>赛德尔迭代法的迭代矩阵为</a:t>
            </a:r>
          </a:p>
          <a:p>
            <a:pPr>
              <a:buNone/>
            </a:pPr>
            <a:r>
              <a:rPr lang="zh-CN" altLang="en-US" sz="3200" i="1" dirty="0"/>
              <a:t>			</a:t>
            </a:r>
            <a:r>
              <a:rPr lang="en-US" altLang="zh-CN" sz="3200" i="1" dirty="0"/>
              <a:t>G= -(D+L)</a:t>
            </a:r>
            <a:r>
              <a:rPr lang="en-US" altLang="zh-CN" sz="3200" i="1" baseline="30000" dirty="0"/>
              <a:t>-1</a:t>
            </a:r>
            <a:r>
              <a:rPr lang="en-US" altLang="zh-CN" sz="3200" i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3257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1" y="12191"/>
            <a:ext cx="8596668" cy="898171"/>
          </a:xfrm>
        </p:spPr>
        <p:txBody>
          <a:bodyPr/>
          <a:lstStyle/>
          <a:p>
            <a:r>
              <a:rPr lang="zh-CN" altLang="en-US" dirty="0"/>
              <a:t>第四章 解线性方程组的迭代法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赛德尔迭代法是否收敛的一些判定条件（都是充分条件）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03" y="1581115"/>
            <a:ext cx="7584604" cy="6761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03" y="2384579"/>
            <a:ext cx="7308864" cy="6573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63" y="4507646"/>
            <a:ext cx="8320204" cy="19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考试范围与知识要点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第二章 方程（组）的迭代解法</a:t>
            </a:r>
            <a:endParaRPr lang="en-US" altLang="zh-CN" sz="3200" dirty="0"/>
          </a:p>
          <a:p>
            <a:pPr lvl="1"/>
            <a:r>
              <a:rPr lang="zh-CN" altLang="en-US" sz="3000" dirty="0"/>
              <a:t>初值、迭代方程的确定</a:t>
            </a:r>
            <a:endParaRPr lang="en-US" altLang="zh-CN" sz="3000" dirty="0"/>
          </a:p>
          <a:p>
            <a:pPr lvl="1"/>
            <a:r>
              <a:rPr lang="zh-CN" altLang="en-US" sz="3000" dirty="0"/>
              <a:t>迭代法收敛性、误差估计</a:t>
            </a:r>
            <a:endParaRPr lang="en-US" altLang="zh-CN" sz="3000" dirty="0"/>
          </a:p>
          <a:p>
            <a:pPr lvl="1"/>
            <a:r>
              <a:rPr lang="zh-CN" altLang="en-US" sz="3000" dirty="0"/>
              <a:t>埃特肯法、牛顿迭代法、牛顿下山法</a:t>
            </a:r>
            <a:endParaRPr lang="en-US" altLang="zh-CN" sz="3000" dirty="0"/>
          </a:p>
          <a:p>
            <a:pPr lvl="1"/>
            <a:r>
              <a:rPr lang="zh-CN" altLang="en-US" sz="3000" dirty="0"/>
              <a:t>单点弦截法、双点弦截法</a:t>
            </a:r>
            <a:endParaRPr lang="en-US" altLang="zh-CN" sz="30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1468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1" y="12191"/>
            <a:ext cx="8596668" cy="898171"/>
          </a:xfrm>
        </p:spPr>
        <p:txBody>
          <a:bodyPr/>
          <a:lstStyle/>
          <a:p>
            <a:r>
              <a:rPr lang="zh-CN" altLang="en-US" dirty="0"/>
              <a:t>第四章 解线性方程组的迭代法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P108 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4.3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4.4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34036"/>
            <a:ext cx="9116704" cy="22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8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第四章 解线性方程组的迭代法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松弛迭代法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692161"/>
              </p:ext>
            </p:extLst>
          </p:nvPr>
        </p:nvGraphicFramePr>
        <p:xfrm>
          <a:off x="522027" y="1354932"/>
          <a:ext cx="92202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2" name="Equation" r:id="rId6" imgW="4076700" imgH="457200" progId="Equation.3">
                  <p:embed/>
                </p:oleObj>
              </mc:Choice>
              <mc:Fallback>
                <p:oleObj name="Equation" r:id="rId6" imgW="4076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27" y="1354932"/>
                        <a:ext cx="922020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20" y="2901666"/>
            <a:ext cx="6454459" cy="12670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2299" y="2749685"/>
            <a:ext cx="5238095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3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差商公式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差商表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933" y="3878085"/>
            <a:ext cx="6133333" cy="3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2866" y="658247"/>
            <a:ext cx="6076190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9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差商公式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91672"/>
              </p:ext>
            </p:extLst>
          </p:nvPr>
        </p:nvGraphicFramePr>
        <p:xfrm>
          <a:off x="355600" y="1333500"/>
          <a:ext cx="9906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5" name="Equation" r:id="rId6" imgW="5067300" imgH="889000" progId="Equation.3">
                  <p:embed/>
                </p:oleObj>
              </mc:Choice>
              <mc:Fallback>
                <p:oleObj name="Equation" r:id="rId6" imgW="5067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333500"/>
                        <a:ext cx="9906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258" y="3826229"/>
            <a:ext cx="8390684" cy="8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差商公式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43" y="1541309"/>
            <a:ext cx="7373782" cy="567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940" y="2281786"/>
            <a:ext cx="7357285" cy="8254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647" y="3042478"/>
            <a:ext cx="7091374" cy="676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647" y="4202764"/>
            <a:ext cx="7158236" cy="73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647" y="5313530"/>
            <a:ext cx="7723257" cy="5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1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牛顿基本差商公式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60558"/>
              </p:ext>
            </p:extLst>
          </p:nvPr>
        </p:nvGraphicFramePr>
        <p:xfrm>
          <a:off x="593952" y="1508647"/>
          <a:ext cx="92678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" name="Equation" r:id="rId6" imgW="4165600" imgH="558800" progId="Equation.3">
                  <p:embed/>
                </p:oleObj>
              </mc:Choice>
              <mc:Fallback>
                <p:oleObj name="Equation" r:id="rId6" imgW="41656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52" y="1508647"/>
                        <a:ext cx="926782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952" y="4796052"/>
            <a:ext cx="9327970" cy="920914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453453"/>
              </p:ext>
            </p:extLst>
          </p:nvPr>
        </p:nvGraphicFramePr>
        <p:xfrm>
          <a:off x="584200" y="2869846"/>
          <a:ext cx="7620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6" name="Equation" r:id="rId9" imgW="3022600" imgH="228600" progId="Equation.DSMT4">
                  <p:embed/>
                </p:oleObj>
              </mc:Choice>
              <mc:Fallback>
                <p:oleObj name="Equation" r:id="rId9" imgW="302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869846"/>
                        <a:ext cx="7620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4B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0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差分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124"/>
          <p:cNvGraphicFramePr>
            <a:graphicFrameLocks noGrp="1"/>
          </p:cNvGraphicFramePr>
          <p:nvPr/>
        </p:nvGraphicFramePr>
        <p:xfrm>
          <a:off x="685800" y="1158875"/>
          <a:ext cx="8915400" cy="5330822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70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4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endParaRPr kumimoji="0" lang="zh-CN" altLang="en-US" sz="3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4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760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4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4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1905000" y="2352675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0 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0</a:t>
            </a:r>
            <a:endParaRPr lang="zh-CN" altLang="en-US" sz="2800" i="0" baseline="-25000">
              <a:latin typeface="Times New Roman" panose="02020603050405020304" pitchFamily="18" charset="0"/>
            </a:endParaRPr>
          </a:p>
        </p:txBody>
      </p:sp>
      <p:sp>
        <p:nvSpPr>
          <p:cNvPr id="14" name="Rectangle 74"/>
          <p:cNvSpPr>
            <a:spLocks noChangeArrowheads="1"/>
          </p:cNvSpPr>
          <p:nvPr/>
        </p:nvSpPr>
        <p:spPr bwMode="auto">
          <a:xfrm>
            <a:off x="1905000" y="3413125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 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</a:t>
            </a:r>
            <a:endParaRPr lang="zh-CN" altLang="en-US" sz="2800" i="0" baseline="-25000">
              <a:latin typeface="Times New Roman" panose="02020603050405020304" pitchFamily="18" charset="0"/>
            </a:endParaRPr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1943100" y="4562475"/>
            <a:ext cx="1885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400" i="0" baseline="-25000">
                <a:latin typeface="Times New Roman" panose="02020603050405020304" pitchFamily="18" charset="0"/>
              </a:rPr>
              <a:t>2 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3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2</a:t>
            </a:r>
            <a:endParaRPr lang="zh-CN" altLang="en-US" sz="2800" i="0" baseline="-25000">
              <a:latin typeface="Times New Roman" panose="02020603050405020304" pitchFamily="18" charset="0"/>
            </a:endParaRPr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1943100" y="5648325"/>
            <a:ext cx="1885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400" i="0" baseline="-25000">
                <a:latin typeface="Times New Roman" panose="02020603050405020304" pitchFamily="18" charset="0"/>
              </a:rPr>
              <a:t>3 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4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3</a:t>
            </a:r>
            <a:endParaRPr lang="zh-CN" altLang="en-US" sz="2800" i="0" baseline="-25000">
              <a:latin typeface="Times New Roman" panose="02020603050405020304" pitchFamily="18" charset="0"/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3771900" y="2905125"/>
            <a:ext cx="2439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0 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- 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0</a:t>
            </a:r>
            <a:endParaRPr lang="zh-CN" altLang="en-US" sz="2800" i="0" baseline="-25000">
              <a:latin typeface="Times New Roman" panose="02020603050405020304" pitchFamily="18" charset="0"/>
            </a:endParaRPr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3771900" y="4048125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400" i="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- 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</a:t>
            </a:r>
            <a:endParaRPr lang="zh-CN" altLang="en-US" sz="2400" i="0" baseline="-25000">
              <a:latin typeface="Times New Roman" panose="02020603050405020304" pitchFamily="18" charset="0"/>
            </a:endParaRPr>
          </a:p>
        </p:txBody>
      </p:sp>
      <p:sp>
        <p:nvSpPr>
          <p:cNvPr id="19" name="Rectangle 79"/>
          <p:cNvSpPr>
            <a:spLocks noChangeArrowheads="1"/>
          </p:cNvSpPr>
          <p:nvPr/>
        </p:nvSpPr>
        <p:spPr bwMode="auto">
          <a:xfrm>
            <a:off x="3784600" y="5114925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400" i="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3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- 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2</a:t>
            </a:r>
            <a:endParaRPr lang="zh-CN" altLang="en-US" sz="2400" i="0" baseline="-25000">
              <a:latin typeface="Times New Roman" panose="02020603050405020304" pitchFamily="18" charset="0"/>
            </a:endParaRPr>
          </a:p>
        </p:txBody>
      </p:sp>
      <p:sp>
        <p:nvSpPr>
          <p:cNvPr id="20" name="Rectangle 80"/>
          <p:cNvSpPr>
            <a:spLocks noChangeArrowheads="1"/>
          </p:cNvSpPr>
          <p:nvPr/>
        </p:nvSpPr>
        <p:spPr bwMode="auto">
          <a:xfrm>
            <a:off x="6096000" y="3438525"/>
            <a:ext cx="262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</a:t>
            </a:r>
            <a:r>
              <a: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- </a:t>
            </a:r>
            <a:r>
              <a: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0</a:t>
            </a:r>
            <a:endParaRPr lang="zh-CN" altLang="en-US" sz="2800" i="0" baseline="-25000">
              <a:latin typeface="Times New Roman" panose="02020603050405020304" pitchFamily="18" charset="0"/>
            </a:endParaRPr>
          </a:p>
        </p:txBody>
      </p:sp>
      <p:sp>
        <p:nvSpPr>
          <p:cNvPr id="21" name="Rectangle 81"/>
          <p:cNvSpPr>
            <a:spLocks noChangeArrowheads="1"/>
          </p:cNvSpPr>
          <p:nvPr/>
        </p:nvSpPr>
        <p:spPr bwMode="auto">
          <a:xfrm>
            <a:off x="6096000" y="4595813"/>
            <a:ext cx="2620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= </a:t>
            </a:r>
            <a:r>
              <a: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 - </a:t>
            </a:r>
            <a:r>
              <a: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</a:t>
            </a:r>
            <a:endParaRPr lang="zh-CN" altLang="en-US" sz="2800" i="0" baseline="-25000">
              <a:latin typeface="Times New Roman" panose="02020603050405020304" pitchFamily="18" charset="0"/>
            </a:endParaRPr>
          </a:p>
        </p:txBody>
      </p:sp>
      <p:sp>
        <p:nvSpPr>
          <p:cNvPr id="22" name="Rectangle 82"/>
          <p:cNvSpPr>
            <a:spLocks noChangeArrowheads="1"/>
          </p:cNvSpPr>
          <p:nvPr/>
        </p:nvSpPr>
        <p:spPr bwMode="auto">
          <a:xfrm>
            <a:off x="8716963" y="4048125"/>
            <a:ext cx="73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i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i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>
                <a:latin typeface="Times New Roman" panose="02020603050405020304" pitchFamily="18" charset="0"/>
              </a:rPr>
              <a:t>y</a:t>
            </a:r>
            <a:r>
              <a:rPr lang="en-US" altLang="zh-CN" sz="2400" i="0" baseline="-25000">
                <a:latin typeface="Times New Roman" panose="02020603050405020304" pitchFamily="18" charset="0"/>
              </a:rPr>
              <a:t>0</a:t>
            </a:r>
            <a:endParaRPr lang="zh-CN" altLang="en-US" sz="2400" i="0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牛顿前插公式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62914" y="1476460"/>
            <a:ext cx="1052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i="0" dirty="0" err="1">
                <a:latin typeface="Times New Roman" panose="02020603050405020304" pitchFamily="18" charset="0"/>
              </a:rPr>
              <a:t>P</a:t>
            </a:r>
            <a:r>
              <a:rPr lang="en-US" altLang="zh-CN" sz="3200" i="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i="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en-US" altLang="zh-CN" sz="3200" i="0" dirty="0">
                <a:latin typeface="Times New Roman" panose="02020603050405020304" pitchFamily="18" charset="0"/>
              </a:rPr>
              <a:t>)</a:t>
            </a:r>
            <a:endParaRPr lang="zh-CN" altLang="en-US" sz="3200" i="0" dirty="0">
              <a:latin typeface="Times New Roman" panose="02020603050405020304" pitchFamily="18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796364" y="1506623"/>
            <a:ext cx="730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=y</a:t>
            </a:r>
            <a:r>
              <a:rPr lang="en-US" altLang="zh-CN" sz="3200" i="0" baseline="-25000" dirty="0">
                <a:latin typeface="Times New Roman" panose="02020603050405020304" pitchFamily="18" charset="0"/>
              </a:rPr>
              <a:t>0</a:t>
            </a:r>
            <a:endParaRPr lang="zh-CN" altLang="en-US" sz="3200" i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377389" y="1506623"/>
            <a:ext cx="1360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+</a:t>
            </a:r>
            <a:r>
              <a:rPr lang="en-US" altLang="zh-CN" sz="3200" i="0"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i="0">
                <a:latin typeface="Times New Roman" panose="02020603050405020304" pitchFamily="18" charset="0"/>
              </a:rPr>
              <a:t>-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i="0" baseline="-25000">
                <a:latin typeface="Times New Roman" panose="02020603050405020304" pitchFamily="18" charset="0"/>
              </a:rPr>
              <a:t>0</a:t>
            </a:r>
            <a:r>
              <a:rPr lang="en-US" altLang="zh-CN" sz="3200" i="0">
                <a:latin typeface="Times New Roman" panose="02020603050405020304" pitchFamily="18" charset="0"/>
              </a:rPr>
              <a:t>)</a:t>
            </a:r>
            <a:endParaRPr lang="zh-CN" altLang="en-US" sz="3200" i="0">
              <a:latin typeface="Times New Roman" panose="02020603050405020304" pitchFamily="18" charset="0"/>
            </a:endParaRPr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710889" y="1324060"/>
            <a:ext cx="909637" cy="990600"/>
            <a:chOff x="2015" y="3120"/>
            <a:chExt cx="529" cy="624"/>
          </a:xfrm>
        </p:grpSpPr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015" y="3120"/>
              <a:ext cx="4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sz="3200">
                  <a:latin typeface="Times New Roman" panose="02020603050405020304" pitchFamily="18" charset="0"/>
                </a:rPr>
                <a:t>y</a:t>
              </a:r>
              <a:r>
                <a:rPr lang="en-US" altLang="zh-CN" sz="3200" i="0" baseline="-25000">
                  <a:latin typeface="Times New Roman" panose="02020603050405020304" pitchFamily="18" charset="0"/>
                </a:rPr>
                <a:t>0</a:t>
              </a:r>
              <a:endParaRPr lang="zh-CN" altLang="en-US" sz="32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016" y="3465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034" y="3417"/>
              <a:ext cx="3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0">
                  <a:latin typeface="Times New Roman" panose="02020603050405020304" pitchFamily="18" charset="0"/>
                  <a:sym typeface="Symbol" panose="05050102010706020507" pitchFamily="18" charset="2"/>
                </a:rPr>
                <a:t>1!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endParaRPr lang="zh-CN" altLang="en-US" sz="28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639576" y="1506623"/>
            <a:ext cx="2305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+</a:t>
            </a:r>
            <a:r>
              <a:rPr lang="en-US" altLang="zh-CN" sz="3200" i="0"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i="0">
                <a:latin typeface="Times New Roman" panose="02020603050405020304" pitchFamily="18" charset="0"/>
              </a:rPr>
              <a:t>-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i="0" baseline="-25000">
                <a:latin typeface="Times New Roman" panose="02020603050405020304" pitchFamily="18" charset="0"/>
              </a:rPr>
              <a:t>0</a:t>
            </a:r>
            <a:r>
              <a:rPr lang="en-US" altLang="zh-CN" sz="3200" i="0">
                <a:latin typeface="Times New Roman" panose="02020603050405020304" pitchFamily="18" charset="0"/>
              </a:rPr>
              <a:t>)(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i="0">
                <a:latin typeface="Times New Roman" panose="02020603050405020304" pitchFamily="18" charset="0"/>
              </a:rPr>
              <a:t>-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i="0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i="0">
                <a:latin typeface="Times New Roman" panose="02020603050405020304" pitchFamily="18" charset="0"/>
              </a:rPr>
              <a:t>)</a:t>
            </a:r>
            <a:endParaRPr lang="zh-CN" altLang="en-US" sz="3200" i="0">
              <a:latin typeface="Times New Roman" panose="02020603050405020304" pitchFamily="18" charset="0"/>
            </a:endParaRPr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6901764" y="1185948"/>
            <a:ext cx="938212" cy="1052512"/>
            <a:chOff x="3870" y="3033"/>
            <a:chExt cx="546" cy="663"/>
          </a:xfrm>
        </p:grpSpPr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870" y="3033"/>
              <a:ext cx="4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zh-CN" altLang="en-US" sz="2800" i="0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3200">
                  <a:latin typeface="Times New Roman" panose="02020603050405020304" pitchFamily="18" charset="0"/>
                </a:rPr>
                <a:t>y</a:t>
              </a:r>
              <a:r>
                <a:rPr lang="en-US" altLang="zh-CN" sz="3200" i="0" baseline="-25000">
                  <a:latin typeface="Times New Roman" panose="02020603050405020304" pitchFamily="18" charset="0"/>
                </a:rPr>
                <a:t>0</a:t>
              </a:r>
              <a:endParaRPr lang="zh-CN" altLang="en-US" sz="32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888" y="3417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890" y="3369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0">
                  <a:latin typeface="Times New Roman" panose="02020603050405020304" pitchFamily="18" charset="0"/>
                  <a:sym typeface="Symbol" panose="05050102010706020507" pitchFamily="18" charset="2"/>
                </a:rPr>
                <a:t>2!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lang="en-US" altLang="zh-CN" sz="2800" i="0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1264551" y="2230523"/>
            <a:ext cx="1054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+…+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337701" y="2230523"/>
            <a:ext cx="3762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i="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en-US" altLang="zh-CN" sz="3200" i="0" dirty="0">
                <a:latin typeface="Times New Roman" panose="02020603050405020304" pitchFamily="18" charset="0"/>
              </a:rPr>
              <a:t>-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en-US" altLang="zh-CN" sz="3200" i="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i="0" dirty="0">
                <a:latin typeface="Times New Roman" panose="02020603050405020304" pitchFamily="18" charset="0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en-US" altLang="zh-CN" sz="3200" i="0" dirty="0">
                <a:latin typeface="Times New Roman" panose="02020603050405020304" pitchFamily="18" charset="0"/>
              </a:rPr>
              <a:t>-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en-US" altLang="zh-CN" sz="3200" i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i="0" dirty="0">
                <a:latin typeface="Times New Roman" panose="02020603050405020304" pitchFamily="18" charset="0"/>
              </a:rPr>
              <a:t>)… (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en-US" altLang="zh-CN" sz="3200" i="0" dirty="0">
                <a:latin typeface="Times New Roman" panose="02020603050405020304" pitchFamily="18" charset="0"/>
              </a:rPr>
              <a:t>-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en-US" altLang="zh-CN" sz="3200" i="0" baseline="-25000" dirty="0">
                <a:latin typeface="Times New Roman" panose="02020603050405020304" pitchFamily="18" charset="0"/>
              </a:rPr>
              <a:t>n-1</a:t>
            </a:r>
            <a:r>
              <a:rPr lang="en-US" altLang="zh-CN" sz="3200" i="0" dirty="0">
                <a:latin typeface="Times New Roman" panose="02020603050405020304" pitchFamily="18" charset="0"/>
              </a:rPr>
              <a:t>)</a:t>
            </a:r>
            <a:endParaRPr lang="zh-CN" altLang="en-US" sz="3200" i="0" dirty="0">
              <a:latin typeface="Times New Roman" panose="02020603050405020304" pitchFamily="18" charset="0"/>
            </a:endParaRPr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039751" y="1986048"/>
            <a:ext cx="944563" cy="1052512"/>
            <a:chOff x="3866" y="3033"/>
            <a:chExt cx="550" cy="663"/>
          </a:xfrm>
        </p:grpSpPr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866" y="3033"/>
              <a:ext cx="4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i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sz="2800" i="0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3200">
                  <a:latin typeface="Times New Roman" panose="02020603050405020304" pitchFamily="18" charset="0"/>
                </a:rPr>
                <a:t>y</a:t>
              </a:r>
              <a:r>
                <a:rPr lang="en-US" altLang="zh-CN" sz="3200" i="0" baseline="-25000">
                  <a:latin typeface="Times New Roman" panose="02020603050405020304" pitchFamily="18" charset="0"/>
                </a:rPr>
                <a:t>0</a:t>
              </a:r>
              <a:endParaRPr lang="zh-CN" altLang="en-US" sz="32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3888" y="3417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880" y="3369"/>
              <a:ext cx="4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0">
                  <a:latin typeface="Times New Roman" panose="02020603050405020304" pitchFamily="18" charset="0"/>
                  <a:sym typeface="Symbol" panose="05050102010706020507" pitchFamily="18" charset="2"/>
                </a:rPr>
                <a:t>n!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lang="en-US" altLang="zh-CN" sz="2800" i="0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endParaRPr lang="zh-CN" altLang="en-US" sz="2800" i="0" baseline="30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7420876" y="217654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i="0">
                <a:solidFill>
                  <a:srgbClr val="FF3300"/>
                </a:solidFill>
                <a:latin typeface="Times New Roman" panose="02020603050405020304" pitchFamily="18" charset="0"/>
              </a:rPr>
              <a:t>牛顿前插公式</a:t>
            </a:r>
          </a:p>
        </p:txBody>
      </p:sp>
      <p:graphicFrame>
        <p:nvGraphicFramePr>
          <p:cNvPr id="42" name="Object 11"/>
          <p:cNvGraphicFramePr>
            <a:graphicFrameLocks noChangeAspect="1"/>
          </p:cNvGraphicFramePr>
          <p:nvPr/>
        </p:nvGraphicFramePr>
        <p:xfrm>
          <a:off x="455613" y="4343400"/>
          <a:ext cx="884396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4" imgW="3479800" imgH="838200" progId="Equation.3">
                  <p:embed/>
                </p:oleObj>
              </mc:Choice>
              <mc:Fallback>
                <p:oleObj name="Equation" r:id="rId4" imgW="3479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343400"/>
                        <a:ext cx="8843962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838200" y="3352800"/>
          <a:ext cx="20574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6" imgW="617200" imgH="350568" progId="Equation.3">
                  <p:embed/>
                </p:oleObj>
              </mc:Choice>
              <mc:Fallback>
                <p:oleObj name="Equation" r:id="rId6" imgW="617200" imgH="3505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20574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2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5" grpId="0" autoUpdateAnimBg="0"/>
      <p:bldP spid="30" grpId="0" autoUpdateAnimBg="0"/>
      <p:bldP spid="35" grpId="0" autoUpdateAnimBg="0"/>
      <p:bldP spid="36" grpId="0" autoUpdateAnimBg="0"/>
      <p:bldP spid="4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牛顿后插公式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05850"/>
              </p:ext>
            </p:extLst>
          </p:nvPr>
        </p:nvGraphicFramePr>
        <p:xfrm>
          <a:off x="817918" y="1216025"/>
          <a:ext cx="77787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4" name="Equation" r:id="rId4" imgW="3482338" imgH="373464" progId="Equation.3">
                  <p:embed/>
                </p:oleObj>
              </mc:Choice>
              <mc:Fallback>
                <p:oleObj name="Equation" r:id="rId4" imgW="3482338" imgH="37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18" y="1216025"/>
                        <a:ext cx="777875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7515581" y="22971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i="0">
                <a:solidFill>
                  <a:srgbClr val="FF3300"/>
                </a:solidFill>
                <a:latin typeface="Times New Roman" panose="02020603050405020304" pitchFamily="18" charset="0"/>
              </a:rPr>
              <a:t>牛顿后插公式</a:t>
            </a:r>
          </a:p>
        </p:txBody>
      </p:sp>
      <p:graphicFrame>
        <p:nvGraphicFramePr>
          <p:cNvPr id="4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451728"/>
              </p:ext>
            </p:extLst>
          </p:nvPr>
        </p:nvGraphicFramePr>
        <p:xfrm>
          <a:off x="1910118" y="1970088"/>
          <a:ext cx="55689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" name="Equation" r:id="rId6" imgW="2484143" imgH="373464" progId="Equation.3">
                  <p:embed/>
                </p:oleObj>
              </mc:Choice>
              <mc:Fallback>
                <p:oleObj name="Equation" r:id="rId6" imgW="2484143" imgH="37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18" y="1970088"/>
                        <a:ext cx="55689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36954"/>
              </p:ext>
            </p:extLst>
          </p:nvPr>
        </p:nvGraphicFramePr>
        <p:xfrm>
          <a:off x="817918" y="3112734"/>
          <a:ext cx="15684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6" name="Equation" r:id="rId8" imgW="698197" imgH="406224" progId="Equation.3">
                  <p:embed/>
                </p:oleObj>
              </mc:Choice>
              <mc:Fallback>
                <p:oleObj name="Equation" r:id="rId8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18" y="3112734"/>
                        <a:ext cx="15684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110947"/>
              </p:ext>
            </p:extLst>
          </p:nvPr>
        </p:nvGraphicFramePr>
        <p:xfrm>
          <a:off x="817918" y="4556094"/>
          <a:ext cx="8991600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7" name="Equation" r:id="rId10" imgW="3822700" imgH="812800" progId="Equation.3">
                  <p:embed/>
                </p:oleObj>
              </mc:Choice>
              <mc:Fallback>
                <p:oleObj name="Equation" r:id="rId10" imgW="3822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18" y="4556094"/>
                        <a:ext cx="8991600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6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zh-CN" altLang="en-US" dirty="0"/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给定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在等距节点上的函数值表如下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   </a:t>
            </a:r>
            <a:r>
              <a:rPr lang="en-US" altLang="zh-CN" i="1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          0.4          0.6         0.8        1.0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 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)      1.5          1.8         2.2        2.8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分别用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Newton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向前和向后差分公式求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(0.5)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(0.9)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的近似值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f (0.5)≈N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(0.5)=1.64375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f (0.9)≈N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(0.9)=2.46875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1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考试范围与知识要点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第三章 解线性方程组的直接法</a:t>
            </a:r>
            <a:endParaRPr lang="en-US" altLang="zh-CN" sz="3200" dirty="0"/>
          </a:p>
          <a:p>
            <a:pPr lvl="1"/>
            <a:r>
              <a:rPr lang="zh-CN" altLang="en-US" sz="3000" dirty="0"/>
              <a:t>高斯消元法、克劳特消元法</a:t>
            </a:r>
            <a:endParaRPr lang="en-US" altLang="zh-CN" sz="3000" dirty="0"/>
          </a:p>
          <a:p>
            <a:pPr lvl="1"/>
            <a:r>
              <a:rPr lang="zh-CN" altLang="en-US" sz="3000" dirty="0"/>
              <a:t>平方根法、（追赶法）</a:t>
            </a:r>
            <a:endParaRPr lang="en-US" altLang="zh-CN" sz="3000" dirty="0"/>
          </a:p>
          <a:p>
            <a:pPr lvl="1"/>
            <a:r>
              <a:rPr lang="zh-CN" altLang="en-US" sz="3000" dirty="0"/>
              <a:t>消元法应用条件</a:t>
            </a:r>
            <a:endParaRPr lang="en-US" altLang="zh-CN" sz="3000" dirty="0"/>
          </a:p>
          <a:p>
            <a:pPr lvl="1"/>
            <a:r>
              <a:rPr lang="zh-CN" altLang="en-US" sz="3000" dirty="0"/>
              <a:t>列主元素法、全主元素法</a:t>
            </a:r>
            <a:endParaRPr lang="en-US" altLang="zh-CN" sz="30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5780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斯梯林插值公式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4" y="1553060"/>
            <a:ext cx="8300656" cy="49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9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斯梯林插值公式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4" y="1796342"/>
            <a:ext cx="9766303" cy="22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5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拉格朗日插值公式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443086" y="1517296"/>
            <a:ext cx="6410325" cy="976313"/>
            <a:chOff x="387" y="624"/>
            <a:chExt cx="3727" cy="615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87" y="768"/>
              <a:ext cx="6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  <a:r>
                <a:rPr lang="en-US" altLang="zh-CN" sz="3200" i="0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3200" i="0">
                  <a:latin typeface="Times New Roman" panose="02020603050405020304" pitchFamily="18" charset="0"/>
                </a:rPr>
                <a:t>(</a:t>
              </a:r>
              <a:r>
                <a:rPr lang="en-US" altLang="zh-CN" sz="3200">
                  <a:latin typeface="Times New Roman" panose="02020603050405020304" pitchFamily="18" charset="0"/>
                </a:rPr>
                <a:t>x</a:t>
              </a:r>
              <a:r>
                <a:rPr lang="en-US" altLang="zh-CN" sz="3200" i="0">
                  <a:latin typeface="Times New Roman" panose="02020603050405020304" pitchFamily="18" charset="0"/>
                </a:rPr>
                <a:t>)=</a:t>
              </a:r>
              <a:endParaRPr lang="zh-CN" altLang="en-US" sz="3200" i="0">
                <a:latin typeface="Times New Roman" panose="02020603050405020304" pitchFamily="18" charset="0"/>
              </a:endParaRPr>
            </a:p>
          </p:txBody>
        </p: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1081" y="624"/>
              <a:ext cx="3033" cy="615"/>
              <a:chOff x="1158" y="1008"/>
              <a:chExt cx="3033" cy="615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1227" y="1296"/>
                <a:ext cx="29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i="0">
                    <a:latin typeface="Times New Roman" panose="02020603050405020304" pitchFamily="18" charset="0"/>
                  </a:rPr>
                  <a:t>–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 i="0">
                    <a:latin typeface="Times New Roman" panose="02020603050405020304" pitchFamily="18" charset="0"/>
                  </a:rPr>
                  <a:t>)…(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i="0">
                    <a:latin typeface="Times New Roman" panose="02020603050405020304" pitchFamily="18" charset="0"/>
                  </a:rPr>
                  <a:t>–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>
                    <a:latin typeface="Times New Roman" panose="02020603050405020304" pitchFamily="18" charset="0"/>
                  </a:rPr>
                  <a:t>i-1</a:t>
                </a:r>
                <a:r>
                  <a:rPr lang="en-US" altLang="zh-CN" sz="2800" i="0">
                    <a:latin typeface="Times New Roman" panose="02020603050405020304" pitchFamily="18" charset="0"/>
                  </a:rPr>
                  <a:t>)(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i="0">
                    <a:latin typeface="Times New Roman" panose="02020603050405020304" pitchFamily="18" charset="0"/>
                  </a:rPr>
                  <a:t>–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>
                    <a:latin typeface="Times New Roman" panose="02020603050405020304" pitchFamily="18" charset="0"/>
                  </a:rPr>
                  <a:t>i+1</a:t>
                </a:r>
                <a:r>
                  <a:rPr lang="en-US" altLang="zh-CN" sz="2800" i="0">
                    <a:latin typeface="Times New Roman" panose="02020603050405020304" pitchFamily="18" charset="0"/>
                  </a:rPr>
                  <a:t>)…(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i="0">
                    <a:latin typeface="Times New Roman" panose="02020603050405020304" pitchFamily="18" charset="0"/>
                  </a:rPr>
                  <a:t>–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i="0">
                    <a:latin typeface="Times New Roman" panose="02020603050405020304" pitchFamily="18" charset="0"/>
                  </a:rPr>
                  <a:t>)</a:t>
                </a:r>
                <a:endParaRPr lang="zh-CN" altLang="en-US" sz="280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1158" y="1335"/>
                <a:ext cx="3018" cy="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201" y="1008"/>
                <a:ext cx="28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dirty="0">
                    <a:latin typeface="Times New Roman" panose="02020603050405020304" pitchFamily="18" charset="0"/>
                  </a:rPr>
                  <a:t>–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 dirty="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 i="0" dirty="0">
                    <a:latin typeface="Times New Roman" panose="02020603050405020304" pitchFamily="18" charset="0"/>
                  </a:rPr>
                  <a:t>)…(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dirty="0">
                    <a:latin typeface="Times New Roman" panose="02020603050405020304" pitchFamily="18" charset="0"/>
                  </a:rPr>
                  <a:t>–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 dirty="0">
                    <a:latin typeface="Times New Roman" panose="02020603050405020304" pitchFamily="18" charset="0"/>
                  </a:rPr>
                  <a:t>i-1</a:t>
                </a:r>
                <a:r>
                  <a:rPr lang="en-US" altLang="zh-CN" sz="2800" i="0" dirty="0">
                    <a:latin typeface="Times New Roman" panose="02020603050405020304" pitchFamily="18" charset="0"/>
                  </a:rPr>
                  <a:t>)(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dirty="0">
                    <a:latin typeface="Times New Roman" panose="02020603050405020304" pitchFamily="18" charset="0"/>
                  </a:rPr>
                  <a:t>–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 dirty="0">
                    <a:latin typeface="Times New Roman" panose="02020603050405020304" pitchFamily="18" charset="0"/>
                  </a:rPr>
                  <a:t>i+1</a:t>
                </a:r>
                <a:r>
                  <a:rPr lang="en-US" altLang="zh-CN" sz="2800" i="0" dirty="0">
                    <a:latin typeface="Times New Roman" panose="02020603050405020304" pitchFamily="18" charset="0"/>
                  </a:rPr>
                  <a:t>)…(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dirty="0">
                    <a:latin typeface="Times New Roman" panose="02020603050405020304" pitchFamily="18" charset="0"/>
                  </a:rPr>
                  <a:t>–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i="0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i="0" dirty="0">
                    <a:latin typeface="Times New Roman" panose="02020603050405020304" pitchFamily="18" charset="0"/>
                  </a:rPr>
                  <a:t>)</a:t>
                </a:r>
                <a:endParaRPr lang="zh-CN" altLang="en-US" sz="2800" i="0" dirty="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05666"/>
              </p:ext>
            </p:extLst>
          </p:nvPr>
        </p:nvGraphicFramePr>
        <p:xfrm>
          <a:off x="8840181" y="1302983"/>
          <a:ext cx="23114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4" imgW="774364" imgH="431613" progId="Equation.3">
                  <p:embed/>
                </p:oleObj>
              </mc:Choice>
              <mc:Fallback>
                <p:oleObj name="Equation" r:id="rId4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0181" y="1302983"/>
                        <a:ext cx="23114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380" y="2736270"/>
            <a:ext cx="6380952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拉格朗日插值公式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1" y="1335903"/>
            <a:ext cx="7983940" cy="27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19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反插值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45" y="982847"/>
            <a:ext cx="7095238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35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8B0AA4D-0AC4-4C74-98EA-D278F01F9981}" type="slidenum">
              <a:rPr lang="zh-CN" altLang="en-US" b="0" i="0"/>
              <a:pPr algn="r"/>
              <a:t>55</a:t>
            </a:fld>
            <a:endParaRPr lang="en-US" altLang="zh-CN" b="0" i="0"/>
          </a:p>
        </p:txBody>
      </p:sp>
      <p:sp>
        <p:nvSpPr>
          <p:cNvPr id="155651" name="日期占位符 4"/>
          <p:cNvSpPr>
            <a:spLocks noGrp="1"/>
          </p:cNvSpPr>
          <p:nvPr>
            <p:ph type="dt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4A8E3CCF-C8BA-45A1-93C5-4DE5C245CBB9}" type="datetime1">
              <a:rPr lang="zh-CN" altLang="en-US" sz="1800" i="0"/>
              <a:pPr algn="l"/>
              <a:t>2019/12/6</a:t>
            </a:fld>
            <a:endParaRPr lang="en-US" altLang="zh-CN" sz="1800" i="0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365126"/>
            <a:ext cx="8820150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000"/>
              <a:t>§6.2 利用正函数插值公式的反插值法</a:t>
            </a:r>
          </a:p>
        </p:txBody>
      </p:sp>
      <p:graphicFrame>
        <p:nvGraphicFramePr>
          <p:cNvPr id="536580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1143000"/>
          <a:ext cx="8820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2" name="Equation" r:id="rId3" imgW="4114800" imgH="457200" progId="Equation.3">
                  <p:embed/>
                </p:oleObj>
              </mc:Choice>
              <mc:Fallback>
                <p:oleObj name="Equation" r:id="rId3" imgW="4114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88201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1" name="Object 5"/>
          <p:cNvGraphicFramePr>
            <a:graphicFrameLocks noChangeAspect="1"/>
          </p:cNvGraphicFramePr>
          <p:nvPr/>
        </p:nvGraphicFramePr>
        <p:xfrm>
          <a:off x="1981201" y="2286000"/>
          <a:ext cx="78898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3" name="Equation" r:id="rId5" imgW="3911600" imgH="457200" progId="Equation.3">
                  <p:embed/>
                </p:oleObj>
              </mc:Choice>
              <mc:Fallback>
                <p:oleObj name="Equation" r:id="rId5" imgW="391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286000"/>
                        <a:ext cx="78898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2" name="AutoShape 6"/>
          <p:cNvSpPr>
            <a:spLocks noChangeArrowheads="1"/>
          </p:cNvSpPr>
          <p:nvPr/>
        </p:nvSpPr>
        <p:spPr bwMode="auto">
          <a:xfrm>
            <a:off x="1219200" y="2286000"/>
            <a:ext cx="685800" cy="685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>
            <a:off x="3657600" y="28194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4" name="Line 8"/>
          <p:cNvSpPr>
            <a:spLocks noChangeShapeType="1"/>
          </p:cNvSpPr>
          <p:nvPr/>
        </p:nvSpPr>
        <p:spPr bwMode="auto">
          <a:xfrm>
            <a:off x="6248400" y="27432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5" name="Line 9"/>
          <p:cNvSpPr>
            <a:spLocks noChangeShapeType="1"/>
          </p:cNvSpPr>
          <p:nvPr/>
        </p:nvSpPr>
        <p:spPr bwMode="auto">
          <a:xfrm>
            <a:off x="2819400" y="33528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6586" name="Object 10"/>
          <p:cNvGraphicFramePr>
            <a:graphicFrameLocks noChangeAspect="1"/>
          </p:cNvGraphicFramePr>
          <p:nvPr/>
        </p:nvGraphicFramePr>
        <p:xfrm>
          <a:off x="1981201" y="3429000"/>
          <a:ext cx="6994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4" name="Equation" r:id="rId7" imgW="3467100" imgH="457200" progId="Equation.3">
                  <p:embed/>
                </p:oleObj>
              </mc:Choice>
              <mc:Fallback>
                <p:oleObj name="Equation" r:id="rId7" imgW="346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429000"/>
                        <a:ext cx="69945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7" name="AutoShape 11"/>
          <p:cNvSpPr>
            <a:spLocks noChangeArrowheads="1"/>
          </p:cNvSpPr>
          <p:nvPr/>
        </p:nvSpPr>
        <p:spPr bwMode="auto">
          <a:xfrm>
            <a:off x="1219200" y="3429000"/>
            <a:ext cx="685800" cy="685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36588" name="Object 12"/>
          <p:cNvGraphicFramePr>
            <a:graphicFrameLocks noChangeAspect="1"/>
          </p:cNvGraphicFramePr>
          <p:nvPr/>
        </p:nvGraphicFramePr>
        <p:xfrm>
          <a:off x="1600200" y="4495800"/>
          <a:ext cx="9448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5" name="Equation" r:id="rId9" imgW="4813300" imgH="685800" progId="Equation.3">
                  <p:embed/>
                </p:oleObj>
              </mc:Choice>
              <mc:Fallback>
                <p:oleObj name="Equation" r:id="rId9" imgW="48133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9448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9" name="AutoShape 13"/>
          <p:cNvSpPr>
            <a:spLocks noChangeArrowheads="1"/>
          </p:cNvSpPr>
          <p:nvPr/>
        </p:nvSpPr>
        <p:spPr bwMode="auto">
          <a:xfrm>
            <a:off x="1219200" y="4495800"/>
            <a:ext cx="457200" cy="68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6590" name="Rectangle 14"/>
          <p:cNvSpPr>
            <a:spLocks noChangeArrowheads="1"/>
          </p:cNvSpPr>
          <p:nvPr/>
        </p:nvSpPr>
        <p:spPr bwMode="auto">
          <a:xfrm>
            <a:off x="9601201" y="4724400"/>
            <a:ext cx="1203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3200" i="0" baseline="-25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200" i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i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49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2" grpId="0" animBg="1"/>
      <p:bldP spid="536583" grpId="0" animBg="1"/>
      <p:bldP spid="536584" grpId="0" animBg="1"/>
      <p:bldP spid="536585" grpId="0" animBg="1"/>
      <p:bldP spid="536587" grpId="0" animBg="1"/>
      <p:bldP spid="536589" grpId="0" animBg="1"/>
      <p:bldP spid="536590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D1CE241-2749-4554-8FE2-9907F0BF6EF5}" type="slidenum">
              <a:rPr lang="zh-CN" altLang="en-US" b="0" i="0"/>
              <a:pPr algn="r"/>
              <a:t>56</a:t>
            </a:fld>
            <a:endParaRPr lang="en-US" altLang="zh-CN" b="0" i="0"/>
          </a:p>
        </p:txBody>
      </p:sp>
      <p:sp>
        <p:nvSpPr>
          <p:cNvPr id="156675" name="日期占位符 4"/>
          <p:cNvSpPr>
            <a:spLocks noGrp="1"/>
          </p:cNvSpPr>
          <p:nvPr>
            <p:ph type="dt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331DA590-4F75-45C6-9E0F-FDA3511A0C2C}" type="datetime1">
              <a:rPr lang="zh-CN" altLang="en-US" sz="1800" i="0"/>
              <a:pPr algn="l"/>
              <a:t>2019/12/6</a:t>
            </a:fld>
            <a:endParaRPr lang="en-US" altLang="zh-CN" sz="1800" i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365126"/>
            <a:ext cx="8820150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000"/>
              <a:t>§6.2 利用正函数插值公式的反插值法</a:t>
            </a:r>
          </a:p>
        </p:txBody>
      </p:sp>
      <p:graphicFrame>
        <p:nvGraphicFramePr>
          <p:cNvPr id="537604" name="Object 4"/>
          <p:cNvGraphicFramePr>
            <a:graphicFrameLocks noChangeAspect="1"/>
          </p:cNvGraphicFramePr>
          <p:nvPr/>
        </p:nvGraphicFramePr>
        <p:xfrm>
          <a:off x="1905001" y="990601"/>
          <a:ext cx="28162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3" name="Equation" r:id="rId3" imgW="1435100" imgH="444500" progId="Equation.3">
                  <p:embed/>
                </p:oleObj>
              </mc:Choice>
              <mc:Fallback>
                <p:oleObj name="Equation" r:id="rId3" imgW="143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990601"/>
                        <a:ext cx="28162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5" name="Object 5"/>
          <p:cNvGraphicFramePr>
            <a:graphicFrameLocks noChangeAspect="1"/>
          </p:cNvGraphicFramePr>
          <p:nvPr/>
        </p:nvGraphicFramePr>
        <p:xfrm>
          <a:off x="1828801" y="1905001"/>
          <a:ext cx="58070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4" name="Equation" r:id="rId5" imgW="2959100" imgH="444500" progId="Equation.3">
                  <p:embed/>
                </p:oleObj>
              </mc:Choice>
              <mc:Fallback>
                <p:oleObj name="Equation" r:id="rId5" imgW="2959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905001"/>
                        <a:ext cx="58070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1828800" y="3817939"/>
            <a:ext cx="2475358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i="0">
                <a:latin typeface="Times New Roman" panose="02020603050405020304" pitchFamily="18" charset="0"/>
              </a:rPr>
              <a:t>…….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</a:rPr>
              <a:t>(n-1)</a:t>
            </a:r>
            <a:r>
              <a:rPr lang="en-US" altLang="zh-CN" sz="3200">
                <a:latin typeface="Times New Roman" panose="02020603050405020304" pitchFamily="18" charset="0"/>
              </a:rPr>
              <a:t>=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3200" i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i="0" baseline="30000">
                <a:latin typeface="Times New Roman" panose="02020603050405020304" pitchFamily="18" charset="0"/>
              </a:rPr>
              <a:t>(</a:t>
            </a:r>
            <a:r>
              <a:rPr lang="en-US" altLang="zh-CN" sz="3200" baseline="30000">
                <a:latin typeface="Times New Roman" panose="02020603050405020304" pitchFamily="18" charset="0"/>
              </a:rPr>
              <a:t>n</a:t>
            </a:r>
            <a:r>
              <a:rPr lang="en-US" altLang="zh-CN" sz="3200" i="0" baseline="30000">
                <a:latin typeface="Times New Roman" panose="02020603050405020304" pitchFamily="18" charset="0"/>
              </a:rPr>
              <a:t>-2)</a:t>
            </a:r>
            <a:r>
              <a:rPr lang="en-US" altLang="zh-CN" sz="3200" i="0">
                <a:latin typeface="Times New Roman" panose="02020603050405020304" pitchFamily="18" charset="0"/>
              </a:rPr>
              <a:t>)</a:t>
            </a:r>
            <a:endParaRPr lang="zh-CN" altLang="en-US" sz="3200" i="0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</a:rPr>
              <a:t>(n)</a:t>
            </a:r>
            <a:r>
              <a:rPr lang="en-US" altLang="zh-CN" sz="3200">
                <a:latin typeface="Times New Roman" panose="02020603050405020304" pitchFamily="18" charset="0"/>
              </a:rPr>
              <a:t>=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3200" i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en-US" altLang="zh-CN" sz="3200" i="0" baseline="30000">
                <a:latin typeface="Times New Roman" panose="02020603050405020304" pitchFamily="18" charset="0"/>
              </a:rPr>
              <a:t>(</a:t>
            </a:r>
            <a:r>
              <a:rPr lang="en-US" altLang="zh-CN" sz="3200" baseline="30000">
                <a:latin typeface="Times New Roman" panose="02020603050405020304" pitchFamily="18" charset="0"/>
              </a:rPr>
              <a:t>n</a:t>
            </a:r>
            <a:r>
              <a:rPr lang="en-US" altLang="zh-CN" sz="3200" i="0" baseline="30000">
                <a:latin typeface="Times New Roman" panose="02020603050405020304" pitchFamily="18" charset="0"/>
              </a:rPr>
              <a:t>-1)</a:t>
            </a:r>
            <a:r>
              <a:rPr lang="en-US" altLang="zh-CN" sz="3200" i="0">
                <a:latin typeface="Times New Roman" panose="02020603050405020304" pitchFamily="18" charset="0"/>
              </a:rPr>
              <a:t>)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i="0">
                <a:latin typeface="Times New Roman" panose="02020603050405020304" pitchFamily="18" charset="0"/>
              </a:rPr>
              <a:t>……</a:t>
            </a:r>
          </a:p>
        </p:txBody>
      </p:sp>
      <p:graphicFrame>
        <p:nvGraphicFramePr>
          <p:cNvPr id="537609" name="Object 9"/>
          <p:cNvGraphicFramePr>
            <a:graphicFrameLocks noChangeAspect="1"/>
          </p:cNvGraphicFramePr>
          <p:nvPr/>
        </p:nvGraphicFramePr>
        <p:xfrm>
          <a:off x="1295400" y="2884488"/>
          <a:ext cx="96012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5" name="Equation" r:id="rId7" imgW="5435600" imgH="444500" progId="Equation.3">
                  <p:embed/>
                </p:oleObj>
              </mc:Choice>
              <mc:Fallback>
                <p:oleObj name="Equation" r:id="rId7" imgW="5435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84488"/>
                        <a:ext cx="96012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4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37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37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537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37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2018(4)</a:t>
            </a: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0" y="1451806"/>
            <a:ext cx="8579854" cy="21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0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埃尔米特插值公式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94" y="1796342"/>
            <a:ext cx="7993288" cy="43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6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889DC5A-9B55-4C5D-85B1-1665ACB233B4}" type="slidenum">
              <a:rPr lang="zh-CN" altLang="en-US" b="0" i="0"/>
              <a:pPr algn="r"/>
              <a:t>59</a:t>
            </a:fld>
            <a:endParaRPr lang="en-US" altLang="zh-CN" b="0" i="0"/>
          </a:p>
        </p:txBody>
      </p:sp>
      <p:sp>
        <p:nvSpPr>
          <p:cNvPr id="164867" name="日期占位符 4"/>
          <p:cNvSpPr>
            <a:spLocks noGrp="1"/>
          </p:cNvSpPr>
          <p:nvPr>
            <p:ph type="dt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 defTabSz="1157288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157288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72F253B2-BC9B-41B8-9BB2-14709879D7DE}" type="datetime1">
              <a:rPr lang="zh-CN" altLang="en-US" sz="1800" i="0"/>
              <a:pPr algn="l"/>
              <a:t>2019/12/6</a:t>
            </a:fld>
            <a:endParaRPr lang="en-US" altLang="zh-CN" sz="1800" i="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7.1 </a:t>
            </a:r>
            <a:r>
              <a:rPr lang="zh-CN" altLang="en-US"/>
              <a:t>牛顿型埃米特插值公式</a:t>
            </a:r>
          </a:p>
        </p:txBody>
      </p:sp>
      <p:sp>
        <p:nvSpPr>
          <p:cNvPr id="164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1143001"/>
            <a:ext cx="8820150" cy="384175"/>
          </a:xfrm>
        </p:spPr>
        <p:txBody>
          <a:bodyPr/>
          <a:lstStyle/>
          <a:p>
            <a:r>
              <a:rPr lang="zh-CN" altLang="en-US"/>
              <a:t>根据差商和导数的关系：</a:t>
            </a:r>
          </a:p>
        </p:txBody>
      </p:sp>
      <p:graphicFrame>
        <p:nvGraphicFramePr>
          <p:cNvPr id="164870" name="Object 4"/>
          <p:cNvGraphicFramePr>
            <a:graphicFrameLocks noChangeAspect="1"/>
          </p:cNvGraphicFramePr>
          <p:nvPr/>
        </p:nvGraphicFramePr>
        <p:xfrm>
          <a:off x="1847850" y="1700214"/>
          <a:ext cx="37353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2" name="Equation" r:id="rId3" imgW="1543232" imgH="361954" progId="Equation.DSMT4">
                  <p:embed/>
                </p:oleObj>
              </mc:Choice>
              <mc:Fallback>
                <p:oleObj name="Equation" r:id="rId3" imgW="1543232" imgH="3619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700214"/>
                        <a:ext cx="373538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7" name="Object 5"/>
          <p:cNvGraphicFramePr>
            <a:graphicFrameLocks noChangeAspect="1"/>
          </p:cNvGraphicFramePr>
          <p:nvPr/>
        </p:nvGraphicFramePr>
        <p:xfrm>
          <a:off x="1414464" y="4437064"/>
          <a:ext cx="34067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3" name="公式" r:id="rId5" imgW="1459866" imgH="406224" progId="Equation.3">
                  <p:embed/>
                </p:oleObj>
              </mc:Choice>
              <mc:Fallback>
                <p:oleObj name="公式" r:id="rId5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4" y="4437064"/>
                        <a:ext cx="340677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0" y="1125538"/>
            <a:ext cx="4376738" cy="1816100"/>
            <a:chOff x="0" y="1560"/>
            <a:chExt cx="2757" cy="1144"/>
          </a:xfrm>
        </p:grpSpPr>
        <p:graphicFrame>
          <p:nvGraphicFramePr>
            <p:cNvPr id="164874" name="Object 6"/>
            <p:cNvGraphicFramePr>
              <a:graphicFrameLocks noChangeAspect="1"/>
            </p:cNvGraphicFramePr>
            <p:nvPr/>
          </p:nvGraphicFramePr>
          <p:xfrm>
            <a:off x="0" y="1560"/>
            <a:ext cx="2757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84" name="公式" r:id="rId7" imgW="1727200" imgH="419100" progId="Equation.3">
                    <p:embed/>
                  </p:oleObj>
                </mc:Choice>
                <mc:Fallback>
                  <p:oleObj name="公式" r:id="rId7" imgW="1727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60"/>
                          <a:ext cx="2757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75" name="Text Box 8"/>
            <p:cNvSpPr txBox="1">
              <a:spLocks noChangeArrowheads="1"/>
            </p:cNvSpPr>
            <p:nvPr/>
          </p:nvSpPr>
          <p:spPr bwMode="auto">
            <a:xfrm>
              <a:off x="454" y="2377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0" i="0"/>
                <a:t>n+1</a:t>
              </a:r>
              <a:r>
                <a:rPr lang="zh-CN" altLang="en-US" sz="2800" b="0" i="0"/>
                <a:t>个</a:t>
              </a:r>
              <a:r>
                <a:rPr lang="en-US" altLang="zh-CN" sz="2800" b="0" i="0"/>
                <a:t>x</a:t>
              </a:r>
              <a:r>
                <a:rPr lang="en-US" altLang="zh-CN" sz="2800" b="0" i="0" baseline="-25000"/>
                <a:t>0</a:t>
              </a:r>
              <a:r>
                <a:rPr lang="en-US" altLang="zh-CN" sz="2800" b="0" i="0"/>
                <a:t> </a:t>
              </a:r>
            </a:p>
          </p:txBody>
        </p:sp>
        <p:sp>
          <p:nvSpPr>
            <p:cNvPr id="164876" name="AutoShape 9"/>
            <p:cNvSpPr>
              <a:spLocks/>
            </p:cNvSpPr>
            <p:nvPr/>
          </p:nvSpPr>
          <p:spPr bwMode="auto">
            <a:xfrm rot="16200000" flipV="1">
              <a:off x="850" y="1799"/>
              <a:ext cx="159" cy="861"/>
            </a:xfrm>
            <a:prstGeom prst="leftBrace">
              <a:avLst>
                <a:gd name="adj1" fmla="val 4512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745482" name="Object 10"/>
          <p:cNvGraphicFramePr>
            <a:graphicFrameLocks noChangeAspect="1"/>
          </p:cNvGraphicFramePr>
          <p:nvPr/>
        </p:nvGraphicFramePr>
        <p:xfrm>
          <a:off x="5086350" y="3141663"/>
          <a:ext cx="59626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5" name="公式" r:id="rId9" imgW="2578100" imgH="1346200" progId="Equation.3">
                  <p:embed/>
                </p:oleObj>
              </mc:Choice>
              <mc:Fallback>
                <p:oleObj name="公式" r:id="rId9" imgW="25781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3141663"/>
                        <a:ext cx="59626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6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考试范围与知识要点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第四章 解线性方程组的迭代法</a:t>
            </a:r>
            <a:endParaRPr lang="en-US" altLang="zh-CN" sz="3200" dirty="0"/>
          </a:p>
          <a:p>
            <a:pPr lvl="1"/>
            <a:r>
              <a:rPr lang="zh-CN" altLang="en-US" sz="3000" dirty="0"/>
              <a:t>向量范数、矩阵范数、谱半径</a:t>
            </a:r>
            <a:endParaRPr lang="en-US" altLang="zh-CN" sz="3000" dirty="0"/>
          </a:p>
          <a:p>
            <a:pPr lvl="1"/>
            <a:r>
              <a:rPr lang="zh-CN" altLang="en-US" sz="3000" dirty="0"/>
              <a:t>雅可比迭代法</a:t>
            </a:r>
            <a:endParaRPr lang="en-US" altLang="zh-CN" sz="3000" dirty="0"/>
          </a:p>
          <a:p>
            <a:pPr lvl="1"/>
            <a:r>
              <a:rPr lang="zh-CN" altLang="en-US" sz="3000" dirty="0"/>
              <a:t>高斯</a:t>
            </a:r>
            <a:r>
              <a:rPr lang="en-US" altLang="zh-CN" sz="3000" dirty="0"/>
              <a:t>-</a:t>
            </a:r>
            <a:r>
              <a:rPr lang="zh-CN" altLang="en-US" sz="3000" dirty="0"/>
              <a:t>赛德尔迭代法</a:t>
            </a:r>
            <a:endParaRPr lang="en-US" altLang="zh-CN" sz="3000" dirty="0"/>
          </a:p>
          <a:p>
            <a:pPr lvl="1"/>
            <a:r>
              <a:rPr lang="zh-CN" altLang="en-US" sz="3000" dirty="0"/>
              <a:t>收敛条件</a:t>
            </a:r>
            <a:endParaRPr lang="en-US" altLang="zh-CN" sz="3000" dirty="0"/>
          </a:p>
          <a:p>
            <a:pPr lvl="1"/>
            <a:r>
              <a:rPr lang="zh-CN" altLang="en-US" sz="3000" dirty="0"/>
              <a:t>松弛迭代法</a:t>
            </a:r>
            <a:endParaRPr lang="en-US" altLang="zh-CN" sz="30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69007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第五章 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2018(5)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6" y="1706657"/>
            <a:ext cx="8834505" cy="21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32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科特斯求积公式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4386" y="1334704"/>
            <a:ext cx="8898605" cy="48764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667" y="261135"/>
            <a:ext cx="7045894" cy="8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6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科特斯求积公式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2" y="1399790"/>
            <a:ext cx="8962071" cy="50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494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科特斯求积公式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89" y="1577977"/>
            <a:ext cx="10040255" cy="45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32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科特斯求积公式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49" y="1796342"/>
            <a:ext cx="9130173" cy="47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4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科特斯求积公式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8" y="1372325"/>
            <a:ext cx="9078146" cy="8480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8" y="2358837"/>
            <a:ext cx="8883751" cy="7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30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复化梯形求积公式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17" y="1394231"/>
            <a:ext cx="8253354" cy="3150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617" y="4882303"/>
            <a:ext cx="8256831" cy="98623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615451" y="4882303"/>
            <a:ext cx="1651379" cy="986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75044" y="591374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这个是开根号</a:t>
            </a:r>
          </a:p>
        </p:txBody>
      </p:sp>
    </p:spTree>
    <p:extLst>
      <p:ext uri="{BB962C8B-B14F-4D97-AF65-F5344CB8AC3E}">
        <p14:creationId xmlns:p14="http://schemas.microsoft.com/office/powerpoint/2010/main" val="1966889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复化辛普森求积公式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77" y="1359613"/>
            <a:ext cx="8322848" cy="35186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77" y="4878216"/>
            <a:ext cx="6847619" cy="15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340" y="4878216"/>
            <a:ext cx="4518799" cy="16072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58901" y="5812837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M=2m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466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复化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3/8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59" y="1579467"/>
            <a:ext cx="7998687" cy="42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157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关于求积节点个数的习题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3" y="1796342"/>
            <a:ext cx="9240854" cy="9468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2" y="3007104"/>
            <a:ext cx="9320063" cy="11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考试范围与知识要点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200" dirty="0"/>
              <a:t>第五章 插值法</a:t>
            </a:r>
            <a:endParaRPr lang="en-US" altLang="zh-CN" sz="3200" dirty="0"/>
          </a:p>
          <a:p>
            <a:pPr lvl="1"/>
            <a:r>
              <a:rPr lang="zh-CN" altLang="en-US" sz="3000" dirty="0"/>
              <a:t>差商、差分</a:t>
            </a:r>
            <a:endParaRPr lang="en-US" altLang="zh-CN" sz="3000" dirty="0"/>
          </a:p>
          <a:p>
            <a:pPr lvl="1"/>
            <a:r>
              <a:rPr lang="zh-CN" altLang="en-US" sz="3000" dirty="0"/>
              <a:t>不等距节点下的牛顿基本差商公式</a:t>
            </a:r>
            <a:endParaRPr lang="en-US" altLang="zh-CN" sz="3000" dirty="0"/>
          </a:p>
          <a:p>
            <a:pPr lvl="1"/>
            <a:r>
              <a:rPr lang="zh-CN" altLang="en-US" sz="3000" dirty="0"/>
              <a:t>等距节点下的牛顿基本差商公式</a:t>
            </a:r>
            <a:endParaRPr lang="en-US" altLang="zh-CN" sz="3000" dirty="0"/>
          </a:p>
          <a:p>
            <a:pPr lvl="2"/>
            <a:r>
              <a:rPr lang="zh-CN" altLang="en-US" sz="2800" dirty="0"/>
              <a:t>牛顿前插公式</a:t>
            </a:r>
            <a:endParaRPr lang="en-US" altLang="zh-CN" sz="2800" dirty="0"/>
          </a:p>
          <a:p>
            <a:pPr lvl="2"/>
            <a:r>
              <a:rPr lang="zh-CN" altLang="en-US" sz="2800" dirty="0"/>
              <a:t>牛顿后插公式</a:t>
            </a:r>
            <a:endParaRPr lang="en-US" altLang="zh-CN" sz="2800" dirty="0"/>
          </a:p>
          <a:p>
            <a:pPr lvl="1"/>
            <a:r>
              <a:rPr lang="zh-CN" altLang="en-US" sz="3200" dirty="0"/>
              <a:t>拉格朗日插值公式</a:t>
            </a:r>
            <a:endParaRPr lang="en-US" altLang="zh-CN" sz="3200" dirty="0"/>
          </a:p>
          <a:p>
            <a:pPr lvl="1"/>
            <a:r>
              <a:rPr lang="zh-CN" altLang="en-US" sz="3000" dirty="0"/>
              <a:t>反插值</a:t>
            </a:r>
            <a:endParaRPr lang="en-US" altLang="zh-CN" sz="3000" dirty="0"/>
          </a:p>
          <a:p>
            <a:pPr lvl="1"/>
            <a:r>
              <a:rPr lang="zh-CN" altLang="en-US" sz="3000" dirty="0"/>
              <a:t>埃尔米特插值公式</a:t>
            </a:r>
            <a:endParaRPr lang="en-US" altLang="zh-CN" sz="3000" dirty="0"/>
          </a:p>
          <a:p>
            <a:pPr lvl="2"/>
            <a:endParaRPr lang="en-US" altLang="zh-CN" sz="3000" dirty="0"/>
          </a:p>
          <a:p>
            <a:pPr lvl="1"/>
            <a:endParaRPr lang="en-US" altLang="zh-CN" sz="30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592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计算习题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0" y="1547044"/>
            <a:ext cx="8630662" cy="17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294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龙贝格法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987" y="1162762"/>
            <a:ext cx="6504762" cy="17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987" y="2924667"/>
            <a:ext cx="5180952" cy="3933333"/>
          </a:xfrm>
          <a:prstGeom prst="rect">
            <a:avLst/>
          </a:prstGeom>
        </p:spPr>
      </p:pic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295438"/>
              </p:ext>
            </p:extLst>
          </p:nvPr>
        </p:nvGraphicFramePr>
        <p:xfrm>
          <a:off x="3877670" y="93841"/>
          <a:ext cx="5381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Equation" r:id="rId6" imgW="2450880" imgH="457200" progId="Equation.3">
                  <p:embed/>
                </p:oleObj>
              </mc:Choice>
              <mc:Fallback>
                <p:oleObj name="Equation" r:id="rId6" imgW="2450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670" y="93841"/>
                        <a:ext cx="5381625" cy="936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龙贝格法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82" y="898171"/>
            <a:ext cx="8416240" cy="6440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582" y="1871527"/>
            <a:ext cx="8416240" cy="21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00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52" y="1542055"/>
            <a:ext cx="8807742" cy="47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870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60" y="1548982"/>
            <a:ext cx="8930662" cy="4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028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98171"/>
          </a:xfrm>
        </p:spPr>
        <p:txBody>
          <a:bodyPr/>
          <a:lstStyle/>
          <a:p>
            <a:r>
              <a:rPr lang="zh-CN" altLang="en-US" dirty="0"/>
              <a:t>第六章 数值积分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171"/>
            <a:ext cx="9921922" cy="595982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高斯求积公式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65" y="1361375"/>
            <a:ext cx="8119908" cy="1826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34" y="3946659"/>
            <a:ext cx="7944180" cy="13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4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675418" cy="845127"/>
          </a:xfrm>
        </p:spPr>
        <p:txBody>
          <a:bodyPr/>
          <a:lstStyle/>
          <a:p>
            <a:r>
              <a:rPr lang="zh-CN" altLang="en-US" dirty="0"/>
              <a:t>考前复习注意事项与建议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45126"/>
            <a:ext cx="9601200" cy="6012874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对于</a:t>
            </a:r>
            <a:r>
              <a:rPr lang="en-US" altLang="zh-CN" sz="3200" dirty="0" err="1"/>
              <a:t>ppt</a:t>
            </a:r>
            <a:r>
              <a:rPr lang="zh-CN" altLang="en-US" sz="3200" dirty="0"/>
              <a:t>中的计算方法与公式，务必做到熟练掌握，最终做到不看公式也能写出计算过程。</a:t>
            </a:r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若公式理解起来有困难，回到教材或</a:t>
            </a:r>
            <a:r>
              <a:rPr lang="en-US" altLang="zh-CN" sz="3200" dirty="0" err="1">
                <a:solidFill>
                  <a:srgbClr val="FF0000"/>
                </a:solidFill>
              </a:rPr>
              <a:t>ppt</a:t>
            </a:r>
            <a:r>
              <a:rPr lang="zh-CN" altLang="en-US" sz="3200" dirty="0">
                <a:solidFill>
                  <a:srgbClr val="FF0000"/>
                </a:solidFill>
              </a:rPr>
              <a:t>上寻找对应的例题，一步一步亲手计算。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/>
              <a:t>熟练建立在大量应用练习的基础之上。</a:t>
            </a:r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熟练掌握手中的计算器使用方法，如解方程、解方程组、统计表格功能等等，最终结果可以用计算器进行验证</a:t>
            </a:r>
            <a:r>
              <a:rPr lang="en-US" altLang="zh-CN" sz="3200" dirty="0">
                <a:solidFill>
                  <a:srgbClr val="FF0000"/>
                </a:solidFill>
              </a:rPr>
              <a:t>※※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一定根据题目中要求保留小数点后位数或有效数字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/>
              <a:t>高斯消元</a:t>
            </a:r>
            <a:r>
              <a:rPr lang="en-US" altLang="zh-CN" sz="3200" dirty="0"/>
              <a:t>/</a:t>
            </a:r>
            <a:r>
              <a:rPr lang="zh-CN" altLang="en-US" sz="3200" dirty="0"/>
              <a:t>克劳特消元</a:t>
            </a:r>
            <a:r>
              <a:rPr lang="en-US" altLang="zh-CN" sz="3200" dirty="0"/>
              <a:t>/</a:t>
            </a:r>
            <a:r>
              <a:rPr lang="zh-CN" altLang="en-US" sz="3200" dirty="0"/>
              <a:t>平方根法公式比较繁琐，注意耐心计算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52245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326" y="2404531"/>
            <a:ext cx="8796993" cy="1646302"/>
          </a:xfrm>
        </p:spPr>
        <p:txBody>
          <a:bodyPr/>
          <a:lstStyle/>
          <a:p>
            <a:r>
              <a:rPr lang="zh-CN" altLang="en-US" sz="9600" dirty="0"/>
              <a:t>祝大家考试顺利！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zh-CN" altLang="en-US" sz="3600" dirty="0"/>
              <a:t>数值分析只是刚刚开始</a:t>
            </a:r>
            <a:r>
              <a:rPr lang="en-US" altLang="zh-CN" sz="3600" dirty="0"/>
              <a:t>/(</a:t>
            </a:r>
            <a:r>
              <a:rPr lang="zh-CN" altLang="en-US" sz="3600" dirty="0"/>
              <a:t>ㄒ</a:t>
            </a:r>
            <a:r>
              <a:rPr lang="en-US" altLang="zh-CN" sz="3600" dirty="0"/>
              <a:t>o</a:t>
            </a:r>
            <a:r>
              <a:rPr lang="zh-CN" altLang="en-US" sz="3600" dirty="0"/>
              <a:t>ㄒ</a:t>
            </a:r>
            <a:r>
              <a:rPr lang="en-US" altLang="zh-CN" sz="3600" dirty="0"/>
              <a:t>)/~~</a:t>
            </a:r>
          </a:p>
          <a:p>
            <a:pPr algn="ctr"/>
            <a:r>
              <a:rPr lang="zh-CN" altLang="en-US" sz="3600" dirty="0"/>
              <a:t>专业课的学习任重而道远！</a:t>
            </a:r>
          </a:p>
        </p:txBody>
      </p:sp>
    </p:spTree>
    <p:extLst>
      <p:ext uri="{BB962C8B-B14F-4D97-AF65-F5344CB8AC3E}">
        <p14:creationId xmlns:p14="http://schemas.microsoft.com/office/powerpoint/2010/main" val="103148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考试范围与知识要点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第六章 数值积分</a:t>
            </a:r>
            <a:endParaRPr lang="en-US" altLang="zh-CN" sz="3200" dirty="0"/>
          </a:p>
          <a:p>
            <a:pPr lvl="1"/>
            <a:r>
              <a:rPr lang="zh-CN" altLang="en-US" sz="3000" dirty="0"/>
              <a:t>牛顿</a:t>
            </a:r>
            <a:r>
              <a:rPr lang="en-US" altLang="zh-CN" sz="3000" dirty="0"/>
              <a:t>-</a:t>
            </a:r>
            <a:r>
              <a:rPr lang="zh-CN" altLang="en-US" sz="3000" dirty="0"/>
              <a:t>科特斯求积公式</a:t>
            </a:r>
            <a:endParaRPr lang="en-US" altLang="zh-CN" sz="3000" dirty="0"/>
          </a:p>
          <a:p>
            <a:pPr lvl="1"/>
            <a:r>
              <a:rPr lang="zh-CN" altLang="en-US" sz="3000" dirty="0"/>
              <a:t>复化求积公式</a:t>
            </a:r>
            <a:endParaRPr lang="en-US" altLang="zh-CN" sz="3000" dirty="0"/>
          </a:p>
          <a:p>
            <a:pPr lvl="2"/>
            <a:r>
              <a:rPr lang="zh-CN" altLang="en-US" sz="2800" dirty="0"/>
              <a:t>复合梯形公式</a:t>
            </a:r>
            <a:endParaRPr lang="en-US" altLang="zh-CN" sz="2800" dirty="0"/>
          </a:p>
          <a:p>
            <a:pPr lvl="2"/>
            <a:r>
              <a:rPr lang="zh-CN" altLang="en-US" sz="2800" dirty="0"/>
              <a:t>复合辛普森公式</a:t>
            </a:r>
            <a:endParaRPr lang="en-US" altLang="zh-CN" sz="2800" dirty="0"/>
          </a:p>
          <a:p>
            <a:pPr lvl="1"/>
            <a:r>
              <a:rPr lang="zh-CN" altLang="en-US" sz="3000" dirty="0"/>
              <a:t>龙贝格法</a:t>
            </a:r>
            <a:endParaRPr lang="en-US" altLang="zh-CN" sz="3000" dirty="0"/>
          </a:p>
          <a:p>
            <a:pPr lvl="1"/>
            <a:r>
              <a:rPr lang="zh-CN" altLang="en-US" sz="3000" dirty="0"/>
              <a:t>高斯求积公式</a:t>
            </a:r>
            <a:endParaRPr lang="en-US" altLang="zh-CN" sz="3000" dirty="0"/>
          </a:p>
          <a:p>
            <a:pPr marL="914400" lvl="2" indent="0">
              <a:buNone/>
            </a:pPr>
            <a:endParaRPr lang="en-US" altLang="zh-CN" sz="3000" dirty="0"/>
          </a:p>
          <a:p>
            <a:pPr lvl="1"/>
            <a:endParaRPr lang="en-US" altLang="zh-CN" sz="30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024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本次串讲未涉及到的一些知识点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一些不常考的余项公式</a:t>
            </a:r>
            <a:endParaRPr lang="en-US" altLang="zh-CN" sz="3200" dirty="0"/>
          </a:p>
          <a:p>
            <a:r>
              <a:rPr lang="zh-CN" altLang="en-US" sz="3000" dirty="0"/>
              <a:t>追赶法解线性方程组</a:t>
            </a:r>
            <a:endParaRPr lang="en-US" altLang="zh-CN" sz="3000" dirty="0"/>
          </a:p>
          <a:p>
            <a:r>
              <a:rPr lang="zh-CN" altLang="en-US" sz="3000" dirty="0"/>
              <a:t>三次样条插值</a:t>
            </a:r>
            <a:endParaRPr lang="en-US" altLang="zh-CN" sz="3000" dirty="0"/>
          </a:p>
          <a:p>
            <a:r>
              <a:rPr lang="zh-CN" altLang="en-US" sz="3000" dirty="0">
                <a:solidFill>
                  <a:srgbClr val="FF0000"/>
                </a:solidFill>
              </a:rPr>
              <a:t>数值微分</a:t>
            </a:r>
            <a:r>
              <a:rPr lang="en-US" altLang="zh-CN" sz="3000" dirty="0">
                <a:solidFill>
                  <a:srgbClr val="FF0000"/>
                </a:solidFill>
              </a:rPr>
              <a:t>※</a:t>
            </a:r>
          </a:p>
          <a:p>
            <a:pPr lvl="1"/>
            <a:endParaRPr lang="en-US" altLang="zh-CN" sz="30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8992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1667</TotalTime>
  <Words>2725</Words>
  <Application>Microsoft Office PowerPoint</Application>
  <PresentationFormat>宽屏</PresentationFormat>
  <Paragraphs>804</Paragraphs>
  <Slides>77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3" baseType="lpstr">
      <vt:lpstr>方正姚体</vt:lpstr>
      <vt:lpstr>仿宋</vt:lpstr>
      <vt:lpstr>黑体</vt:lpstr>
      <vt:lpstr>华文新魏</vt:lpstr>
      <vt:lpstr>楷体_GB2312</vt:lpstr>
      <vt:lpstr>宋体</vt:lpstr>
      <vt:lpstr>Arial</vt:lpstr>
      <vt:lpstr>Calibri</vt:lpstr>
      <vt:lpstr>Symbol</vt:lpstr>
      <vt:lpstr>Times New Roman</vt:lpstr>
      <vt:lpstr>Trebuchet MS</vt:lpstr>
      <vt:lpstr>Wingdings</vt:lpstr>
      <vt:lpstr>Wingdings 3</vt:lpstr>
      <vt:lpstr>平面</vt:lpstr>
      <vt:lpstr>Equation</vt:lpstr>
      <vt:lpstr>公式</vt:lpstr>
      <vt:lpstr>数值分析串讲</vt:lpstr>
      <vt:lpstr>考试题型</vt:lpstr>
      <vt:lpstr>考试范围与知识要点</vt:lpstr>
      <vt:lpstr>考试范围与知识要点</vt:lpstr>
      <vt:lpstr>考试范围与知识要点</vt:lpstr>
      <vt:lpstr>考试范围与知识要点</vt:lpstr>
      <vt:lpstr>考试范围与知识要点</vt:lpstr>
      <vt:lpstr>考试范围与知识要点</vt:lpstr>
      <vt:lpstr>本次串讲未涉及到的一些知识点</vt:lpstr>
      <vt:lpstr>第一章 数值计算中的误差</vt:lpstr>
      <vt:lpstr>第一章 数值计算中的误差</vt:lpstr>
      <vt:lpstr>第一章 数值计算中的误差</vt:lpstr>
      <vt:lpstr>第一章 数值计算中的误差</vt:lpstr>
      <vt:lpstr>第一章 数值计算中的误差</vt:lpstr>
      <vt:lpstr>第一章 数值计算中的误差</vt:lpstr>
      <vt:lpstr>习 题 一</vt:lpstr>
      <vt:lpstr>习 题 一</vt:lpstr>
      <vt:lpstr>第二章 方程（组）的迭代解法</vt:lpstr>
      <vt:lpstr>第二章 方程（组）的迭代解法</vt:lpstr>
      <vt:lpstr>第二章 方程（组）的迭代解法</vt:lpstr>
      <vt:lpstr>第二章 方程（组）的迭代解法</vt:lpstr>
      <vt:lpstr>第二章 方程（组）的迭代解法</vt:lpstr>
      <vt:lpstr>第二章 方程（组）的迭代解法</vt:lpstr>
      <vt:lpstr>第二章 方程（组）的迭代解法</vt:lpstr>
      <vt:lpstr>第二章 方程（组）的迭代解法</vt:lpstr>
      <vt:lpstr>第二章 方程（组）的迭代解法</vt:lpstr>
      <vt:lpstr>第二章 方程（组）的迭代解法</vt:lpstr>
      <vt:lpstr>第二章 方程（组）的迭代解法</vt:lpstr>
      <vt:lpstr>第三章 解线性方程组的直接法</vt:lpstr>
      <vt:lpstr>第三章 解线性方程组的直接法</vt:lpstr>
      <vt:lpstr>第三章 解线性方程组的直接法</vt:lpstr>
      <vt:lpstr>第三章 解线性方程组的直接法</vt:lpstr>
      <vt:lpstr>第三章 解线性方程组的直接法</vt:lpstr>
      <vt:lpstr>第四章 解线性方程组的迭代法</vt:lpstr>
      <vt:lpstr>第四章 解线性方程组的迭代法</vt:lpstr>
      <vt:lpstr>第四章 解线性方程组的迭代法</vt:lpstr>
      <vt:lpstr>第四章 解线性方程组的迭代法</vt:lpstr>
      <vt:lpstr>第四章 解线性方程组的迭代法</vt:lpstr>
      <vt:lpstr>第四章 解线性方程组的迭代法</vt:lpstr>
      <vt:lpstr>第四章 解线性方程组的迭代法</vt:lpstr>
      <vt:lpstr>第四章 解线性方程组的迭代法</vt:lpstr>
      <vt:lpstr>第五章 插值法</vt:lpstr>
      <vt:lpstr>第五章 插值法</vt:lpstr>
      <vt:lpstr>第五章 插值法</vt:lpstr>
      <vt:lpstr>第五章 插值法</vt:lpstr>
      <vt:lpstr>第五章 插值法</vt:lpstr>
      <vt:lpstr>第五章 插值法</vt:lpstr>
      <vt:lpstr>第五章 插值法</vt:lpstr>
      <vt:lpstr>第五章 插值法</vt:lpstr>
      <vt:lpstr>第五章 插值法</vt:lpstr>
      <vt:lpstr>第五章 插值法</vt:lpstr>
      <vt:lpstr>第五章 插值法</vt:lpstr>
      <vt:lpstr>第五章 插值法</vt:lpstr>
      <vt:lpstr>第五章 插值法</vt:lpstr>
      <vt:lpstr>§6.2 利用正函数插值公式的反插值法</vt:lpstr>
      <vt:lpstr>§6.2 利用正函数插值公式的反插值法</vt:lpstr>
      <vt:lpstr>第五章 插值法</vt:lpstr>
      <vt:lpstr>第五章 插值法</vt:lpstr>
      <vt:lpstr>7.1 牛顿型埃米特插值公式</vt:lpstr>
      <vt:lpstr>第五章 插值法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第六章 数值积分</vt:lpstr>
      <vt:lpstr>考前复习注意事项与建议</vt:lpstr>
      <vt:lpstr>祝大家考试顺利！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数值分析串讲</dc:title>
  <dc:creator>徐 德轩</dc:creator>
  <cp:lastModifiedBy>Xiao Yunjie</cp:lastModifiedBy>
  <cp:revision>255</cp:revision>
  <dcterms:created xsi:type="dcterms:W3CDTF">2019-11-24T07:13:40Z</dcterms:created>
  <dcterms:modified xsi:type="dcterms:W3CDTF">2019-12-06T03:44:45Z</dcterms:modified>
</cp:coreProperties>
</file>