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BT Light" charset="1" panose="0208050304030B020404"/>
      <p:regular r:id="rId19"/>
    </p:embeddedFont>
    <p:embeddedFont>
      <p:font typeface="Nunito" charset="1" panose="00000000000000000000"/>
      <p:regular r:id="rId20"/>
    </p:embeddedFont>
    <p:embeddedFont>
      <p:font typeface="Cooper BT Bold" charset="1" panose="0208080404030B020404"/>
      <p:regular r:id="rId21"/>
    </p:embeddedFont>
    <p:embeddedFont>
      <p:font typeface="Nunito Bold" charset="1" panose="00000000000000000000"/>
      <p:regular r:id="rId22"/>
    </p:embeddedFont>
    <p:embeddedFont>
      <p:font typeface="Times New Roman MT" charset="1" panose="02030502070405020303"/>
      <p:regular r:id="rId23"/>
    </p:embeddedFont>
    <p:embeddedFont>
      <p:font typeface="Arial MT Pro Bold" charset="1" panose="020B0802020202020204"/>
      <p:regular r:id="rId24"/>
    </p:embeddedFont>
    <p:embeddedFont>
      <p:font typeface="Times New Roman MT Italics" charset="1" panose="02030502070405090303"/>
      <p:regular r:id="rId25"/>
    </p:embeddedFont>
    <p:embeddedFont>
      <p:font typeface="Nunito Bold Italics" charset="1" panose="00000000000000000000"/>
      <p:regular r:id="rId26"/>
    </p:embeddedFont>
    <p:embeddedFont>
      <p:font typeface="Canva Sans Bold" charset="1" panose="020B0803030501040103"/>
      <p:regular r:id="rId27"/>
    </p:embeddedFont>
    <p:embeddedFont>
      <p:font typeface="Canva Sans" charset="1" panose="020B0503030501040103"/>
      <p:regular r:id="rId28"/>
    </p:embeddedFont>
    <p:embeddedFont>
      <p:font typeface="Nunito San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06550" y="736345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6855" y="3960074"/>
            <a:ext cx="3636762" cy="363676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5236" y="1209675"/>
            <a:ext cx="11757528" cy="133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2"/>
              </a:lnSpc>
            </a:pPr>
            <a:r>
              <a:rPr lang="en-US" sz="10002">
                <a:solidFill>
                  <a:srgbClr val="051D4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 SAT Reading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24815" y="4134961"/>
            <a:ext cx="708173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>
                <a:solidFill>
                  <a:srgbClr val="051D4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Objectives: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6725" y="2275045"/>
            <a:ext cx="8276985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 Structure and Purpose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5599" y="3091021"/>
            <a:ext cx="792003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Subheading (if necessary)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4662" y="4759279"/>
            <a:ext cx="2688580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Subheading</a:t>
            </a:r>
          </a:p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925973"/>
            <a:ext cx="356038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209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Question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05880"/>
            <a:ext cx="1570666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76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Which table gives three values of </a:t>
            </a:r>
            <a:r>
              <a:rPr lang="en-US" sz="2769" i="true">
                <a:solidFill>
                  <a:srgbClr val="051D4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x </a:t>
            </a:r>
            <a:r>
              <a:rPr lang="en-US" sz="276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and their corresponding </a:t>
            </a:r>
            <a:r>
              <a:rPr lang="en-US" sz="2769" i="true">
                <a:solidFill>
                  <a:srgbClr val="051D4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y </a:t>
            </a:r>
            <a:r>
              <a:rPr lang="en-US" sz="276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values for the given equation?</a:t>
            </a:r>
            <a:r>
              <a:rPr lang="en-US" sz="276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7888" y="3390291"/>
            <a:ext cx="3331198" cy="1519494"/>
          </a:xfrm>
          <a:prstGeom prst="rect">
            <a:avLst/>
          </a:prstGeom>
        </p:spPr>
      </p:pic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5615844" y="5911415"/>
          <a:ext cx="2432910" cy="4229100"/>
        </p:xfrm>
        <a:graphic>
          <a:graphicData uri="http://schemas.openxmlformats.org/drawingml/2006/table">
            <a:tbl>
              <a:tblPr/>
              <a:tblGrid>
                <a:gridCol w="1109055"/>
                <a:gridCol w="1169539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945488" y="5911415"/>
          <a:ext cx="2432910" cy="4229100"/>
        </p:xfrm>
        <a:graphic>
          <a:graphicData uri="http://schemas.openxmlformats.org/drawingml/2006/table">
            <a:tbl>
              <a:tblPr/>
              <a:tblGrid>
                <a:gridCol w="1109055"/>
                <a:gridCol w="1169539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2656316" y="5948625"/>
          <a:ext cx="2432910" cy="4229100"/>
        </p:xfrm>
        <a:graphic>
          <a:graphicData uri="http://schemas.openxmlformats.org/drawingml/2006/table">
            <a:tbl>
              <a:tblPr/>
              <a:tblGrid>
                <a:gridCol w="1109055"/>
                <a:gridCol w="1169539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8985960" y="5948625"/>
          <a:ext cx="2432910" cy="4229100"/>
        </p:xfrm>
        <a:graphic>
          <a:graphicData uri="http://schemas.openxmlformats.org/drawingml/2006/table">
            <a:tbl>
              <a:tblPr/>
              <a:tblGrid>
                <a:gridCol w="1109055"/>
                <a:gridCol w="1169539"/>
              </a:tblGrid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b="true" sz="3000" i="true">
                          <a:solidFill>
                            <a:srgbClr val="000000"/>
                          </a:solidFill>
                          <a:latin typeface="Nunito Bold Italics"/>
                          <a:ea typeface="Nunito Bold Italics"/>
                          <a:cs typeface="Nunito Bold Italics"/>
                          <a:sym typeface="Nunito Bold Italics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7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-13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187837" y="5252665"/>
            <a:ext cx="59079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4949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69377" y="5215455"/>
            <a:ext cx="59079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4949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90565" y="5252665"/>
            <a:ext cx="59079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4949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09445" y="5252665"/>
            <a:ext cx="590790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4949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21967" y="901889"/>
            <a:ext cx="6960895" cy="800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2"/>
              </a:lnSpc>
            </a:pPr>
            <a:r>
              <a:rPr lang="en-US" sz="6002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Desmos: Tables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714721" y="2178088"/>
          <a:ext cx="12027937" cy="7412563"/>
        </p:xfrm>
        <a:graphic>
          <a:graphicData uri="http://schemas.openxmlformats.org/drawingml/2006/table">
            <a:tbl>
              <a:tblPr/>
              <a:tblGrid>
                <a:gridCol w="1926132"/>
                <a:gridCol w="6172012"/>
                <a:gridCol w="3929793"/>
              </a:tblGrid>
              <a:tr h="899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Definition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Button in Desmos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1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Mean (average)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Sum of all values divided by the number of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51D4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middle value in a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50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Most common value in a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N/A (look for the # that is present the most)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Difference between the highest and lowest values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N/A </a:t>
                      </a:r>
                      <a:endParaRPr lang="en-US" sz="1100"/>
                    </a:p>
                    <a:p>
                      <a:pPr algn="ctr">
                        <a:lnSpc>
                          <a:spcPts val="264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(Can input highest # - lowest #)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1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Standard Deviation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Measure of the “spread” of data (i.e. how far each data point is from the mean)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Stdev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778808" y="639357"/>
            <a:ext cx="12579006" cy="91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6859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Table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Dots Abstract Shapes Icon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3127" y="2315568"/>
            <a:ext cx="4996585" cy="4996585"/>
          </a:xfrm>
          <a:custGeom>
            <a:avLst/>
            <a:gdLst/>
            <a:ahLst/>
            <a:cxnLst/>
            <a:rect r="r" b="b" t="t" l="l"/>
            <a:pathLst>
              <a:path h="4996585" w="4996585">
                <a:moveTo>
                  <a:pt x="0" y="0"/>
                </a:moveTo>
                <a:lnTo>
                  <a:pt x="4996585" y="0"/>
                </a:lnTo>
                <a:lnTo>
                  <a:pt x="4996585" y="4996586"/>
                </a:lnTo>
                <a:lnTo>
                  <a:pt x="0" y="4996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10188" y="3022282"/>
            <a:ext cx="6467624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>
                <a:solidFill>
                  <a:srgbClr val="051D4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Heading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8929" y="5191442"/>
            <a:ext cx="5430143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Subheading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21092" y="6427153"/>
            <a:ext cx="10458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Body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04007" y="1855558"/>
            <a:ext cx="11757528" cy="520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51D4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Digital SAT Math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03133" y="7376319"/>
            <a:ext cx="7081734" cy="78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9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Desmos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64669" y="730885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99818"/>
            <a:ext cx="8757288" cy="3687364"/>
            <a:chOff x="0" y="0"/>
            <a:chExt cx="1323473" cy="5572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3473" cy="557265"/>
            </a:xfrm>
            <a:custGeom>
              <a:avLst/>
              <a:gdLst/>
              <a:ahLst/>
              <a:cxnLst/>
              <a:rect r="r" b="b" t="t" l="l"/>
              <a:pathLst>
                <a:path h="557265" w="1323473">
                  <a:moveTo>
                    <a:pt x="45087" y="0"/>
                  </a:moveTo>
                  <a:lnTo>
                    <a:pt x="1278386" y="0"/>
                  </a:lnTo>
                  <a:cubicBezTo>
                    <a:pt x="1303287" y="0"/>
                    <a:pt x="1323473" y="20186"/>
                    <a:pt x="1323473" y="45087"/>
                  </a:cubicBezTo>
                  <a:lnTo>
                    <a:pt x="1323473" y="512178"/>
                  </a:lnTo>
                  <a:cubicBezTo>
                    <a:pt x="1323473" y="537079"/>
                    <a:pt x="1303287" y="557265"/>
                    <a:pt x="1278386" y="557265"/>
                  </a:cubicBezTo>
                  <a:lnTo>
                    <a:pt x="45087" y="557265"/>
                  </a:lnTo>
                  <a:cubicBezTo>
                    <a:pt x="20186" y="557265"/>
                    <a:pt x="0" y="537079"/>
                    <a:pt x="0" y="512178"/>
                  </a:cubicBezTo>
                  <a:lnTo>
                    <a:pt x="0" y="45087"/>
                  </a:lnTo>
                  <a:cubicBezTo>
                    <a:pt x="0" y="20186"/>
                    <a:pt x="20186" y="0"/>
                    <a:pt x="45087" y="0"/>
                  </a:cubicBezTo>
                  <a:close/>
                </a:path>
              </a:pathLst>
            </a:custGeom>
            <a:solidFill>
              <a:srgbClr val="B1D4E0"/>
            </a:solidFill>
            <a:ln w="123825" cap="rnd">
              <a:solidFill>
                <a:srgbClr val="000000"/>
              </a:solidFill>
              <a:prstDash val="lgDash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23473" cy="595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27" y="4320502"/>
            <a:ext cx="10609034" cy="176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b="true" sz="6640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Purpose of the Underlined Portion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195245" y="3205721"/>
            <a:ext cx="6889881" cy="3875558"/>
          </a:xfrm>
          <a:custGeom>
            <a:avLst/>
            <a:gdLst/>
            <a:ahLst/>
            <a:cxnLst/>
            <a:rect r="r" b="b" t="t" l="l"/>
            <a:pathLst>
              <a:path h="3875558" w="6889881">
                <a:moveTo>
                  <a:pt x="0" y="0"/>
                </a:moveTo>
                <a:lnTo>
                  <a:pt x="6889881" y="0"/>
                </a:lnTo>
                <a:lnTo>
                  <a:pt x="6889881" y="3875558"/>
                </a:lnTo>
                <a:lnTo>
                  <a:pt x="0" y="3875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8725" y="8242051"/>
            <a:ext cx="6165769" cy="6158062"/>
          </a:xfrm>
          <a:custGeom>
            <a:avLst/>
            <a:gdLst/>
            <a:ahLst/>
            <a:cxnLst/>
            <a:rect r="r" b="b" t="t" l="l"/>
            <a:pathLst>
              <a:path h="6158062" w="6165769">
                <a:moveTo>
                  <a:pt x="0" y="0"/>
                </a:moveTo>
                <a:lnTo>
                  <a:pt x="6165769" y="0"/>
                </a:lnTo>
                <a:lnTo>
                  <a:pt x="6165769" y="6158062"/>
                </a:lnTo>
                <a:lnTo>
                  <a:pt x="0" y="615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22788" y="2435220"/>
            <a:ext cx="6633263" cy="66332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747523"/>
            <a:ext cx="16230600" cy="6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9"/>
              </a:lnSpc>
            </a:pPr>
            <a:r>
              <a:rPr lang="en-US" b="true" sz="4889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Heading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27895"/>
            <a:ext cx="8115300" cy="52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spc="174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Some helpful features: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3452" y="7698467"/>
            <a:ext cx="7785432" cy="7775700"/>
          </a:xfrm>
          <a:custGeom>
            <a:avLst/>
            <a:gdLst/>
            <a:ahLst/>
            <a:cxnLst/>
            <a:rect r="r" b="b" t="t" l="l"/>
            <a:pathLst>
              <a:path h="7775700" w="7785432">
                <a:moveTo>
                  <a:pt x="0" y="0"/>
                </a:moveTo>
                <a:lnTo>
                  <a:pt x="7785431" y="0"/>
                </a:lnTo>
                <a:lnTo>
                  <a:pt x="7785431" y="7775700"/>
                </a:lnTo>
                <a:lnTo>
                  <a:pt x="0" y="777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431035" y="2288287"/>
            <a:ext cx="10135807" cy="5813777"/>
            <a:chOff x="0" y="0"/>
            <a:chExt cx="7981950" cy="4578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709286" y="747523"/>
            <a:ext cx="14869427" cy="6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9"/>
              </a:lnSpc>
            </a:pPr>
            <a:r>
              <a:rPr lang="en-US" b="true" sz="4889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Heading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4847" y="2765641"/>
            <a:ext cx="8512412" cy="52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spc="174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Some helpful features: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 marL="626111" indent="-313055" lvl="1">
              <a:lnSpc>
                <a:spcPts val="3480"/>
              </a:lnSpc>
              <a:buFont typeface="Arial"/>
              <a:buChar char="•"/>
            </a:pPr>
            <a:r>
              <a:rPr lang="en-US" b="true" sz="2900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Heading</a:t>
            </a:r>
          </a:p>
          <a:p>
            <a:pPr algn="l" marL="1252221" indent="-417407" lvl="2">
              <a:lnSpc>
                <a:spcPts val="3480"/>
              </a:lnSpc>
              <a:buFont typeface="Arial"/>
              <a:buChar char="⚬"/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</a:p>
          <a:p>
            <a:pPr algn="l">
              <a:lnSpc>
                <a:spcPts val="3480"/>
              </a:lnSpc>
            </a:pPr>
          </a:p>
          <a:p>
            <a:pPr algn="l">
              <a:lnSpc>
                <a:spcPts val="348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9945" y="7253163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7928" y="3396289"/>
            <a:ext cx="16228248" cy="4050500"/>
          </a:xfrm>
          <a:custGeom>
            <a:avLst/>
            <a:gdLst/>
            <a:ahLst/>
            <a:cxnLst/>
            <a:rect r="r" b="b" t="t" l="l"/>
            <a:pathLst>
              <a:path h="4050500" w="16228248">
                <a:moveTo>
                  <a:pt x="0" y="0"/>
                </a:moveTo>
                <a:lnTo>
                  <a:pt x="16228248" y="0"/>
                </a:lnTo>
                <a:lnTo>
                  <a:pt x="16228248" y="4050500"/>
                </a:lnTo>
                <a:lnTo>
                  <a:pt x="0" y="4050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693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43550" y="4734900"/>
            <a:ext cx="2546400" cy="661800"/>
            <a:chOff x="0" y="0"/>
            <a:chExt cx="3395200" cy="88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5218" cy="882396"/>
            </a:xfrm>
            <a:custGeom>
              <a:avLst/>
              <a:gdLst/>
              <a:ahLst/>
              <a:cxnLst/>
              <a:rect r="r" b="b" t="t" l="l"/>
              <a:pathLst>
                <a:path h="882396" w="3395218">
                  <a:moveTo>
                    <a:pt x="50800" y="0"/>
                  </a:moveTo>
                  <a:lnTo>
                    <a:pt x="3344418" y="0"/>
                  </a:lnTo>
                  <a:cubicBezTo>
                    <a:pt x="3372485" y="0"/>
                    <a:pt x="3395218" y="22733"/>
                    <a:pt x="3395218" y="50800"/>
                  </a:cubicBezTo>
                  <a:lnTo>
                    <a:pt x="3395218" y="831596"/>
                  </a:lnTo>
                  <a:cubicBezTo>
                    <a:pt x="3395218" y="859663"/>
                    <a:pt x="3372485" y="882396"/>
                    <a:pt x="3344418" y="882396"/>
                  </a:cubicBezTo>
                  <a:lnTo>
                    <a:pt x="50800" y="882396"/>
                  </a:lnTo>
                  <a:cubicBezTo>
                    <a:pt x="22733" y="882396"/>
                    <a:pt x="0" y="859663"/>
                    <a:pt x="0" y="831596"/>
                  </a:cubicBez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moveTo>
                    <a:pt x="50800" y="101600"/>
                  </a:moveTo>
                  <a:lnTo>
                    <a:pt x="50800" y="50800"/>
                  </a:lnTo>
                  <a:lnTo>
                    <a:pt x="101600" y="50800"/>
                  </a:lnTo>
                  <a:lnTo>
                    <a:pt x="101600" y="831596"/>
                  </a:lnTo>
                  <a:lnTo>
                    <a:pt x="50800" y="831596"/>
                  </a:lnTo>
                  <a:lnTo>
                    <a:pt x="50800" y="780796"/>
                  </a:lnTo>
                  <a:lnTo>
                    <a:pt x="3344418" y="780796"/>
                  </a:lnTo>
                  <a:lnTo>
                    <a:pt x="3344418" y="831596"/>
                  </a:lnTo>
                  <a:lnTo>
                    <a:pt x="3293618" y="831596"/>
                  </a:lnTo>
                  <a:lnTo>
                    <a:pt x="3293618" y="50800"/>
                  </a:lnTo>
                  <a:lnTo>
                    <a:pt x="3344418" y="50800"/>
                  </a:lnTo>
                  <a:lnTo>
                    <a:pt x="3344418" y="101600"/>
                  </a:lnTo>
                  <a:lnTo>
                    <a:pt x="50800" y="101600"/>
                  </a:lnTo>
                  <a:close/>
                </a:path>
              </a:pathLst>
            </a:custGeom>
            <a:solidFill>
              <a:srgbClr val="B6D1E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071000" y="2959026"/>
            <a:ext cx="2470200" cy="1067308"/>
            <a:chOff x="0" y="0"/>
            <a:chExt cx="3293600" cy="1423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3618" cy="1423073"/>
            </a:xfrm>
            <a:custGeom>
              <a:avLst/>
              <a:gdLst/>
              <a:ahLst/>
              <a:cxnLst/>
              <a:rect r="r" b="b" t="t" l="l"/>
              <a:pathLst>
                <a:path h="1423073" w="3293618">
                  <a:moveTo>
                    <a:pt x="0" y="0"/>
                  </a:moveTo>
                  <a:lnTo>
                    <a:pt x="3293618" y="0"/>
                  </a:lnTo>
                  <a:lnTo>
                    <a:pt x="3293618" y="1423073"/>
                  </a:lnTo>
                  <a:lnTo>
                    <a:pt x="0" y="1423073"/>
                  </a:lnTo>
                  <a:close/>
                </a:path>
              </a:pathLst>
            </a:custGeom>
            <a:solidFill>
              <a:srgbClr val="B6D1E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293600" cy="142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x and y variables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4424802" y="3396289"/>
            <a:ext cx="494259" cy="1520311"/>
          </a:xfrm>
          <a:prstGeom prst="line">
            <a:avLst/>
          </a:prstGeom>
          <a:ln cap="rnd" w="19050">
            <a:solidFill>
              <a:srgbClr val="B6D1E8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3143550" y="5476100"/>
            <a:ext cx="2546400" cy="661800"/>
            <a:chOff x="0" y="0"/>
            <a:chExt cx="3395200" cy="882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95218" cy="882396"/>
            </a:xfrm>
            <a:custGeom>
              <a:avLst/>
              <a:gdLst/>
              <a:ahLst/>
              <a:cxnLst/>
              <a:rect r="r" b="b" t="t" l="l"/>
              <a:pathLst>
                <a:path h="882396" w="3395218">
                  <a:moveTo>
                    <a:pt x="50800" y="0"/>
                  </a:moveTo>
                  <a:lnTo>
                    <a:pt x="3344418" y="0"/>
                  </a:lnTo>
                  <a:cubicBezTo>
                    <a:pt x="3372485" y="0"/>
                    <a:pt x="3395218" y="22733"/>
                    <a:pt x="3395218" y="50800"/>
                  </a:cubicBezTo>
                  <a:lnTo>
                    <a:pt x="3395218" y="831596"/>
                  </a:lnTo>
                  <a:cubicBezTo>
                    <a:pt x="3395218" y="859663"/>
                    <a:pt x="3372485" y="882396"/>
                    <a:pt x="3344418" y="882396"/>
                  </a:cubicBezTo>
                  <a:lnTo>
                    <a:pt x="50800" y="882396"/>
                  </a:lnTo>
                  <a:cubicBezTo>
                    <a:pt x="22733" y="882396"/>
                    <a:pt x="0" y="859663"/>
                    <a:pt x="0" y="831596"/>
                  </a:cubicBez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moveTo>
                    <a:pt x="50800" y="101600"/>
                  </a:moveTo>
                  <a:lnTo>
                    <a:pt x="50800" y="50800"/>
                  </a:lnTo>
                  <a:lnTo>
                    <a:pt x="101600" y="50800"/>
                  </a:lnTo>
                  <a:lnTo>
                    <a:pt x="101600" y="831596"/>
                  </a:lnTo>
                  <a:lnTo>
                    <a:pt x="50800" y="831596"/>
                  </a:lnTo>
                  <a:lnTo>
                    <a:pt x="50800" y="780796"/>
                  </a:lnTo>
                  <a:lnTo>
                    <a:pt x="3344418" y="780796"/>
                  </a:lnTo>
                  <a:lnTo>
                    <a:pt x="3344418" y="831596"/>
                  </a:lnTo>
                  <a:lnTo>
                    <a:pt x="3293618" y="831596"/>
                  </a:lnTo>
                  <a:lnTo>
                    <a:pt x="3293618" y="50800"/>
                  </a:lnTo>
                  <a:lnTo>
                    <a:pt x="3344418" y="50800"/>
                  </a:lnTo>
                  <a:lnTo>
                    <a:pt x="3344418" y="101600"/>
                  </a:lnTo>
                  <a:lnTo>
                    <a:pt x="50800" y="101600"/>
                  </a:lnTo>
                  <a:close/>
                </a:path>
              </a:pathLst>
            </a:custGeom>
            <a:solidFill>
              <a:srgbClr val="FDC7B6"/>
            </a:solidFill>
          </p:spPr>
        </p:sp>
      </p:grpSp>
      <p:sp>
        <p:nvSpPr>
          <p:cNvPr name="AutoShape 12" id="12"/>
          <p:cNvSpPr/>
          <p:nvPr/>
        </p:nvSpPr>
        <p:spPr>
          <a:xfrm>
            <a:off x="2499713" y="5143500"/>
            <a:ext cx="1024325" cy="663500"/>
          </a:xfrm>
          <a:prstGeom prst="line">
            <a:avLst/>
          </a:prstGeom>
          <a:ln cap="rnd" w="19050">
            <a:solidFill>
              <a:srgbClr val="FDC7B6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50000" y="4916600"/>
            <a:ext cx="2631600" cy="890400"/>
            <a:chOff x="0" y="0"/>
            <a:chExt cx="3508800" cy="1187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08756" cy="1187196"/>
            </a:xfrm>
            <a:custGeom>
              <a:avLst/>
              <a:gdLst/>
              <a:ahLst/>
              <a:cxnLst/>
              <a:rect r="r" b="b" t="t" l="l"/>
              <a:pathLst>
                <a:path h="1187196" w="3508756">
                  <a:moveTo>
                    <a:pt x="0" y="0"/>
                  </a:moveTo>
                  <a:lnTo>
                    <a:pt x="3508756" y="0"/>
                  </a:lnTo>
                  <a:lnTo>
                    <a:pt x="3508756" y="1187196"/>
                  </a:lnTo>
                  <a:lnTo>
                    <a:pt x="0" y="1187196"/>
                  </a:lnTo>
                  <a:close/>
                </a:path>
              </a:pathLst>
            </a:custGeom>
            <a:solidFill>
              <a:srgbClr val="FDC7B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3508800" cy="11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Parentheses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5569023">
            <a:off x="2884221" y="7821075"/>
            <a:ext cx="2612557" cy="0"/>
          </a:xfrm>
          <a:prstGeom prst="line">
            <a:avLst/>
          </a:prstGeom>
          <a:ln cap="rnd" w="28575">
            <a:solidFill>
              <a:srgbClr val="1FA4D5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623100" y="8276026"/>
            <a:ext cx="2631600" cy="890400"/>
            <a:chOff x="0" y="0"/>
            <a:chExt cx="3508800" cy="1187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508756" cy="1187196"/>
            </a:xfrm>
            <a:custGeom>
              <a:avLst/>
              <a:gdLst/>
              <a:ahLst/>
              <a:cxnLst/>
              <a:rect r="r" b="b" t="t" l="l"/>
              <a:pathLst>
                <a:path h="1187196" w="3508756">
                  <a:moveTo>
                    <a:pt x="0" y="0"/>
                  </a:moveTo>
                  <a:lnTo>
                    <a:pt x="3508756" y="0"/>
                  </a:lnTo>
                  <a:lnTo>
                    <a:pt x="3508756" y="1187196"/>
                  </a:lnTo>
                  <a:lnTo>
                    <a:pt x="0" y="1187196"/>
                  </a:lnTo>
                  <a:close/>
                </a:path>
              </a:pathLst>
            </a:custGeom>
            <a:solidFill>
              <a:srgbClr val="1FA4D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3508800" cy="11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Absolute value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5226904">
            <a:off x="5487698" y="8304475"/>
            <a:ext cx="2133904" cy="0"/>
          </a:xfrm>
          <a:prstGeom prst="line">
            <a:avLst/>
          </a:prstGeom>
          <a:ln cap="rnd" w="28575">
            <a:solidFill>
              <a:srgbClr val="81BF63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5150550" y="8721226"/>
            <a:ext cx="2622600" cy="1042800"/>
            <a:chOff x="0" y="0"/>
            <a:chExt cx="3496800" cy="1390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01600" y="101600"/>
              <a:ext cx="3293618" cy="1187196"/>
            </a:xfrm>
            <a:custGeom>
              <a:avLst/>
              <a:gdLst/>
              <a:ahLst/>
              <a:cxnLst/>
              <a:rect r="r" b="b" t="t" l="l"/>
              <a:pathLst>
                <a:path h="1187196" w="3293618">
                  <a:moveTo>
                    <a:pt x="0" y="0"/>
                  </a:moveTo>
                  <a:lnTo>
                    <a:pt x="3293618" y="0"/>
                  </a:lnTo>
                  <a:lnTo>
                    <a:pt x="3293618" y="1187196"/>
                  </a:lnTo>
                  <a:lnTo>
                    <a:pt x="0" y="1187196"/>
                  </a:lnTo>
                  <a:close/>
                </a:path>
              </a:pathLst>
            </a:custGeom>
            <a:solidFill>
              <a:srgbClr val="022589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496818" cy="1390396"/>
            </a:xfrm>
            <a:custGeom>
              <a:avLst/>
              <a:gdLst/>
              <a:ahLst/>
              <a:cxnLst/>
              <a:rect r="r" b="b" t="t" l="l"/>
              <a:pathLst>
                <a:path h="1390396" w="3496818">
                  <a:moveTo>
                    <a:pt x="101600" y="0"/>
                  </a:moveTo>
                  <a:lnTo>
                    <a:pt x="3395218" y="0"/>
                  </a:lnTo>
                  <a:cubicBezTo>
                    <a:pt x="3451352" y="0"/>
                    <a:pt x="3496818" y="45466"/>
                    <a:pt x="3496818" y="101600"/>
                  </a:cubicBezTo>
                  <a:lnTo>
                    <a:pt x="3496818" y="1288796"/>
                  </a:lnTo>
                  <a:cubicBezTo>
                    <a:pt x="3496818" y="1344930"/>
                    <a:pt x="3451352" y="1390396"/>
                    <a:pt x="3395218" y="1390396"/>
                  </a:cubicBezTo>
                  <a:lnTo>
                    <a:pt x="101600" y="1390396"/>
                  </a:lnTo>
                  <a:cubicBezTo>
                    <a:pt x="45466" y="1390396"/>
                    <a:pt x="0" y="1344930"/>
                    <a:pt x="0" y="1288796"/>
                  </a:cubicBezTo>
                  <a:lnTo>
                    <a:pt x="0" y="101600"/>
                  </a:lnTo>
                  <a:cubicBezTo>
                    <a:pt x="0" y="45466"/>
                    <a:pt x="45466" y="0"/>
                    <a:pt x="101600" y="0"/>
                  </a:cubicBezTo>
                  <a:moveTo>
                    <a:pt x="101600" y="203200"/>
                  </a:moveTo>
                  <a:lnTo>
                    <a:pt x="101600" y="101600"/>
                  </a:lnTo>
                  <a:lnTo>
                    <a:pt x="203200" y="101600"/>
                  </a:lnTo>
                  <a:lnTo>
                    <a:pt x="203200" y="1288796"/>
                  </a:lnTo>
                  <a:lnTo>
                    <a:pt x="101600" y="1288796"/>
                  </a:lnTo>
                  <a:lnTo>
                    <a:pt x="101600" y="1187196"/>
                  </a:lnTo>
                  <a:lnTo>
                    <a:pt x="3395218" y="1187196"/>
                  </a:lnTo>
                  <a:lnTo>
                    <a:pt x="3395218" y="1288796"/>
                  </a:lnTo>
                  <a:lnTo>
                    <a:pt x="3293618" y="1288796"/>
                  </a:lnTo>
                  <a:lnTo>
                    <a:pt x="3293618" y="101600"/>
                  </a:lnTo>
                  <a:lnTo>
                    <a:pt x="3395218" y="101600"/>
                  </a:lnTo>
                  <a:lnTo>
                    <a:pt x="3395218" y="203200"/>
                  </a:lnTo>
                  <a:lnTo>
                    <a:pt x="101600" y="203200"/>
                  </a:lnTo>
                  <a:close/>
                </a:path>
              </a:pathLst>
            </a:custGeom>
            <a:solidFill>
              <a:srgbClr val="02258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3496800" cy="139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Square root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3491032">
            <a:off x="7501990" y="7934575"/>
            <a:ext cx="1867620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6" id="26"/>
          <p:cNvGrpSpPr/>
          <p:nvPr/>
        </p:nvGrpSpPr>
        <p:grpSpPr>
          <a:xfrm rot="0">
            <a:off x="8444600" y="8451100"/>
            <a:ext cx="1657800" cy="890400"/>
            <a:chOff x="0" y="0"/>
            <a:chExt cx="2210400" cy="1187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10435" cy="1187196"/>
            </a:xfrm>
            <a:custGeom>
              <a:avLst/>
              <a:gdLst/>
              <a:ahLst/>
              <a:cxnLst/>
              <a:rect r="r" b="b" t="t" l="l"/>
              <a:pathLst>
                <a:path h="1187196" w="2210435">
                  <a:moveTo>
                    <a:pt x="0" y="0"/>
                  </a:moveTo>
                  <a:lnTo>
                    <a:pt x="2210435" y="0"/>
                  </a:lnTo>
                  <a:lnTo>
                    <a:pt x="2210435" y="1187196"/>
                  </a:lnTo>
                  <a:lnTo>
                    <a:pt x="0" y="1187196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2210400" cy="11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pi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99275" y="5485625"/>
            <a:ext cx="2527350" cy="1306950"/>
            <a:chOff x="0" y="0"/>
            <a:chExt cx="3369800" cy="1742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369818" cy="1742567"/>
            </a:xfrm>
            <a:custGeom>
              <a:avLst/>
              <a:gdLst/>
              <a:ahLst/>
              <a:cxnLst/>
              <a:rect r="r" b="b" t="t" l="l"/>
              <a:pathLst>
                <a:path h="1742567" w="3369818">
                  <a:moveTo>
                    <a:pt x="38100" y="0"/>
                  </a:moveTo>
                  <a:lnTo>
                    <a:pt x="3331718" y="0"/>
                  </a:lnTo>
                  <a:cubicBezTo>
                    <a:pt x="3352800" y="0"/>
                    <a:pt x="3369818" y="17018"/>
                    <a:pt x="3369818" y="38100"/>
                  </a:cubicBezTo>
                  <a:lnTo>
                    <a:pt x="3369818" y="1704467"/>
                  </a:lnTo>
                  <a:cubicBezTo>
                    <a:pt x="3369818" y="1725549"/>
                    <a:pt x="3352800" y="1742567"/>
                    <a:pt x="3331718" y="1742567"/>
                  </a:cubicBezTo>
                  <a:lnTo>
                    <a:pt x="38100" y="1742567"/>
                  </a:lnTo>
                  <a:cubicBezTo>
                    <a:pt x="17018" y="1742567"/>
                    <a:pt x="0" y="1725549"/>
                    <a:pt x="0" y="1704467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1704467"/>
                  </a:lnTo>
                  <a:lnTo>
                    <a:pt x="38100" y="1704467"/>
                  </a:lnTo>
                  <a:lnTo>
                    <a:pt x="38100" y="1666367"/>
                  </a:lnTo>
                  <a:lnTo>
                    <a:pt x="3331718" y="1666367"/>
                  </a:lnTo>
                  <a:lnTo>
                    <a:pt x="3331718" y="1704467"/>
                  </a:lnTo>
                  <a:lnTo>
                    <a:pt x="3293618" y="1704467"/>
                  </a:lnTo>
                  <a:lnTo>
                    <a:pt x="3293618" y="38100"/>
                  </a:lnTo>
                  <a:lnTo>
                    <a:pt x="3331718" y="38100"/>
                  </a:lnTo>
                  <a:lnTo>
                    <a:pt x="3331718" y="76200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F5FEAC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8867300" y="3158550"/>
            <a:ext cx="2470200" cy="1067308"/>
            <a:chOff x="0" y="0"/>
            <a:chExt cx="3293600" cy="142307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293618" cy="1423073"/>
            </a:xfrm>
            <a:custGeom>
              <a:avLst/>
              <a:gdLst/>
              <a:ahLst/>
              <a:cxnLst/>
              <a:rect r="r" b="b" t="t" l="l"/>
              <a:pathLst>
                <a:path h="1423073" w="3293618">
                  <a:moveTo>
                    <a:pt x="0" y="0"/>
                  </a:moveTo>
                  <a:lnTo>
                    <a:pt x="3293618" y="0"/>
                  </a:lnTo>
                  <a:lnTo>
                    <a:pt x="3293618" y="1423073"/>
                  </a:lnTo>
                  <a:lnTo>
                    <a:pt x="0" y="1423073"/>
                  </a:lnTo>
                  <a:close/>
                </a:path>
              </a:pathLst>
            </a:custGeom>
            <a:solidFill>
              <a:srgbClr val="F5FEA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3293600" cy="142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Inequality signs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8079566" y="4015589"/>
            <a:ext cx="1064434" cy="1677978"/>
          </a:xfrm>
          <a:prstGeom prst="line">
            <a:avLst/>
          </a:prstGeom>
          <a:ln cap="rnd" w="28575">
            <a:solidFill>
              <a:srgbClr val="F5FEAC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5103840" y="2268150"/>
            <a:ext cx="1657800" cy="890400"/>
            <a:chOff x="0" y="0"/>
            <a:chExt cx="2210400" cy="11872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10435" cy="1187196"/>
            </a:xfrm>
            <a:custGeom>
              <a:avLst/>
              <a:gdLst/>
              <a:ahLst/>
              <a:cxnLst/>
              <a:rect r="r" b="b" t="t" l="l"/>
              <a:pathLst>
                <a:path h="1187196" w="2210435">
                  <a:moveTo>
                    <a:pt x="0" y="0"/>
                  </a:moveTo>
                  <a:lnTo>
                    <a:pt x="2210435" y="0"/>
                  </a:lnTo>
                  <a:lnTo>
                    <a:pt x="2210435" y="1187196"/>
                  </a:lnTo>
                  <a:lnTo>
                    <a:pt x="0" y="1187196"/>
                  </a:lnTo>
                  <a:close/>
                </a:path>
              </a:pathLst>
            </a:custGeom>
            <a:solidFill>
              <a:srgbClr val="FC952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2210400" cy="11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Square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4994817">
            <a:off x="5068394" y="4061025"/>
            <a:ext cx="1894292" cy="0"/>
          </a:xfrm>
          <a:prstGeom prst="line">
            <a:avLst/>
          </a:prstGeom>
          <a:ln cap="rnd" w="19050">
            <a:solidFill>
              <a:srgbClr val="FC952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7262800" y="2035450"/>
            <a:ext cx="1909200" cy="1067308"/>
            <a:chOff x="0" y="0"/>
            <a:chExt cx="2545600" cy="142307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545588" cy="1423073"/>
            </a:xfrm>
            <a:custGeom>
              <a:avLst/>
              <a:gdLst/>
              <a:ahLst/>
              <a:cxnLst/>
              <a:rect r="r" b="b" t="t" l="l"/>
              <a:pathLst>
                <a:path h="1423073" w="2545588">
                  <a:moveTo>
                    <a:pt x="0" y="0"/>
                  </a:moveTo>
                  <a:lnTo>
                    <a:pt x="2545588" y="0"/>
                  </a:lnTo>
                  <a:lnTo>
                    <a:pt x="2545588" y="1423073"/>
                  </a:lnTo>
                  <a:lnTo>
                    <a:pt x="0" y="1423073"/>
                  </a:lnTo>
                  <a:close/>
                </a:path>
              </a:pathLst>
            </a:custGeom>
            <a:solidFill>
              <a:srgbClr val="FDC7B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2545600" cy="1423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To a power of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 rot="7090335">
            <a:off x="6495028" y="3932425"/>
            <a:ext cx="2391745" cy="0"/>
          </a:xfrm>
          <a:prstGeom prst="line">
            <a:avLst/>
          </a:prstGeom>
          <a:ln cap="rnd" w="28575">
            <a:solidFill>
              <a:srgbClr val="FDC7B6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3" id="43"/>
          <p:cNvGrpSpPr/>
          <p:nvPr/>
        </p:nvGrpSpPr>
        <p:grpSpPr>
          <a:xfrm rot="0">
            <a:off x="13117650" y="2892512"/>
            <a:ext cx="2622600" cy="1232614"/>
            <a:chOff x="0" y="0"/>
            <a:chExt cx="3496800" cy="164348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101600" y="120094"/>
              <a:ext cx="3293618" cy="1403293"/>
            </a:xfrm>
            <a:custGeom>
              <a:avLst/>
              <a:gdLst/>
              <a:ahLst/>
              <a:cxnLst/>
              <a:rect r="r" b="b" t="t" l="l"/>
              <a:pathLst>
                <a:path h="1403293" w="3293618">
                  <a:moveTo>
                    <a:pt x="0" y="0"/>
                  </a:moveTo>
                  <a:lnTo>
                    <a:pt x="3293618" y="0"/>
                  </a:lnTo>
                  <a:lnTo>
                    <a:pt x="3293618" y="1403292"/>
                  </a:lnTo>
                  <a:lnTo>
                    <a:pt x="0" y="1403292"/>
                  </a:lnTo>
                  <a:close/>
                </a:path>
              </a:pathLst>
            </a:custGeom>
            <a:solidFill>
              <a:srgbClr val="FAF5D2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496818" cy="1643480"/>
            </a:xfrm>
            <a:custGeom>
              <a:avLst/>
              <a:gdLst/>
              <a:ahLst/>
              <a:cxnLst/>
              <a:rect r="r" b="b" t="t" l="l"/>
              <a:pathLst>
                <a:path h="1643480" w="3496818">
                  <a:moveTo>
                    <a:pt x="101600" y="0"/>
                  </a:moveTo>
                  <a:lnTo>
                    <a:pt x="3395218" y="0"/>
                  </a:lnTo>
                  <a:cubicBezTo>
                    <a:pt x="3451352" y="0"/>
                    <a:pt x="3496818" y="53742"/>
                    <a:pt x="3496818" y="120094"/>
                  </a:cubicBezTo>
                  <a:lnTo>
                    <a:pt x="3496818" y="1523386"/>
                  </a:lnTo>
                  <a:cubicBezTo>
                    <a:pt x="3496818" y="1589738"/>
                    <a:pt x="3451352" y="1643480"/>
                    <a:pt x="3395218" y="1643480"/>
                  </a:cubicBezTo>
                  <a:lnTo>
                    <a:pt x="101600" y="1643480"/>
                  </a:lnTo>
                  <a:cubicBezTo>
                    <a:pt x="45466" y="1643480"/>
                    <a:pt x="0" y="1589738"/>
                    <a:pt x="0" y="1523386"/>
                  </a:cubicBezTo>
                  <a:lnTo>
                    <a:pt x="0" y="120094"/>
                  </a:lnTo>
                  <a:cubicBezTo>
                    <a:pt x="0" y="53742"/>
                    <a:pt x="45466" y="0"/>
                    <a:pt x="101600" y="0"/>
                  </a:cubicBezTo>
                  <a:moveTo>
                    <a:pt x="101600" y="240187"/>
                  </a:moveTo>
                  <a:lnTo>
                    <a:pt x="101600" y="120094"/>
                  </a:lnTo>
                  <a:lnTo>
                    <a:pt x="203200" y="120094"/>
                  </a:lnTo>
                  <a:lnTo>
                    <a:pt x="203200" y="1523386"/>
                  </a:lnTo>
                  <a:lnTo>
                    <a:pt x="101600" y="1523386"/>
                  </a:lnTo>
                  <a:lnTo>
                    <a:pt x="101600" y="1403293"/>
                  </a:lnTo>
                  <a:lnTo>
                    <a:pt x="3395218" y="1403293"/>
                  </a:lnTo>
                  <a:lnTo>
                    <a:pt x="3395218" y="1523386"/>
                  </a:lnTo>
                  <a:lnTo>
                    <a:pt x="3293618" y="1523386"/>
                  </a:lnTo>
                  <a:lnTo>
                    <a:pt x="3293618" y="120094"/>
                  </a:lnTo>
                  <a:lnTo>
                    <a:pt x="3395218" y="120094"/>
                  </a:lnTo>
                  <a:lnTo>
                    <a:pt x="3395218" y="240187"/>
                  </a:lnTo>
                  <a:lnTo>
                    <a:pt x="101600" y="240187"/>
                  </a:lnTo>
                  <a:close/>
                </a:path>
              </a:pathLst>
            </a:custGeom>
            <a:solidFill>
              <a:srgbClr val="FAF5D2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0"/>
              <a:ext cx="3496800" cy="1643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Number and operations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686800" y="4517000"/>
            <a:ext cx="5528400" cy="3179400"/>
            <a:chOff x="0" y="0"/>
            <a:chExt cx="7371200" cy="42392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7371207" cy="4239260"/>
            </a:xfrm>
            <a:custGeom>
              <a:avLst/>
              <a:gdLst/>
              <a:ahLst/>
              <a:cxnLst/>
              <a:rect r="r" b="b" t="t" l="l"/>
              <a:pathLst>
                <a:path h="4239260" w="7371207">
                  <a:moveTo>
                    <a:pt x="101600" y="0"/>
                  </a:moveTo>
                  <a:lnTo>
                    <a:pt x="7269607" y="0"/>
                  </a:lnTo>
                  <a:cubicBezTo>
                    <a:pt x="7325740" y="0"/>
                    <a:pt x="7371207" y="45466"/>
                    <a:pt x="7371207" y="101600"/>
                  </a:cubicBezTo>
                  <a:lnTo>
                    <a:pt x="7371207" y="4137660"/>
                  </a:lnTo>
                  <a:cubicBezTo>
                    <a:pt x="7371207" y="4193794"/>
                    <a:pt x="7325740" y="4239260"/>
                    <a:pt x="7269607" y="4239260"/>
                  </a:cubicBezTo>
                  <a:lnTo>
                    <a:pt x="101600" y="4239260"/>
                  </a:lnTo>
                  <a:cubicBezTo>
                    <a:pt x="45466" y="4239260"/>
                    <a:pt x="0" y="4193794"/>
                    <a:pt x="0" y="4137660"/>
                  </a:cubicBezTo>
                  <a:lnTo>
                    <a:pt x="0" y="101600"/>
                  </a:lnTo>
                  <a:cubicBezTo>
                    <a:pt x="0" y="45466"/>
                    <a:pt x="45466" y="0"/>
                    <a:pt x="101600" y="0"/>
                  </a:cubicBezTo>
                  <a:moveTo>
                    <a:pt x="101600" y="203200"/>
                  </a:moveTo>
                  <a:lnTo>
                    <a:pt x="101600" y="101600"/>
                  </a:lnTo>
                  <a:lnTo>
                    <a:pt x="203200" y="101600"/>
                  </a:lnTo>
                  <a:lnTo>
                    <a:pt x="203200" y="4137660"/>
                  </a:lnTo>
                  <a:lnTo>
                    <a:pt x="101600" y="4137660"/>
                  </a:lnTo>
                  <a:lnTo>
                    <a:pt x="101600" y="4036060"/>
                  </a:lnTo>
                  <a:lnTo>
                    <a:pt x="7269607" y="4036060"/>
                  </a:lnTo>
                  <a:lnTo>
                    <a:pt x="7269607" y="4137660"/>
                  </a:lnTo>
                  <a:lnTo>
                    <a:pt x="7168007" y="4137660"/>
                  </a:lnTo>
                  <a:lnTo>
                    <a:pt x="7168007" y="101600"/>
                  </a:lnTo>
                  <a:lnTo>
                    <a:pt x="7269607" y="101600"/>
                  </a:lnTo>
                  <a:lnTo>
                    <a:pt x="7269607" y="203200"/>
                  </a:lnTo>
                  <a:lnTo>
                    <a:pt x="101600" y="203200"/>
                  </a:lnTo>
                  <a:close/>
                </a:path>
              </a:pathLst>
            </a:custGeom>
            <a:solidFill>
              <a:srgbClr val="FAF5D2"/>
            </a:solidFill>
          </p:spPr>
        </p:sp>
      </p:grpSp>
      <p:sp>
        <p:nvSpPr>
          <p:cNvPr name="AutoShape 49" id="49"/>
          <p:cNvSpPr/>
          <p:nvPr/>
        </p:nvSpPr>
        <p:spPr>
          <a:xfrm flipH="true">
            <a:off x="13648048" y="4015588"/>
            <a:ext cx="819002" cy="995537"/>
          </a:xfrm>
          <a:prstGeom prst="line">
            <a:avLst/>
          </a:prstGeom>
          <a:ln cap="rnd" w="28575">
            <a:solidFill>
              <a:srgbClr val="FAF5D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1465800" y="371095"/>
            <a:ext cx="13914145" cy="6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9"/>
              </a:lnSpc>
            </a:pPr>
            <a:r>
              <a:rPr lang="en-US" b="true" sz="4889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Heading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27465" y="971761"/>
            <a:ext cx="13831835" cy="105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b="true" sz="7829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Calculations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3612" y="3155762"/>
            <a:ext cx="356038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  <a:r>
              <a:rPr lang="en-US" sz="4209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Question 1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2082" y="3571161"/>
            <a:ext cx="9738360" cy="238386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28700" y="6960293"/>
            <a:ext cx="8724665" cy="2298007"/>
            <a:chOff x="0" y="0"/>
            <a:chExt cx="1368279" cy="3603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68278" cy="360394"/>
            </a:xfrm>
            <a:custGeom>
              <a:avLst/>
              <a:gdLst/>
              <a:ahLst/>
              <a:cxnLst/>
              <a:rect r="r" b="b" t="t" l="l"/>
              <a:pathLst>
                <a:path h="360394" w="1368278">
                  <a:moveTo>
                    <a:pt x="0" y="0"/>
                  </a:moveTo>
                  <a:lnTo>
                    <a:pt x="1368278" y="0"/>
                  </a:lnTo>
                  <a:lnTo>
                    <a:pt x="1368278" y="360394"/>
                  </a:lnTo>
                  <a:lnTo>
                    <a:pt x="0" y="360394"/>
                  </a:lnTo>
                  <a:close/>
                </a:path>
              </a:pathLst>
            </a:custGeom>
            <a:solidFill>
              <a:srgbClr val="B1D4E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68279" cy="398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73612" y="7140612"/>
            <a:ext cx="8234841" cy="937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</a:pPr>
            <a:r>
              <a:rPr lang="en-US" b="true" sz="2750">
                <a:solidFill>
                  <a:srgbClr val="00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Note: </a:t>
            </a:r>
          </a:p>
          <a:p>
            <a:pPr algn="l">
              <a:lnSpc>
                <a:spcPts val="3795"/>
              </a:lnSpc>
            </a:pPr>
            <a:r>
              <a:rPr lang="en-US" sz="27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Note goes here.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6573" y="724374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6336" y="2435946"/>
            <a:ext cx="5600369" cy="7400057"/>
            <a:chOff x="0" y="0"/>
            <a:chExt cx="1474994" cy="1948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4994" cy="1948986"/>
            </a:xfrm>
            <a:custGeom>
              <a:avLst/>
              <a:gdLst/>
              <a:ahLst/>
              <a:cxnLst/>
              <a:rect r="r" b="b" t="t" l="l"/>
              <a:pathLst>
                <a:path h="1948986" w="1474994">
                  <a:moveTo>
                    <a:pt x="70502" y="0"/>
                  </a:moveTo>
                  <a:lnTo>
                    <a:pt x="1404492" y="0"/>
                  </a:lnTo>
                  <a:cubicBezTo>
                    <a:pt x="1423191" y="0"/>
                    <a:pt x="1441123" y="7428"/>
                    <a:pt x="1454345" y="20650"/>
                  </a:cubicBezTo>
                  <a:cubicBezTo>
                    <a:pt x="1467567" y="33871"/>
                    <a:pt x="1474994" y="51804"/>
                    <a:pt x="1474994" y="70502"/>
                  </a:cubicBezTo>
                  <a:lnTo>
                    <a:pt x="1474994" y="1878484"/>
                  </a:lnTo>
                  <a:cubicBezTo>
                    <a:pt x="1474994" y="1917421"/>
                    <a:pt x="1443430" y="1948986"/>
                    <a:pt x="1404492" y="1948986"/>
                  </a:cubicBezTo>
                  <a:lnTo>
                    <a:pt x="70502" y="1948986"/>
                  </a:lnTo>
                  <a:cubicBezTo>
                    <a:pt x="31565" y="1948986"/>
                    <a:pt x="0" y="1917421"/>
                    <a:pt x="0" y="1878484"/>
                  </a:cubicBezTo>
                  <a:lnTo>
                    <a:pt x="0" y="70502"/>
                  </a:lnTo>
                  <a:cubicBezTo>
                    <a:pt x="0" y="31565"/>
                    <a:pt x="31565" y="0"/>
                    <a:pt x="70502" y="0"/>
                  </a:cubicBezTo>
                  <a:close/>
                </a:path>
              </a:pathLst>
            </a:custGeom>
            <a:solidFill>
              <a:srgbClr val="B1D4E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74994" cy="1987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25631" y="884518"/>
            <a:ext cx="7203863" cy="105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b="true" sz="7829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Answer Key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25631" y="2435946"/>
            <a:ext cx="5600369" cy="7400057"/>
            <a:chOff x="0" y="0"/>
            <a:chExt cx="1474994" cy="19489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4994" cy="1948986"/>
            </a:xfrm>
            <a:custGeom>
              <a:avLst/>
              <a:gdLst/>
              <a:ahLst/>
              <a:cxnLst/>
              <a:rect r="r" b="b" t="t" l="l"/>
              <a:pathLst>
                <a:path h="1948986" w="1474994">
                  <a:moveTo>
                    <a:pt x="70502" y="0"/>
                  </a:moveTo>
                  <a:lnTo>
                    <a:pt x="1404492" y="0"/>
                  </a:lnTo>
                  <a:cubicBezTo>
                    <a:pt x="1423191" y="0"/>
                    <a:pt x="1441123" y="7428"/>
                    <a:pt x="1454345" y="20650"/>
                  </a:cubicBezTo>
                  <a:cubicBezTo>
                    <a:pt x="1467567" y="33871"/>
                    <a:pt x="1474994" y="51804"/>
                    <a:pt x="1474994" y="70502"/>
                  </a:cubicBezTo>
                  <a:lnTo>
                    <a:pt x="1474994" y="1878484"/>
                  </a:lnTo>
                  <a:cubicBezTo>
                    <a:pt x="1474994" y="1917421"/>
                    <a:pt x="1443430" y="1948986"/>
                    <a:pt x="1404492" y="1948986"/>
                  </a:cubicBezTo>
                  <a:lnTo>
                    <a:pt x="70502" y="1948986"/>
                  </a:lnTo>
                  <a:cubicBezTo>
                    <a:pt x="31565" y="1948986"/>
                    <a:pt x="0" y="1917421"/>
                    <a:pt x="0" y="1878484"/>
                  </a:cubicBezTo>
                  <a:lnTo>
                    <a:pt x="0" y="70502"/>
                  </a:lnTo>
                  <a:cubicBezTo>
                    <a:pt x="0" y="31565"/>
                    <a:pt x="31565" y="0"/>
                    <a:pt x="70502" y="0"/>
                  </a:cubicBezTo>
                  <a:close/>
                </a:path>
              </a:pathLst>
            </a:custGeom>
            <a:solidFill>
              <a:srgbClr val="B1D4E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74994" cy="1987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54625" y="2435946"/>
            <a:ext cx="5600369" cy="7400057"/>
            <a:chOff x="0" y="0"/>
            <a:chExt cx="1474994" cy="19489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4994" cy="1948986"/>
            </a:xfrm>
            <a:custGeom>
              <a:avLst/>
              <a:gdLst/>
              <a:ahLst/>
              <a:cxnLst/>
              <a:rect r="r" b="b" t="t" l="l"/>
              <a:pathLst>
                <a:path h="1948986" w="1474994">
                  <a:moveTo>
                    <a:pt x="70502" y="0"/>
                  </a:moveTo>
                  <a:lnTo>
                    <a:pt x="1404492" y="0"/>
                  </a:lnTo>
                  <a:cubicBezTo>
                    <a:pt x="1423191" y="0"/>
                    <a:pt x="1441123" y="7428"/>
                    <a:pt x="1454345" y="20650"/>
                  </a:cubicBezTo>
                  <a:cubicBezTo>
                    <a:pt x="1467567" y="33871"/>
                    <a:pt x="1474994" y="51804"/>
                    <a:pt x="1474994" y="70502"/>
                  </a:cubicBezTo>
                  <a:lnTo>
                    <a:pt x="1474994" y="1878484"/>
                  </a:lnTo>
                  <a:cubicBezTo>
                    <a:pt x="1474994" y="1917421"/>
                    <a:pt x="1443430" y="1948986"/>
                    <a:pt x="1404492" y="1948986"/>
                  </a:cubicBezTo>
                  <a:lnTo>
                    <a:pt x="70502" y="1948986"/>
                  </a:lnTo>
                  <a:cubicBezTo>
                    <a:pt x="31565" y="1948986"/>
                    <a:pt x="0" y="1917421"/>
                    <a:pt x="0" y="1878484"/>
                  </a:cubicBezTo>
                  <a:lnTo>
                    <a:pt x="0" y="70502"/>
                  </a:lnTo>
                  <a:cubicBezTo>
                    <a:pt x="0" y="31565"/>
                    <a:pt x="31565" y="0"/>
                    <a:pt x="70502" y="0"/>
                  </a:cubicBezTo>
                  <a:close/>
                </a:path>
              </a:pathLst>
            </a:custGeom>
            <a:solidFill>
              <a:srgbClr val="B1D4E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74994" cy="1987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31588" y="2458861"/>
            <a:ext cx="4180996" cy="103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Question 1</a:t>
            </a:r>
          </a:p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Answer: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00888" y="2458861"/>
            <a:ext cx="4180996" cy="103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Question 2</a:t>
            </a:r>
          </a:p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Answer: 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26075" y="2458861"/>
            <a:ext cx="4180996" cy="156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Question 3</a:t>
            </a:r>
          </a:p>
          <a:p>
            <a:pPr algn="l">
              <a:lnSpc>
                <a:spcPts val="4263"/>
              </a:lnSpc>
            </a:pPr>
            <a:r>
              <a:rPr lang="en-US" sz="2900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Answer: -18</a:t>
            </a:r>
          </a:p>
          <a:p>
            <a:pPr algn="l">
              <a:lnSpc>
                <a:spcPts val="4263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11858" y="4289445"/>
            <a:ext cx="5204221" cy="2069515"/>
          </a:xfrm>
          <a:custGeom>
            <a:avLst/>
            <a:gdLst/>
            <a:ahLst/>
            <a:cxnLst/>
            <a:rect r="r" b="b" t="t" l="l"/>
            <a:pathLst>
              <a:path h="2069515" w="5204221">
                <a:moveTo>
                  <a:pt x="0" y="0"/>
                </a:moveTo>
                <a:lnTo>
                  <a:pt x="5204221" y="0"/>
                </a:lnTo>
                <a:lnTo>
                  <a:pt x="5204221" y="2069515"/>
                </a:lnTo>
                <a:lnTo>
                  <a:pt x="0" y="2069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27379" y="3706182"/>
            <a:ext cx="4180996" cy="5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3"/>
              </a:lnSpc>
            </a:pPr>
            <a:r>
              <a:rPr lang="en-US" sz="2900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Order of operations!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1858" y="6873310"/>
            <a:ext cx="5369326" cy="67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1"/>
              </a:lnSpc>
            </a:pPr>
            <a:r>
              <a:rPr lang="en-US" sz="1878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Wrong answer (if students just type directly without thinking of order of operations)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527379" y="7782078"/>
            <a:ext cx="4943794" cy="1848787"/>
          </a:xfrm>
          <a:custGeom>
            <a:avLst/>
            <a:gdLst/>
            <a:ahLst/>
            <a:cxnLst/>
            <a:rect r="r" b="b" t="t" l="l"/>
            <a:pathLst>
              <a:path h="1848787" w="4943794">
                <a:moveTo>
                  <a:pt x="0" y="0"/>
                </a:moveTo>
                <a:lnTo>
                  <a:pt x="4943794" y="0"/>
                </a:lnTo>
                <a:lnTo>
                  <a:pt x="4943794" y="1848787"/>
                </a:lnTo>
                <a:lnTo>
                  <a:pt x="0" y="1848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500888" y="3989837"/>
            <a:ext cx="5123270" cy="1584897"/>
          </a:xfrm>
          <a:custGeom>
            <a:avLst/>
            <a:gdLst/>
            <a:ahLst/>
            <a:cxnLst/>
            <a:rect r="r" b="b" t="t" l="l"/>
            <a:pathLst>
              <a:path h="1584897" w="5123270">
                <a:moveTo>
                  <a:pt x="0" y="0"/>
                </a:moveTo>
                <a:lnTo>
                  <a:pt x="5123270" y="0"/>
                </a:lnTo>
                <a:lnTo>
                  <a:pt x="5123270" y="1584896"/>
                </a:lnTo>
                <a:lnTo>
                  <a:pt x="0" y="1584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649219" y="3840936"/>
            <a:ext cx="5037518" cy="2287149"/>
          </a:xfrm>
          <a:custGeom>
            <a:avLst/>
            <a:gdLst/>
            <a:ahLst/>
            <a:cxnLst/>
            <a:rect r="r" b="b" t="t" l="l"/>
            <a:pathLst>
              <a:path h="2287149" w="5037518">
                <a:moveTo>
                  <a:pt x="0" y="0"/>
                </a:moveTo>
                <a:lnTo>
                  <a:pt x="5037518" y="0"/>
                </a:lnTo>
                <a:lnTo>
                  <a:pt x="5037518" y="2287149"/>
                </a:lnTo>
                <a:lnTo>
                  <a:pt x="0" y="22871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0512" y="7919089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00852" y="1123950"/>
            <a:ext cx="10945553" cy="6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9"/>
              </a:lnSpc>
            </a:pPr>
            <a:r>
              <a:rPr lang="en-US" sz="4889" b="true">
                <a:solidFill>
                  <a:srgbClr val="051D4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Comparing Equivalent Expressions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5074" y="3401618"/>
            <a:ext cx="7296857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We can quickly compare equations in Desmos by comparing the line given to us in the question with the answer choices.</a:t>
            </a:r>
            <a:r>
              <a:rPr lang="en-US" sz="349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The correct answer will overlap the given line perfectly! 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749548" y="3315893"/>
            <a:ext cx="729685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Which of the following is equivalent to the equation above?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749548" y="4620818"/>
            <a:ext cx="6370446" cy="918404"/>
            <a:chOff x="0" y="0"/>
            <a:chExt cx="2235923" cy="3223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5923" cy="322345"/>
            </a:xfrm>
            <a:custGeom>
              <a:avLst/>
              <a:gdLst/>
              <a:ahLst/>
              <a:cxnLst/>
              <a:rect r="r" b="b" t="t" l="l"/>
              <a:pathLst>
                <a:path h="322345" w="2235923">
                  <a:moveTo>
                    <a:pt x="18229" y="0"/>
                  </a:moveTo>
                  <a:lnTo>
                    <a:pt x="2217694" y="0"/>
                  </a:lnTo>
                  <a:cubicBezTo>
                    <a:pt x="2227761" y="0"/>
                    <a:pt x="2235923" y="8162"/>
                    <a:pt x="2235923" y="18229"/>
                  </a:cubicBezTo>
                  <a:lnTo>
                    <a:pt x="2235923" y="304116"/>
                  </a:lnTo>
                  <a:cubicBezTo>
                    <a:pt x="2235923" y="308950"/>
                    <a:pt x="2234002" y="313587"/>
                    <a:pt x="2230584" y="317006"/>
                  </a:cubicBezTo>
                  <a:cubicBezTo>
                    <a:pt x="2227165" y="320424"/>
                    <a:pt x="2222528" y="322345"/>
                    <a:pt x="2217694" y="322345"/>
                  </a:cubicBezTo>
                  <a:lnTo>
                    <a:pt x="18229" y="322345"/>
                  </a:lnTo>
                  <a:cubicBezTo>
                    <a:pt x="13395" y="322345"/>
                    <a:pt x="8758" y="320424"/>
                    <a:pt x="5339" y="317006"/>
                  </a:cubicBezTo>
                  <a:cubicBezTo>
                    <a:pt x="1921" y="313587"/>
                    <a:pt x="0" y="308950"/>
                    <a:pt x="0" y="304116"/>
                  </a:cubicBezTo>
                  <a:lnTo>
                    <a:pt x="0" y="18229"/>
                  </a:lnTo>
                  <a:cubicBezTo>
                    <a:pt x="0" y="13395"/>
                    <a:pt x="1921" y="8758"/>
                    <a:pt x="5339" y="5339"/>
                  </a:cubicBezTo>
                  <a:cubicBezTo>
                    <a:pt x="8758" y="1921"/>
                    <a:pt x="13395" y="0"/>
                    <a:pt x="1822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235923" cy="31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81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5939" y="4734995"/>
            <a:ext cx="625723" cy="62572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1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096282" y="4676022"/>
            <a:ext cx="399395" cy="59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2855" b="true">
                <a:solidFill>
                  <a:srgbClr val="52525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49548" y="5667876"/>
            <a:ext cx="6370446" cy="918404"/>
            <a:chOff x="0" y="0"/>
            <a:chExt cx="2235923" cy="3223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35923" cy="322345"/>
            </a:xfrm>
            <a:custGeom>
              <a:avLst/>
              <a:gdLst/>
              <a:ahLst/>
              <a:cxnLst/>
              <a:rect r="r" b="b" t="t" l="l"/>
              <a:pathLst>
                <a:path h="322345" w="2235923">
                  <a:moveTo>
                    <a:pt x="18229" y="0"/>
                  </a:moveTo>
                  <a:lnTo>
                    <a:pt x="2217694" y="0"/>
                  </a:lnTo>
                  <a:cubicBezTo>
                    <a:pt x="2227761" y="0"/>
                    <a:pt x="2235923" y="8162"/>
                    <a:pt x="2235923" y="18229"/>
                  </a:cubicBezTo>
                  <a:lnTo>
                    <a:pt x="2235923" y="304116"/>
                  </a:lnTo>
                  <a:cubicBezTo>
                    <a:pt x="2235923" y="308950"/>
                    <a:pt x="2234002" y="313587"/>
                    <a:pt x="2230584" y="317006"/>
                  </a:cubicBezTo>
                  <a:cubicBezTo>
                    <a:pt x="2227165" y="320424"/>
                    <a:pt x="2222528" y="322345"/>
                    <a:pt x="2217694" y="322345"/>
                  </a:cubicBezTo>
                  <a:lnTo>
                    <a:pt x="18229" y="322345"/>
                  </a:lnTo>
                  <a:cubicBezTo>
                    <a:pt x="13395" y="322345"/>
                    <a:pt x="8758" y="320424"/>
                    <a:pt x="5339" y="317006"/>
                  </a:cubicBezTo>
                  <a:cubicBezTo>
                    <a:pt x="1921" y="313587"/>
                    <a:pt x="0" y="308950"/>
                    <a:pt x="0" y="304116"/>
                  </a:cubicBezTo>
                  <a:lnTo>
                    <a:pt x="0" y="18229"/>
                  </a:lnTo>
                  <a:cubicBezTo>
                    <a:pt x="0" y="13395"/>
                    <a:pt x="1921" y="8758"/>
                    <a:pt x="5339" y="5339"/>
                  </a:cubicBezTo>
                  <a:cubicBezTo>
                    <a:pt x="8758" y="1921"/>
                    <a:pt x="13395" y="0"/>
                    <a:pt x="1822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235923" cy="31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81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25939" y="5782053"/>
            <a:ext cx="625723" cy="62572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1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096282" y="5723080"/>
            <a:ext cx="399395" cy="59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2855" b="true">
                <a:solidFill>
                  <a:srgbClr val="52525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B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749548" y="6714935"/>
            <a:ext cx="6370446" cy="918404"/>
            <a:chOff x="0" y="0"/>
            <a:chExt cx="2235923" cy="3223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5923" cy="322345"/>
            </a:xfrm>
            <a:custGeom>
              <a:avLst/>
              <a:gdLst/>
              <a:ahLst/>
              <a:cxnLst/>
              <a:rect r="r" b="b" t="t" l="l"/>
              <a:pathLst>
                <a:path h="322345" w="2235923">
                  <a:moveTo>
                    <a:pt x="18229" y="0"/>
                  </a:moveTo>
                  <a:lnTo>
                    <a:pt x="2217694" y="0"/>
                  </a:lnTo>
                  <a:cubicBezTo>
                    <a:pt x="2227761" y="0"/>
                    <a:pt x="2235923" y="8162"/>
                    <a:pt x="2235923" y="18229"/>
                  </a:cubicBezTo>
                  <a:lnTo>
                    <a:pt x="2235923" y="304116"/>
                  </a:lnTo>
                  <a:cubicBezTo>
                    <a:pt x="2235923" y="308950"/>
                    <a:pt x="2234002" y="313587"/>
                    <a:pt x="2230584" y="317006"/>
                  </a:cubicBezTo>
                  <a:cubicBezTo>
                    <a:pt x="2227165" y="320424"/>
                    <a:pt x="2222528" y="322345"/>
                    <a:pt x="2217694" y="322345"/>
                  </a:cubicBezTo>
                  <a:lnTo>
                    <a:pt x="18229" y="322345"/>
                  </a:lnTo>
                  <a:cubicBezTo>
                    <a:pt x="13395" y="322345"/>
                    <a:pt x="8758" y="320424"/>
                    <a:pt x="5339" y="317006"/>
                  </a:cubicBezTo>
                  <a:cubicBezTo>
                    <a:pt x="1921" y="313587"/>
                    <a:pt x="0" y="308950"/>
                    <a:pt x="0" y="304116"/>
                  </a:cubicBezTo>
                  <a:lnTo>
                    <a:pt x="0" y="18229"/>
                  </a:lnTo>
                  <a:cubicBezTo>
                    <a:pt x="0" y="13395"/>
                    <a:pt x="1921" y="8758"/>
                    <a:pt x="5339" y="5339"/>
                  </a:cubicBezTo>
                  <a:cubicBezTo>
                    <a:pt x="8758" y="1921"/>
                    <a:pt x="13395" y="0"/>
                    <a:pt x="1822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9525"/>
              <a:ext cx="2235923" cy="31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81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925939" y="6829112"/>
            <a:ext cx="625723" cy="62572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1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096282" y="6770139"/>
            <a:ext cx="399395" cy="59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2855" b="true">
                <a:solidFill>
                  <a:srgbClr val="52525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749548" y="7826320"/>
            <a:ext cx="6370446" cy="918404"/>
            <a:chOff x="0" y="0"/>
            <a:chExt cx="2235923" cy="32234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35923" cy="322345"/>
            </a:xfrm>
            <a:custGeom>
              <a:avLst/>
              <a:gdLst/>
              <a:ahLst/>
              <a:cxnLst/>
              <a:rect r="r" b="b" t="t" l="l"/>
              <a:pathLst>
                <a:path h="322345" w="2235923">
                  <a:moveTo>
                    <a:pt x="18229" y="0"/>
                  </a:moveTo>
                  <a:lnTo>
                    <a:pt x="2217694" y="0"/>
                  </a:lnTo>
                  <a:cubicBezTo>
                    <a:pt x="2227761" y="0"/>
                    <a:pt x="2235923" y="8162"/>
                    <a:pt x="2235923" y="18229"/>
                  </a:cubicBezTo>
                  <a:lnTo>
                    <a:pt x="2235923" y="304116"/>
                  </a:lnTo>
                  <a:cubicBezTo>
                    <a:pt x="2235923" y="308950"/>
                    <a:pt x="2234002" y="313587"/>
                    <a:pt x="2230584" y="317006"/>
                  </a:cubicBezTo>
                  <a:cubicBezTo>
                    <a:pt x="2227165" y="320424"/>
                    <a:pt x="2222528" y="322345"/>
                    <a:pt x="2217694" y="322345"/>
                  </a:cubicBezTo>
                  <a:lnTo>
                    <a:pt x="18229" y="322345"/>
                  </a:lnTo>
                  <a:cubicBezTo>
                    <a:pt x="13395" y="322345"/>
                    <a:pt x="8758" y="320424"/>
                    <a:pt x="5339" y="317006"/>
                  </a:cubicBezTo>
                  <a:cubicBezTo>
                    <a:pt x="1921" y="313587"/>
                    <a:pt x="0" y="308950"/>
                    <a:pt x="0" y="304116"/>
                  </a:cubicBezTo>
                  <a:lnTo>
                    <a:pt x="0" y="18229"/>
                  </a:lnTo>
                  <a:cubicBezTo>
                    <a:pt x="0" y="13395"/>
                    <a:pt x="1921" y="8758"/>
                    <a:pt x="5339" y="5339"/>
                  </a:cubicBezTo>
                  <a:cubicBezTo>
                    <a:pt x="8758" y="1921"/>
                    <a:pt x="13395" y="0"/>
                    <a:pt x="18229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2235923" cy="31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81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925939" y="7940497"/>
            <a:ext cx="625723" cy="62572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11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096282" y="7881525"/>
            <a:ext cx="399395" cy="59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2855" b="true">
                <a:solidFill>
                  <a:srgbClr val="52525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895169" y="2070334"/>
            <a:ext cx="3938059" cy="126893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462045" y="4455776"/>
            <a:ext cx="4172162" cy="1248488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99195" y="5351389"/>
            <a:ext cx="5689313" cy="1501347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79759" y="6430055"/>
            <a:ext cx="5310025" cy="1438132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98830" y="7598064"/>
            <a:ext cx="4930738" cy="1374918"/>
          </a:xfrm>
          <a:prstGeom prst="rect">
            <a:avLst/>
          </a:prstGeom>
        </p:spPr>
      </p:pic>
      <p:sp>
        <p:nvSpPr>
          <p:cNvPr name="Freeform 39" id="39"/>
          <p:cNvSpPr/>
          <p:nvPr/>
        </p:nvSpPr>
        <p:spPr>
          <a:xfrm flipH="false" flipV="false" rot="0">
            <a:off x="-3425282" y="-519142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13509" y="251251"/>
            <a:ext cx="1630382" cy="917090"/>
          </a:xfrm>
          <a:custGeom>
            <a:avLst/>
            <a:gdLst/>
            <a:ahLst/>
            <a:cxnLst/>
            <a:rect r="r" b="b" t="t" l="l"/>
            <a:pathLst>
              <a:path h="917090" w="1630382">
                <a:moveTo>
                  <a:pt x="0" y="0"/>
                </a:moveTo>
                <a:lnTo>
                  <a:pt x="1630382" y="0"/>
                </a:lnTo>
                <a:lnTo>
                  <a:pt x="1630382" y="917091"/>
                </a:lnTo>
                <a:lnTo>
                  <a:pt x="0" y="91709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60139" y="899878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1036" y="4797963"/>
            <a:ext cx="9749371" cy="4460337"/>
          </a:xfrm>
          <a:custGeom>
            <a:avLst/>
            <a:gdLst/>
            <a:ahLst/>
            <a:cxnLst/>
            <a:rect r="r" b="b" t="t" l="l"/>
            <a:pathLst>
              <a:path h="4460337" w="9749371">
                <a:moveTo>
                  <a:pt x="0" y="0"/>
                </a:moveTo>
                <a:lnTo>
                  <a:pt x="9749371" y="0"/>
                </a:lnTo>
                <a:lnTo>
                  <a:pt x="9749371" y="4460337"/>
                </a:lnTo>
                <a:lnTo>
                  <a:pt x="0" y="4460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9341891" y="2556634"/>
            <a:ext cx="841487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3499" spc="20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What value of </a:t>
            </a:r>
            <a:r>
              <a:rPr lang="en-US" sz="3499" i="true" spc="209">
                <a:solidFill>
                  <a:srgbClr val="051D40"/>
                </a:solidFill>
                <a:latin typeface="Times New Roman MT Italics"/>
                <a:ea typeface="Times New Roman MT Italics"/>
                <a:cs typeface="Times New Roman MT Italics"/>
                <a:sym typeface="Times New Roman MT Italics"/>
              </a:rPr>
              <a:t>x</a:t>
            </a:r>
            <a:r>
              <a:rPr lang="en-US" sz="3499" spc="20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satisfies the equation</a:t>
            </a:r>
            <a:r>
              <a:rPr lang="en-US" sz="3499" spc="20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</a:p>
          <a:p>
            <a:pPr algn="just">
              <a:lnSpc>
                <a:spcPts val="4199"/>
              </a:lnSpc>
            </a:pPr>
            <a:r>
              <a:rPr lang="en-US" sz="3499" spc="209">
                <a:solidFill>
                  <a:srgbClr val="051D4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              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898796" y="3490854"/>
            <a:ext cx="2922686" cy="1652646"/>
          </a:xfrm>
          <a:custGeom>
            <a:avLst/>
            <a:gdLst/>
            <a:ahLst/>
            <a:cxnLst/>
            <a:rect r="r" b="b" t="t" l="l"/>
            <a:pathLst>
              <a:path h="1652646" w="2922686">
                <a:moveTo>
                  <a:pt x="0" y="0"/>
                </a:moveTo>
                <a:lnTo>
                  <a:pt x="2922686" y="0"/>
                </a:lnTo>
                <a:lnTo>
                  <a:pt x="2922686" y="1652646"/>
                </a:lnTo>
                <a:lnTo>
                  <a:pt x="0" y="16526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47705" y="2859880"/>
            <a:ext cx="3790549" cy="98273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232792" y="779730"/>
            <a:ext cx="8455623" cy="120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4"/>
              </a:lnSpc>
            </a:pPr>
            <a:r>
              <a:rPr lang="en-US" sz="4634" b="true">
                <a:solidFill>
                  <a:srgbClr val="051D40"/>
                </a:solidFill>
                <a:latin typeface="Nunito Bold"/>
                <a:ea typeface="Nunito Bold"/>
                <a:cs typeface="Nunito Bold"/>
                <a:sym typeface="Nunito Bold"/>
              </a:rPr>
              <a:t>What to do when Desmos doesn’t show a line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348267" y="-4964846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4"/>
                </a:lnTo>
                <a:lnTo>
                  <a:pt x="0" y="77563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2273" y="276090"/>
            <a:ext cx="3444940" cy="1937779"/>
          </a:xfrm>
          <a:custGeom>
            <a:avLst/>
            <a:gdLst/>
            <a:ahLst/>
            <a:cxnLst/>
            <a:rect r="r" b="b" t="t" l="l"/>
            <a:pathLst>
              <a:path h="1937779" w="3444940">
                <a:moveTo>
                  <a:pt x="0" y="0"/>
                </a:moveTo>
                <a:lnTo>
                  <a:pt x="3444941" y="0"/>
                </a:lnTo>
                <a:lnTo>
                  <a:pt x="3444941" y="1937779"/>
                </a:lnTo>
                <a:lnTo>
                  <a:pt x="0" y="19377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1036" y="2894772"/>
            <a:ext cx="696367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20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A common challenge with Desmos is when the SAT asks a question like this:</a:t>
            </a:r>
            <a:r>
              <a:rPr lang="en-US" sz="3499" spc="20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929616" y="1038225"/>
            <a:ext cx="249704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209">
                <a:solidFill>
                  <a:srgbClr val="051D40"/>
                </a:solidFill>
                <a:latin typeface="Nunito"/>
                <a:ea typeface="Nunito"/>
                <a:cs typeface="Nunito"/>
                <a:sym typeface="Nunito"/>
              </a:rPr>
              <a:t>SAT Math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957593" y="5660231"/>
            <a:ext cx="6441097" cy="4434716"/>
            <a:chOff x="0" y="0"/>
            <a:chExt cx="8588129" cy="5912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5400000">
              <a:off x="2722626" y="0"/>
              <a:ext cx="41148" cy="5486400"/>
            </a:xfrm>
            <a:custGeom>
              <a:avLst/>
              <a:gdLst/>
              <a:ahLst/>
              <a:cxnLst/>
              <a:rect r="r" b="b" t="t" l="l"/>
              <a:pathLst>
                <a:path h="5486400" w="41148">
                  <a:moveTo>
                    <a:pt x="0" y="0"/>
                  </a:moveTo>
                  <a:lnTo>
                    <a:pt x="41148" y="0"/>
                  </a:lnTo>
                  <a:lnTo>
                    <a:pt x="4114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101729" y="2544657"/>
              <a:ext cx="5486400" cy="339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51D4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x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743200" y="5573018"/>
              <a:ext cx="118666" cy="339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51D4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y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2743200" y="0"/>
              <a:ext cx="41148" cy="5486400"/>
            </a:xfrm>
            <a:custGeom>
              <a:avLst/>
              <a:gdLst/>
              <a:ahLst/>
              <a:cxnLst/>
              <a:rect r="r" b="b" t="t" l="l"/>
              <a:pathLst>
                <a:path h="5486400" w="41148">
                  <a:moveTo>
                    <a:pt x="0" y="0"/>
                  </a:moveTo>
                  <a:lnTo>
                    <a:pt x="41148" y="0"/>
                  </a:lnTo>
                  <a:lnTo>
                    <a:pt x="4114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DAG1viupYuQ</dc:identifier>
  <dcterms:modified xsi:type="dcterms:W3CDTF">2011-08-01T06:04:30Z</dcterms:modified>
  <cp:revision>1</cp:revision>
  <dc:title>Copy of OTRE Brand Slideshow</dc:title>
</cp:coreProperties>
</file>