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activeX/activeX1.xml" ContentType="application/vnd.ms-office.activeX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ms-office.activeX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74" autoAdjust="0"/>
  </p:normalViewPr>
  <p:slideViewPr>
    <p:cSldViewPr>
      <p:cViewPr varScale="1">
        <p:scale>
          <a:sx n="74" d="100"/>
          <a:sy n="74" d="100"/>
        </p:scale>
        <p:origin x="-7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5512D11C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76658-2BE4-4E96-8230-CE8D0CA3643F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1C16A-7C20-4301-82D4-34571348E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1C16A-7C20-4301-82D4-34571348E9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1C16A-7C20-4301-82D4-34571348E9D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7356-E3D8-400B-B270-471D92B8DB9B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A26E-C3E0-4504-A2D8-7D10E905F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7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Curs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Organizare</a:t>
            </a:r>
            <a:r>
              <a:rPr lang="en-US" dirty="0" smtClean="0"/>
              <a:t> </a:t>
            </a:r>
            <a:r>
              <a:rPr lang="en-US" dirty="0" err="1" smtClean="0"/>
              <a:t>companie</a:t>
            </a:r>
            <a:r>
              <a:rPr lang="en-US" dirty="0" smtClean="0"/>
              <a:t> soft</a:t>
            </a:r>
          </a:p>
          <a:p>
            <a:r>
              <a:rPr lang="en-US" dirty="0" smtClean="0"/>
              <a:t>(cont)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designer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Sarcini</a:t>
            </a:r>
            <a:endParaRPr lang="en-US" dirty="0" smtClean="0"/>
          </a:p>
          <a:p>
            <a:pPr lvl="1"/>
            <a:r>
              <a:rPr lang="en-US" dirty="0" err="1" smtClean="0"/>
              <a:t>Proiectare</a:t>
            </a:r>
            <a:r>
              <a:rPr lang="en-US" dirty="0" smtClean="0"/>
              <a:t> site-</a:t>
            </a:r>
            <a:r>
              <a:rPr lang="en-US" dirty="0" err="1" smtClean="0"/>
              <a:t>uri</a:t>
            </a:r>
            <a:r>
              <a:rPr lang="en-US" dirty="0" smtClean="0"/>
              <a:t> web cu </a:t>
            </a:r>
            <a:r>
              <a:rPr lang="en-US" dirty="0" err="1" smtClean="0"/>
              <a:t>efeciente</a:t>
            </a:r>
            <a:r>
              <a:rPr lang="en-US" dirty="0" smtClean="0"/>
              <a:t> </a:t>
            </a:r>
            <a:r>
              <a:rPr lang="en-US" dirty="0" err="1" smtClean="0"/>
              <a:t>vizual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utilizat</a:t>
            </a:r>
            <a:endParaRPr lang="en-US" dirty="0" smtClean="0"/>
          </a:p>
          <a:p>
            <a:pPr lvl="1"/>
            <a:r>
              <a:rPr lang="en-US" dirty="0" err="1" smtClean="0"/>
              <a:t>Scriere</a:t>
            </a:r>
            <a:r>
              <a:rPr lang="en-US" dirty="0" smtClean="0"/>
              <a:t> de </a:t>
            </a:r>
            <a:r>
              <a:rPr lang="en-US" dirty="0" err="1" smtClean="0"/>
              <a:t>pagini</a:t>
            </a:r>
            <a:r>
              <a:rPr lang="en-US" dirty="0" smtClean="0"/>
              <a:t> web </a:t>
            </a:r>
            <a:r>
              <a:rPr lang="en-US" dirty="0" err="1" smtClean="0"/>
              <a:t>impreuna</a:t>
            </a:r>
            <a:r>
              <a:rPr lang="en-US" dirty="0" smtClean="0"/>
              <a:t> cu </a:t>
            </a:r>
            <a:r>
              <a:rPr lang="en-US" dirty="0" err="1" smtClean="0"/>
              <a:t>limbaje</a:t>
            </a:r>
            <a:r>
              <a:rPr lang="en-US" dirty="0" smtClean="0"/>
              <a:t> de </a:t>
            </a:r>
            <a:r>
              <a:rPr lang="en-US" dirty="0" err="1" smtClean="0"/>
              <a:t>marcaj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Incarcare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intretinere</a:t>
            </a:r>
            <a:r>
              <a:rPr lang="en-US" dirty="0" smtClean="0"/>
              <a:t> site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Calificari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cunostinte</a:t>
            </a:r>
            <a:r>
              <a:rPr lang="en-US" dirty="0" smtClean="0"/>
              <a:t> de design </a:t>
            </a:r>
            <a:r>
              <a:rPr lang="en-US" dirty="0" err="1" smtClean="0"/>
              <a:t>pagini</a:t>
            </a:r>
            <a:r>
              <a:rPr lang="en-US" dirty="0" smtClean="0"/>
              <a:t> web: HTML, JavaScript, CSS</a:t>
            </a:r>
          </a:p>
          <a:p>
            <a:pPr lvl="1"/>
            <a:r>
              <a:rPr lang="en-US" dirty="0" err="1" smtClean="0"/>
              <a:t>Cunostinte</a:t>
            </a:r>
            <a:r>
              <a:rPr lang="en-US" dirty="0" smtClean="0"/>
              <a:t> de HCI (Human Computer Interaction)</a:t>
            </a:r>
          </a:p>
          <a:p>
            <a:pPr lvl="1"/>
            <a:r>
              <a:rPr lang="en-US" dirty="0" err="1" smtClean="0"/>
              <a:t>Aptitudini</a:t>
            </a:r>
            <a:r>
              <a:rPr lang="en-US" dirty="0" smtClean="0"/>
              <a:t> de designer (</a:t>
            </a:r>
            <a:r>
              <a:rPr lang="en-US" dirty="0" err="1" smtClean="0"/>
              <a:t>portofoliu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Atentie</a:t>
            </a:r>
            <a:r>
              <a:rPr lang="en-US" dirty="0" smtClean="0"/>
              <a:t> la </a:t>
            </a:r>
            <a:r>
              <a:rPr lang="en-US" dirty="0" err="1" smtClean="0"/>
              <a:t>detalii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</a:t>
            </a:r>
            <a:r>
              <a:rPr lang="en-US" dirty="0" err="1" smtClean="0"/>
              <a:t>baze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Sarcini</a:t>
            </a:r>
            <a:endParaRPr lang="en-US" dirty="0" smtClean="0"/>
          </a:p>
          <a:p>
            <a:pPr lvl="1"/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accesul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performanta</a:t>
            </a:r>
            <a:r>
              <a:rPr lang="en-US" dirty="0" smtClean="0"/>
              <a:t> </a:t>
            </a:r>
            <a:r>
              <a:rPr lang="en-US" dirty="0" err="1" smtClean="0"/>
              <a:t>bazelor</a:t>
            </a:r>
            <a:r>
              <a:rPr lang="en-US" dirty="0" smtClean="0"/>
              <a:t> de date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companie</a:t>
            </a:r>
            <a:endParaRPr lang="en-US" dirty="0" smtClean="0"/>
          </a:p>
          <a:p>
            <a:pPr lvl="1"/>
            <a:r>
              <a:rPr lang="en-US" dirty="0" err="1" smtClean="0"/>
              <a:t>Monitorizeaza</a:t>
            </a:r>
            <a:r>
              <a:rPr lang="en-US" dirty="0" smtClean="0"/>
              <a:t> </a:t>
            </a:r>
            <a:r>
              <a:rPr lang="en-US" dirty="0" err="1" smtClean="0"/>
              <a:t>sistemele</a:t>
            </a:r>
            <a:r>
              <a:rPr lang="en-US" dirty="0" smtClean="0"/>
              <a:t> de BD (</a:t>
            </a:r>
            <a:r>
              <a:rPr lang="en-US" dirty="0" err="1" smtClean="0"/>
              <a:t>securitate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actualizarea</a:t>
            </a:r>
            <a:r>
              <a:rPr lang="en-US" dirty="0" smtClean="0"/>
              <a:t> </a:t>
            </a:r>
            <a:r>
              <a:rPr lang="en-US" dirty="0" err="1" smtClean="0"/>
              <a:t>modificarilor</a:t>
            </a:r>
            <a:r>
              <a:rPr lang="en-US" dirty="0" smtClean="0"/>
              <a:t> BD</a:t>
            </a:r>
          </a:p>
          <a:p>
            <a:pPr lvl="1"/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imbunatatirea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intretinerea</a:t>
            </a:r>
            <a:r>
              <a:rPr lang="en-US" dirty="0" smtClean="0"/>
              <a:t> BD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Calificari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Experienta</a:t>
            </a:r>
            <a:r>
              <a:rPr lang="en-US" dirty="0" smtClean="0"/>
              <a:t> in SGBD (Oracle, SQL, …)</a:t>
            </a:r>
          </a:p>
          <a:p>
            <a:pPr lvl="1"/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practica</a:t>
            </a:r>
            <a:r>
              <a:rPr lang="en-US" dirty="0" smtClean="0"/>
              <a:t> in </a:t>
            </a:r>
            <a:r>
              <a:rPr lang="en-US" dirty="0" err="1" smtClean="0"/>
              <a:t>monitorizare</a:t>
            </a:r>
            <a:r>
              <a:rPr lang="en-US" dirty="0" smtClean="0"/>
              <a:t> BD (</a:t>
            </a:r>
            <a:r>
              <a:rPr lang="en-US" dirty="0" err="1" smtClean="0"/>
              <a:t>mari</a:t>
            </a:r>
            <a:r>
              <a:rPr lang="en-US" dirty="0" smtClean="0"/>
              <a:t>, </a:t>
            </a:r>
            <a:r>
              <a:rPr lang="en-US" dirty="0" err="1" smtClean="0"/>
              <a:t>multe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Securitate</a:t>
            </a:r>
            <a:endParaRPr lang="en-US" dirty="0" smtClean="0"/>
          </a:p>
          <a:p>
            <a:pPr lvl="1"/>
            <a:r>
              <a:rPr lang="en-US" dirty="0" err="1" smtClean="0"/>
              <a:t>certificari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0800" y="2286000"/>
            <a:ext cx="5029200" cy="92333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play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returneaza</a:t>
            </a:r>
            <a:r>
              <a:rPr lang="en-US" dirty="0" smtClean="0"/>
              <a:t> </a:t>
            </a:r>
            <a:r>
              <a:rPr lang="en-US" dirty="0" err="1" smtClean="0"/>
              <a:t>urmatoarea</a:t>
            </a:r>
            <a:r>
              <a:rPr lang="en-US" dirty="0" smtClean="0"/>
              <a:t> formula </a:t>
            </a:r>
            <a:r>
              <a:rPr lang="en-US" b="1" dirty="0" smtClean="0"/>
              <a:t>(</a:t>
            </a:r>
            <a:r>
              <a:rPr lang="en-US" b="1" dirty="0" err="1" smtClean="0"/>
              <a:t>x+y</a:t>
            </a:r>
            <a:r>
              <a:rPr lang="en-US" b="1" dirty="0" smtClean="0"/>
              <a:t> - |x-y|)/2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Media </a:t>
            </a:r>
            <a:r>
              <a:rPr lang="en-US" dirty="0" err="1" smtClean="0"/>
              <a:t>aritmetica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"x" </a:t>
            </a:r>
            <a:r>
              <a:rPr lang="en-US" dirty="0" err="1" smtClean="0"/>
              <a:t>si</a:t>
            </a:r>
            <a:r>
              <a:rPr lang="en-US" dirty="0" smtClean="0"/>
              <a:t> "y“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Minimul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“x” </a:t>
            </a:r>
            <a:r>
              <a:rPr lang="en-US" dirty="0" err="1" smtClean="0"/>
              <a:t>si</a:t>
            </a:r>
            <a:r>
              <a:rPr lang="en-US" dirty="0" smtClean="0"/>
              <a:t> “y”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“y/2”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Diferenta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“x” </a:t>
            </a:r>
            <a:r>
              <a:rPr lang="en-US" dirty="0" err="1" smtClean="0"/>
              <a:t>si</a:t>
            </a:r>
            <a:r>
              <a:rPr lang="en-US" dirty="0" smtClean="0"/>
              <a:t> “y”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Ce tip de </a:t>
            </a:r>
            <a:r>
              <a:rPr lang="fr-FR" dirty="0" err="1" smtClean="0"/>
              <a:t>sortare</a:t>
            </a:r>
            <a:r>
              <a:rPr lang="fr-FR" dirty="0" smtClean="0"/>
              <a:t> </a:t>
            </a:r>
            <a:r>
              <a:rPr lang="fr-FR" dirty="0" err="1" smtClean="0"/>
              <a:t>implementeaza</a:t>
            </a:r>
            <a:r>
              <a:rPr lang="fr-FR" dirty="0" smtClean="0"/>
              <a:t> </a:t>
            </a:r>
            <a:r>
              <a:rPr lang="fr-FR" dirty="0" err="1" smtClean="0"/>
              <a:t>secventa</a:t>
            </a:r>
            <a:r>
              <a:rPr lang="fr-FR" dirty="0" smtClean="0"/>
              <a:t> de </a:t>
            </a:r>
            <a:r>
              <a:rPr lang="fr-FR" dirty="0" err="1" smtClean="0"/>
              <a:t>cod</a:t>
            </a:r>
            <a:r>
              <a:rPr lang="fr-FR" dirty="0" smtClean="0"/>
              <a:t> de mai </a:t>
            </a:r>
            <a:r>
              <a:rPr lang="fr-FR" dirty="0" err="1" smtClean="0"/>
              <a:t>jos</a:t>
            </a:r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executa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err="1" smtClean="0"/>
              <a:t>schimbat</a:t>
            </a:r>
            <a:r>
              <a:rPr lang="en-US" dirty="0" smtClean="0"/>
              <a:t> = </a:t>
            </a:r>
            <a:r>
              <a:rPr lang="en-US" dirty="0" err="1" smtClean="0"/>
              <a:t>fals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pentru</a:t>
            </a:r>
            <a:r>
              <a:rPr lang="en-US" dirty="0" smtClean="0"/>
              <a:t>(</a:t>
            </a:r>
            <a:r>
              <a:rPr lang="en-US" dirty="0" err="1" smtClean="0"/>
              <a:t>initializare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  test </a:t>
            </a:r>
            <a:r>
              <a:rPr lang="en-US" dirty="0" err="1" smtClean="0"/>
              <a:t>i</a:t>
            </a:r>
            <a:r>
              <a:rPr lang="en-US" dirty="0" smtClean="0"/>
              <a:t> &lt; n-1; pas </a:t>
            </a:r>
            <a:r>
              <a:rPr lang="en-US" dirty="0" err="1" smtClean="0"/>
              <a:t>i</a:t>
            </a:r>
            <a:r>
              <a:rPr lang="en-US" dirty="0" smtClean="0"/>
              <a:t>=i+1)</a:t>
            </a:r>
            <a:br>
              <a:rPr lang="en-US" dirty="0" smtClean="0"/>
            </a:br>
            <a:r>
              <a:rPr lang="en-US" dirty="0" err="1" smtClean="0"/>
              <a:t>daca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 &lt; a[i+1])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aux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= a[i+1];</a:t>
            </a:r>
            <a:br>
              <a:rPr lang="en-US" dirty="0" smtClean="0"/>
            </a:br>
            <a:r>
              <a:rPr lang="en-US" dirty="0" smtClean="0"/>
              <a:t>a[i+1] = aux;</a:t>
            </a:r>
            <a:br>
              <a:rPr lang="en-US" dirty="0" smtClean="0"/>
            </a:br>
            <a:r>
              <a:rPr lang="en-US" dirty="0" err="1" smtClean="0"/>
              <a:t>schimbat</a:t>
            </a:r>
            <a:r>
              <a:rPr lang="en-US" dirty="0" smtClean="0"/>
              <a:t> = </a:t>
            </a:r>
            <a:r>
              <a:rPr lang="en-US" dirty="0" err="1" smtClean="0"/>
              <a:t>adevarat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cat </a:t>
            </a:r>
            <a:r>
              <a:rPr lang="en-US" dirty="0" err="1" smtClean="0"/>
              <a:t>timp</a:t>
            </a:r>
            <a:r>
              <a:rPr lang="en-US" dirty="0" smtClean="0"/>
              <a:t> (</a:t>
            </a:r>
            <a:r>
              <a:rPr lang="en-US" dirty="0" err="1" smtClean="0"/>
              <a:t>schimbat</a:t>
            </a:r>
            <a:r>
              <a:rPr lang="en-US" dirty="0" smtClean="0"/>
              <a:t>=</a:t>
            </a:r>
            <a:r>
              <a:rPr lang="en-US" dirty="0" err="1" smtClean="0"/>
              <a:t>adevarat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Selective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Insertion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Quick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Bubble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it-IT" sz="2800" dirty="0" smtClean="0"/>
              <a:t>3. Ce parcurgere a unui arbore binar de cautare duce la afisarea elementelor in ordine crescatoare?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Preordine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Inordine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Postordine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4. In </a:t>
            </a:r>
            <a:r>
              <a:rPr lang="en-US" dirty="0" err="1" smtClean="0"/>
              <a:t>latime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mecanism</a:t>
            </a:r>
            <a:r>
              <a:rPr lang="en-US" dirty="0" smtClean="0"/>
              <a:t> </a:t>
            </a:r>
            <a:r>
              <a:rPr lang="en-US" dirty="0" err="1" smtClean="0"/>
              <a:t>implementeaza</a:t>
            </a:r>
            <a:r>
              <a:rPr lang="en-US" dirty="0" smtClean="0"/>
              <a:t> </a:t>
            </a:r>
            <a:r>
              <a:rPr lang="en-US" dirty="0" err="1" smtClean="0"/>
              <a:t>structura</a:t>
            </a:r>
            <a:r>
              <a:rPr lang="en-US" dirty="0" smtClean="0"/>
              <a:t> de date de tip </a:t>
            </a:r>
            <a:r>
              <a:rPr lang="en-US" b="1" dirty="0" err="1" smtClean="0"/>
              <a:t>Stiva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FIFO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LIFO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FIFA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FIFO </a:t>
            </a:r>
            <a:r>
              <a:rPr lang="en-US" dirty="0" err="1" smtClean="0"/>
              <a:t>sau</a:t>
            </a:r>
            <a:r>
              <a:rPr lang="en-US" dirty="0" smtClean="0"/>
              <a:t> LIFO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parcurgere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 </a:t>
            </a:r>
            <a:r>
              <a:rPr lang="en-US" sz="3200" dirty="0" err="1" smtClean="0"/>
              <a:t>Ce</a:t>
            </a:r>
            <a:r>
              <a:rPr lang="en-US" sz="3200" dirty="0" smtClean="0"/>
              <a:t> tip de </a:t>
            </a:r>
            <a:r>
              <a:rPr lang="en-US" sz="3200" dirty="0" err="1" smtClean="0"/>
              <a:t>parcurgere</a:t>
            </a:r>
            <a:r>
              <a:rPr lang="en-US" sz="3200" dirty="0" smtClean="0"/>
              <a:t> a </a:t>
            </a:r>
            <a:r>
              <a:rPr lang="en-US" sz="3200" dirty="0" err="1" smtClean="0"/>
              <a:t>matricei</a:t>
            </a:r>
            <a:r>
              <a:rPr lang="en-US" sz="3200" dirty="0" smtClean="0"/>
              <a:t> </a:t>
            </a:r>
            <a:r>
              <a:rPr lang="en-US" sz="3200" b="1" dirty="0" smtClean="0"/>
              <a:t>a</a:t>
            </a:r>
            <a:r>
              <a:rPr lang="en-US" sz="3200" dirty="0" smtClean="0"/>
              <a:t>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implimentata</a:t>
            </a:r>
            <a:r>
              <a:rPr lang="en-US" sz="3200" dirty="0" smtClean="0"/>
              <a:t> in </a:t>
            </a:r>
            <a:r>
              <a:rPr lang="en-US" sz="3200" dirty="0" err="1" smtClean="0"/>
              <a:t>secventa</a:t>
            </a:r>
            <a:r>
              <a:rPr lang="en-US" sz="3200" dirty="0" smtClean="0"/>
              <a:t> de cod de </a:t>
            </a:r>
            <a:r>
              <a:rPr lang="en-US" sz="3200" dirty="0" err="1" smtClean="0"/>
              <a:t>mai</a:t>
            </a:r>
            <a:r>
              <a:rPr lang="en-US" sz="3200" dirty="0" smtClean="0"/>
              <a:t> </a:t>
            </a:r>
            <a:r>
              <a:rPr lang="en-US" sz="3200" dirty="0" err="1" smtClean="0"/>
              <a:t>jos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191288"/>
            <a:ext cx="8153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pentru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initializare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=m; test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&gt;0; pas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=i-1)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{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	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pentru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initializare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j=n; test j&gt;0; pas j=j-1)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	{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	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afiseaza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(a[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j,i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];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	}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lexicografic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crescatoare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lexicografic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descrescatoare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invers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lexicografic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crescatoare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invers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lexicografic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descrescatoare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</p:spTree>
    <p:controls>
      <p:control spid="1026" name="DefaultOcx" r:id="rId2" imgW="914400" imgH="228600"/>
      <p:control spid="1027" name="HTMLOption1" r:id="rId3" imgW="257040" imgH="304920"/>
      <p:control spid="1028" name="HTMLOption2" r:id="rId4" imgW="257040" imgH="304920"/>
      <p:control spid="1029" name="HTMLOption3" r:id="rId5" imgW="257040" imgH="304920"/>
      <p:control spid="1030" name="HTMLOption4" r:id="rId6" imgW="257040" imgH="3049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Executia</a:t>
            </a:r>
            <a:r>
              <a:rPr lang="en-US" dirty="0" smtClean="0"/>
              <a:t> </a:t>
            </a:r>
            <a:r>
              <a:rPr lang="en-US" dirty="0" err="1" smtClean="0"/>
              <a:t>urmatoarei</a:t>
            </a:r>
            <a:r>
              <a:rPr lang="en-US" dirty="0" smtClean="0"/>
              <a:t> </a:t>
            </a:r>
            <a:r>
              <a:rPr lang="en-US" dirty="0" err="1" smtClean="0"/>
              <a:t>linii</a:t>
            </a:r>
            <a:r>
              <a:rPr lang="en-US" dirty="0" smtClean="0"/>
              <a:t> de cod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generea</a:t>
            </a:r>
            <a:r>
              <a:rPr lang="en-US" dirty="0" smtClean="0"/>
              <a:t> </a:t>
            </a:r>
            <a:r>
              <a:rPr lang="en-US" dirty="0" err="1" smtClean="0"/>
              <a:t>eroare</a:t>
            </a:r>
            <a:r>
              <a:rPr lang="en-US" dirty="0" smtClean="0"/>
              <a:t>, </a:t>
            </a:r>
            <a:r>
              <a:rPr lang="en-US" dirty="0" err="1" smtClean="0"/>
              <a:t>tinand</a:t>
            </a:r>
            <a:r>
              <a:rPr lang="en-US" dirty="0" smtClean="0"/>
              <a:t> cont ca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pointer?</a:t>
            </a:r>
            <a:br>
              <a:rPr lang="en-US" dirty="0" smtClean="0"/>
            </a:br>
            <a:r>
              <a:rPr lang="en-US" dirty="0" smtClean="0"/>
              <a:t>p=p+3;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Da, eroare de compilare.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Da, eroare de executie.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Nu.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Depinde de valorea lui 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7. </a:t>
            </a:r>
            <a:r>
              <a:rPr lang="en-US" sz="3200" dirty="0" err="1" smtClean="0"/>
              <a:t>Presupanand</a:t>
            </a:r>
            <a:r>
              <a:rPr lang="en-US" sz="3200" dirty="0" smtClean="0"/>
              <a:t> ca F </a:t>
            </a:r>
            <a:r>
              <a:rPr lang="en-US" sz="3200" dirty="0" err="1" smtClean="0"/>
              <a:t>este</a:t>
            </a:r>
            <a:r>
              <a:rPr lang="en-US" sz="3200" dirty="0" smtClean="0"/>
              <a:t> o </a:t>
            </a:r>
            <a:r>
              <a:rPr lang="en-US" sz="3200" dirty="0" err="1" smtClean="0"/>
              <a:t>functie</a:t>
            </a:r>
            <a:r>
              <a:rPr lang="en-US" sz="3200" dirty="0" smtClean="0"/>
              <a:t> </a:t>
            </a:r>
            <a:r>
              <a:rPr lang="en-US" sz="3200" dirty="0" err="1" smtClean="0"/>
              <a:t>ce</a:t>
            </a:r>
            <a:r>
              <a:rPr lang="en-US" sz="3200" dirty="0" smtClean="0"/>
              <a:t> </a:t>
            </a:r>
            <a:r>
              <a:rPr lang="en-US" sz="3200" dirty="0" err="1" smtClean="0"/>
              <a:t>returneaza</a:t>
            </a:r>
            <a:r>
              <a:rPr lang="en-US" sz="3200" dirty="0" smtClean="0"/>
              <a:t> </a:t>
            </a:r>
            <a:r>
              <a:rPr lang="en-US" sz="3200" dirty="0" err="1" smtClean="0"/>
              <a:t>suma</a:t>
            </a:r>
            <a:r>
              <a:rPr lang="en-US" sz="3200" dirty="0" smtClean="0"/>
              <a:t>, </a:t>
            </a:r>
            <a:r>
              <a:rPr lang="en-US" sz="3200" dirty="0" err="1" smtClean="0"/>
              <a:t>diferenta</a:t>
            </a:r>
            <a:r>
              <a:rPr lang="en-US" sz="3200" dirty="0" smtClean="0"/>
              <a:t>, </a:t>
            </a:r>
            <a:r>
              <a:rPr lang="en-US" sz="3200" dirty="0" err="1" smtClean="0"/>
              <a:t>produsul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catul</a:t>
            </a:r>
            <a:r>
              <a:rPr lang="en-US" sz="3200" dirty="0" smtClean="0"/>
              <a:t> </a:t>
            </a:r>
            <a:r>
              <a:rPr lang="en-US" sz="3200" dirty="0" err="1" smtClean="0"/>
              <a:t>impartirii</a:t>
            </a:r>
            <a:r>
              <a:rPr lang="en-US" sz="3200" dirty="0" smtClean="0"/>
              <a:t> a </a:t>
            </a:r>
            <a:r>
              <a:rPr lang="en-US" sz="3200" dirty="0" err="1" smtClean="0"/>
              <a:t>doua</a:t>
            </a:r>
            <a:r>
              <a:rPr lang="en-US" sz="3200" dirty="0" smtClean="0"/>
              <a:t> </a:t>
            </a:r>
            <a:r>
              <a:rPr lang="en-US" sz="3200" dirty="0" err="1" smtClean="0"/>
              <a:t>numere</a:t>
            </a:r>
            <a:r>
              <a:rPr lang="en-US" sz="3200" dirty="0" smtClean="0"/>
              <a:t> </a:t>
            </a:r>
            <a:r>
              <a:rPr lang="en-US" sz="3200" dirty="0" err="1" smtClean="0"/>
              <a:t>intregi</a:t>
            </a:r>
            <a:r>
              <a:rPr lang="en-US" sz="3200" dirty="0" smtClean="0"/>
              <a:t>, care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numarul</a:t>
            </a:r>
            <a:r>
              <a:rPr lang="en-US" sz="3200" dirty="0" smtClean="0"/>
              <a:t> minim de </a:t>
            </a:r>
            <a:r>
              <a:rPr lang="en-US" sz="3200" dirty="0" err="1" smtClean="0"/>
              <a:t>parametrii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de </a:t>
            </a:r>
            <a:r>
              <a:rPr lang="en-US" sz="3200" dirty="0" err="1" smtClean="0"/>
              <a:t>valori</a:t>
            </a:r>
            <a:r>
              <a:rPr lang="en-US" sz="3200" dirty="0" smtClean="0"/>
              <a:t> </a:t>
            </a:r>
            <a:r>
              <a:rPr lang="en-US" sz="3200" dirty="0" err="1" smtClean="0"/>
              <a:t>returnate</a:t>
            </a:r>
            <a:r>
              <a:rPr lang="en-US" sz="3200" dirty="0" smtClean="0"/>
              <a:t> </a:t>
            </a:r>
            <a:r>
              <a:rPr lang="en-US" sz="3200" dirty="0" err="1" smtClean="0"/>
              <a:t>pe</a:t>
            </a:r>
            <a:r>
              <a:rPr lang="en-US" sz="3200" dirty="0" smtClean="0"/>
              <a:t> care ii/le </a:t>
            </a:r>
            <a:r>
              <a:rPr lang="en-US" sz="3200" dirty="0" err="1" smtClean="0"/>
              <a:t>poate</a:t>
            </a:r>
            <a:r>
              <a:rPr lang="en-US" sz="3200" dirty="0" smtClean="0"/>
              <a:t> </a:t>
            </a:r>
            <a:r>
              <a:rPr lang="en-US" sz="3200" dirty="0" err="1" smtClean="0"/>
              <a:t>avea</a:t>
            </a:r>
            <a:r>
              <a:rPr lang="en-US" sz="3200" dirty="0" smtClean="0"/>
              <a:t> </a:t>
            </a:r>
            <a:r>
              <a:rPr lang="en-US" sz="3200" dirty="0" err="1" smtClean="0"/>
              <a:t>functia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2 parametrii si 1 valoare returnata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5 parametrii si 1 valoare returnata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6 parametrii si 0 valori returnate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2 parametrii si 4 valori returnate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olidFill>
                  <a:srgbClr val="00B050"/>
                </a:solidFill>
              </a:rPr>
              <a:t>Analiza</a:t>
            </a:r>
            <a:r>
              <a:rPr lang="en-US" dirty="0" smtClean="0">
                <a:solidFill>
                  <a:srgbClr val="00B050"/>
                </a:solidFill>
              </a:rPr>
              <a:t> &amp; </a:t>
            </a:r>
            <a:r>
              <a:rPr lang="en-US" dirty="0" err="1" smtClean="0">
                <a:solidFill>
                  <a:srgbClr val="00B050"/>
                </a:solidFill>
              </a:rPr>
              <a:t>proiectare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dirty="0" err="1" smtClean="0">
                <a:solidFill>
                  <a:srgbClr val="00B050"/>
                </a:solidFill>
              </a:rPr>
              <a:t>Arhitect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dirty="0" err="1" smtClean="0">
                <a:solidFill>
                  <a:srgbClr val="00B050"/>
                </a:solidFill>
              </a:rPr>
              <a:t>Analist</a:t>
            </a:r>
            <a:r>
              <a:rPr lang="en-US" dirty="0" smtClean="0">
                <a:solidFill>
                  <a:srgbClr val="00B050"/>
                </a:solidFill>
              </a:rPr>
              <a:t> (Business analyst)</a:t>
            </a:r>
          </a:p>
          <a:p>
            <a:pPr lvl="2"/>
            <a:r>
              <a:rPr lang="en-US" dirty="0" err="1" smtClean="0">
                <a:solidFill>
                  <a:srgbClr val="00B050"/>
                </a:solidFill>
              </a:rPr>
              <a:t>Analist</a:t>
            </a:r>
            <a:r>
              <a:rPr lang="en-US" dirty="0" smtClean="0">
                <a:solidFill>
                  <a:srgbClr val="00B050"/>
                </a:solidFill>
              </a:rPr>
              <a:t> de </a:t>
            </a:r>
            <a:r>
              <a:rPr lang="en-US" dirty="0" err="1" smtClean="0">
                <a:solidFill>
                  <a:srgbClr val="00B050"/>
                </a:solidFill>
              </a:rPr>
              <a:t>sistem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Dezvoltare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programare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Testare</a:t>
            </a:r>
            <a:r>
              <a:rPr lang="en-US" dirty="0" smtClean="0">
                <a:solidFill>
                  <a:srgbClr val="7030A0"/>
                </a:solidFill>
              </a:rPr>
              <a:t> (</a:t>
            </a:r>
            <a:r>
              <a:rPr lang="en-US" dirty="0" err="1" smtClean="0">
                <a:solidFill>
                  <a:srgbClr val="7030A0"/>
                </a:solidFill>
              </a:rPr>
              <a:t>intretinere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8. Un </a:t>
            </a:r>
            <a:r>
              <a:rPr lang="en-US" sz="3200" dirty="0" err="1" smtClean="0"/>
              <a:t>fisier</a:t>
            </a:r>
            <a:r>
              <a:rPr lang="en-US" sz="3200" dirty="0" smtClean="0"/>
              <a:t> </a:t>
            </a:r>
            <a:r>
              <a:rPr lang="en-US" sz="3200" dirty="0" err="1" smtClean="0"/>
              <a:t>binar</a:t>
            </a:r>
            <a:r>
              <a:rPr lang="en-US" sz="3200" dirty="0" smtClean="0"/>
              <a:t> </a:t>
            </a:r>
            <a:r>
              <a:rPr lang="en-US" sz="3200" dirty="0" err="1" smtClean="0"/>
              <a:t>poate</a:t>
            </a:r>
            <a:r>
              <a:rPr lang="en-US" sz="3200" dirty="0" smtClean="0"/>
              <a:t> </a:t>
            </a:r>
            <a:r>
              <a:rPr lang="en-US" sz="3200" dirty="0" err="1" smtClean="0"/>
              <a:t>fi</a:t>
            </a:r>
            <a:r>
              <a:rPr lang="en-US" sz="3200" dirty="0" smtClean="0"/>
              <a:t> </a:t>
            </a:r>
            <a:r>
              <a:rPr lang="en-US" sz="3200" dirty="0" err="1" smtClean="0"/>
              <a:t>editat</a:t>
            </a:r>
            <a:r>
              <a:rPr lang="en-US" sz="3200" dirty="0" smtClean="0"/>
              <a:t> cu </a:t>
            </a:r>
            <a:r>
              <a:rPr lang="en-US" sz="3200" dirty="0" err="1" smtClean="0"/>
              <a:t>orice</a:t>
            </a:r>
            <a:r>
              <a:rPr lang="en-US" sz="3200" dirty="0" smtClean="0"/>
              <a:t> editor de </a:t>
            </a:r>
            <a:r>
              <a:rPr lang="en-US" sz="3200" dirty="0" err="1" smtClean="0"/>
              <a:t>texte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nu, doar cu o parte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nu, sub nicio forma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depinde de tipul fisierului binar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smtClean="0"/>
              <a:t>9. Tipurile principale de structuri repetitive intalnite in limbajele de programare sunt: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,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repetitiva</a:t>
            </a:r>
            <a:r>
              <a:rPr lang="en-US" dirty="0" smtClean="0"/>
              <a:t> </a:t>
            </a:r>
            <a:r>
              <a:rPr lang="en-US" dirty="0" err="1" smtClean="0"/>
              <a:t>conditionata</a:t>
            </a:r>
            <a:r>
              <a:rPr lang="en-US" dirty="0" smtClean="0"/>
              <a:t> anterior,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repetitiva</a:t>
            </a:r>
            <a:r>
              <a:rPr lang="en-US" dirty="0" smtClean="0"/>
              <a:t> </a:t>
            </a:r>
            <a:r>
              <a:rPr lang="en-US" dirty="0" err="1" smtClean="0"/>
              <a:t>conditionata</a:t>
            </a:r>
            <a:r>
              <a:rPr lang="en-US" dirty="0" smtClean="0"/>
              <a:t> posterior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pseudoalternativa</a:t>
            </a:r>
            <a:r>
              <a:rPr lang="en-US" dirty="0" smtClean="0"/>
              <a:t>,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repetitiva</a:t>
            </a:r>
            <a:r>
              <a:rPr lang="en-US" dirty="0" smtClean="0"/>
              <a:t> </a:t>
            </a:r>
            <a:r>
              <a:rPr lang="en-US" dirty="0" err="1" smtClean="0"/>
              <a:t>conditionata</a:t>
            </a:r>
            <a:r>
              <a:rPr lang="en-US" dirty="0" smtClean="0"/>
              <a:t> anterior,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repetitiva</a:t>
            </a:r>
            <a:r>
              <a:rPr lang="en-US" dirty="0" smtClean="0"/>
              <a:t> </a:t>
            </a:r>
            <a:r>
              <a:rPr lang="en-US" dirty="0" err="1" smtClean="0"/>
              <a:t>conditionata</a:t>
            </a:r>
            <a:r>
              <a:rPr lang="en-US" dirty="0" smtClean="0"/>
              <a:t> posterior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repetitiva</a:t>
            </a:r>
            <a:r>
              <a:rPr lang="en-US" dirty="0" smtClean="0"/>
              <a:t> </a:t>
            </a:r>
            <a:r>
              <a:rPr lang="en-US" dirty="0" err="1" smtClean="0"/>
              <a:t>conditionata</a:t>
            </a:r>
            <a:r>
              <a:rPr lang="en-US" dirty="0" smtClean="0"/>
              <a:t> anterior,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repetitiva</a:t>
            </a:r>
            <a:r>
              <a:rPr lang="en-US" dirty="0" smtClean="0"/>
              <a:t> </a:t>
            </a:r>
            <a:r>
              <a:rPr lang="en-US" dirty="0" err="1" smtClean="0"/>
              <a:t>conditionata</a:t>
            </a:r>
            <a:r>
              <a:rPr lang="en-US" dirty="0" smtClean="0"/>
              <a:t> posterior,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repetitiva</a:t>
            </a:r>
            <a:r>
              <a:rPr lang="en-US" dirty="0" smtClean="0"/>
              <a:t> cu </a:t>
            </a:r>
            <a:r>
              <a:rPr lang="en-US" dirty="0" err="1" smtClean="0"/>
              <a:t>numar</a:t>
            </a:r>
            <a:r>
              <a:rPr lang="en-US" dirty="0" smtClean="0"/>
              <a:t> fix de </a:t>
            </a:r>
            <a:r>
              <a:rPr lang="en-US" dirty="0" err="1" smtClean="0"/>
              <a:t>pasi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repetitiva</a:t>
            </a:r>
            <a:r>
              <a:rPr lang="en-US" dirty="0" smtClean="0"/>
              <a:t> </a:t>
            </a:r>
            <a:r>
              <a:rPr lang="en-US" dirty="0" err="1" smtClean="0"/>
              <a:t>conditionata</a:t>
            </a:r>
            <a:r>
              <a:rPr lang="en-US" dirty="0" smtClean="0"/>
              <a:t> anterior,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repetitiva</a:t>
            </a:r>
            <a:r>
              <a:rPr lang="en-US" dirty="0" smtClean="0"/>
              <a:t> </a:t>
            </a:r>
            <a:r>
              <a:rPr lang="en-US" dirty="0" err="1" smtClean="0"/>
              <a:t>conditionata</a:t>
            </a:r>
            <a:r>
              <a:rPr lang="en-US" dirty="0" smtClean="0"/>
              <a:t> posterior,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repetitiva</a:t>
            </a:r>
            <a:r>
              <a:rPr lang="en-US" dirty="0" smtClean="0"/>
              <a:t> cu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variabil</a:t>
            </a:r>
            <a:r>
              <a:rPr lang="en-US" dirty="0" smtClean="0"/>
              <a:t> de </a:t>
            </a:r>
            <a:r>
              <a:rPr lang="en-US" dirty="0" err="1" smtClean="0"/>
              <a:t>pasi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smtClean="0"/>
              <a:t>10. Alegeti cea mai cuprinzatoare definitie pentru notiunea de comentariu din programare: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secventa</a:t>
            </a:r>
            <a:r>
              <a:rPr lang="en-US" dirty="0" smtClean="0"/>
              <a:t> de cod </a:t>
            </a:r>
            <a:r>
              <a:rPr lang="en-US" dirty="0" err="1" smtClean="0"/>
              <a:t>explicativa</a:t>
            </a:r>
            <a:r>
              <a:rPr lang="en-US" dirty="0" smtClean="0"/>
              <a:t>, </a:t>
            </a:r>
            <a:r>
              <a:rPr lang="en-US" dirty="0" err="1" smtClean="0"/>
              <a:t>ignorata</a:t>
            </a:r>
            <a:r>
              <a:rPr lang="en-US" dirty="0" smtClean="0"/>
              <a:t> de </a:t>
            </a:r>
            <a:r>
              <a:rPr lang="en-US" dirty="0" err="1" smtClean="0"/>
              <a:t>limbajul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 smtClean="0"/>
              <a:t> la </a:t>
            </a:r>
            <a:r>
              <a:rPr lang="en-US" dirty="0" err="1" smtClean="0"/>
              <a:t>compilare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secventa</a:t>
            </a:r>
            <a:r>
              <a:rPr lang="en-US" dirty="0" smtClean="0"/>
              <a:t> de cod </a:t>
            </a:r>
            <a:r>
              <a:rPr lang="en-US" dirty="0" err="1" smtClean="0"/>
              <a:t>executata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bucata</a:t>
            </a:r>
            <a:r>
              <a:rPr lang="en-US" dirty="0" smtClean="0"/>
              <a:t> de cod la care se </a:t>
            </a:r>
            <a:r>
              <a:rPr lang="en-US" dirty="0" err="1" smtClean="0"/>
              <a:t>refera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executata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text </a:t>
            </a:r>
            <a:r>
              <a:rPr lang="en-US" dirty="0" err="1" smtClean="0"/>
              <a:t>liber</a:t>
            </a:r>
            <a:r>
              <a:rPr lang="en-US" dirty="0" smtClean="0"/>
              <a:t> in </a:t>
            </a:r>
            <a:r>
              <a:rPr lang="en-US" dirty="0" err="1" smtClean="0"/>
              <a:t>interiorul</a:t>
            </a:r>
            <a:r>
              <a:rPr lang="en-US" dirty="0" smtClean="0"/>
              <a:t> </a:t>
            </a:r>
            <a:r>
              <a:rPr lang="en-US" dirty="0" err="1" smtClean="0"/>
              <a:t>codului</a:t>
            </a:r>
            <a:r>
              <a:rPr lang="en-US" dirty="0" smtClean="0"/>
              <a:t> </a:t>
            </a:r>
            <a:r>
              <a:rPr lang="en-US" dirty="0" err="1" smtClean="0"/>
              <a:t>sursa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text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intinde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linii</a:t>
            </a:r>
            <a:r>
              <a:rPr lang="en-US" dirty="0" smtClean="0"/>
              <a:t> de cod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smtClean="0"/>
              <a:t>11. Pricipala diferenta intre tipurile de date dinamice si cele statice este: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dinamice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pod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valorea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parcursul</a:t>
            </a:r>
            <a:r>
              <a:rPr lang="en-US" dirty="0" smtClean="0"/>
              <a:t> </a:t>
            </a:r>
            <a:r>
              <a:rPr lang="en-US" dirty="0" err="1" smtClean="0"/>
              <a:t>executiei</a:t>
            </a:r>
            <a:r>
              <a:rPr lang="en-US" dirty="0" smtClean="0"/>
              <a:t>, 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statice</a:t>
            </a:r>
            <a:r>
              <a:rPr lang="en-US" dirty="0" smtClean="0"/>
              <a:t> nu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statice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date </a:t>
            </a:r>
            <a:r>
              <a:rPr lang="en-US" dirty="0" err="1" smtClean="0"/>
              <a:t>fundamentale</a:t>
            </a:r>
            <a:r>
              <a:rPr lang="en-US" dirty="0" smtClean="0"/>
              <a:t> (</a:t>
            </a:r>
            <a:r>
              <a:rPr lang="en-US" dirty="0" err="1" smtClean="0"/>
              <a:t>intreg</a:t>
            </a:r>
            <a:r>
              <a:rPr lang="en-US" dirty="0" smtClean="0"/>
              <a:t>, real, sir de </a:t>
            </a:r>
            <a:r>
              <a:rPr lang="en-US" dirty="0" err="1" smtClean="0"/>
              <a:t>caractere</a:t>
            </a:r>
            <a:r>
              <a:rPr lang="en-US" dirty="0" smtClean="0"/>
              <a:t>) 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dinamice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compuse</a:t>
            </a:r>
            <a:r>
              <a:rPr lang="en-US" dirty="0" smtClean="0"/>
              <a:t> (vector, </a:t>
            </a:r>
            <a:r>
              <a:rPr lang="en-US" dirty="0" err="1" smtClean="0"/>
              <a:t>matrice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statice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salvate</a:t>
            </a:r>
            <a:r>
              <a:rPr lang="en-US" dirty="0" smtClean="0"/>
              <a:t> in </a:t>
            </a:r>
            <a:r>
              <a:rPr lang="en-US" dirty="0" err="1" smtClean="0"/>
              <a:t>memoria</a:t>
            </a:r>
            <a:r>
              <a:rPr lang="en-US" dirty="0" smtClean="0"/>
              <a:t> program,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dinamice</a:t>
            </a:r>
            <a:r>
              <a:rPr lang="en-US" dirty="0" smtClean="0"/>
              <a:t> in </a:t>
            </a:r>
            <a:r>
              <a:rPr lang="en-US" dirty="0" err="1" smtClean="0"/>
              <a:t>stiva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dinamice</a:t>
            </a:r>
            <a:r>
              <a:rPr lang="en-US" dirty="0" smtClean="0"/>
              <a:t> le </a:t>
            </a:r>
            <a:r>
              <a:rPr lang="en-US" dirty="0" err="1" smtClean="0"/>
              <a:t>cuprind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statice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12. Care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relatia</a:t>
            </a:r>
            <a:r>
              <a:rPr lang="en-US" sz="3200" dirty="0" smtClean="0"/>
              <a:t> de </a:t>
            </a:r>
            <a:r>
              <a:rPr lang="en-US" sz="3200" dirty="0" err="1" smtClean="0"/>
              <a:t>marime</a:t>
            </a:r>
            <a:r>
              <a:rPr lang="en-US" sz="3200" dirty="0" smtClean="0"/>
              <a:t> in </a:t>
            </a:r>
            <a:r>
              <a:rPr lang="en-US" sz="3200" dirty="0" err="1" smtClean="0"/>
              <a:t>ceea</a:t>
            </a:r>
            <a:r>
              <a:rPr lang="en-US" sz="3200" dirty="0" smtClean="0"/>
              <a:t> </a:t>
            </a:r>
            <a:r>
              <a:rPr lang="en-US" sz="3200" dirty="0" err="1" smtClean="0"/>
              <a:t>ce</a:t>
            </a:r>
            <a:r>
              <a:rPr lang="en-US" sz="3200" dirty="0" smtClean="0"/>
              <a:t> </a:t>
            </a:r>
            <a:r>
              <a:rPr lang="en-US" sz="3200" dirty="0" err="1" smtClean="0"/>
              <a:t>priveste</a:t>
            </a:r>
            <a:r>
              <a:rPr lang="en-US" sz="3200" dirty="0" smtClean="0"/>
              <a:t> </a:t>
            </a:r>
            <a:r>
              <a:rPr lang="en-US" sz="3200" dirty="0" err="1" smtClean="0"/>
              <a:t>spatiul</a:t>
            </a:r>
            <a:r>
              <a:rPr lang="en-US" sz="3200" dirty="0" smtClean="0"/>
              <a:t> de </a:t>
            </a:r>
            <a:r>
              <a:rPr lang="en-US" sz="3200" dirty="0" err="1" smtClean="0"/>
              <a:t>memorie</a:t>
            </a:r>
            <a:r>
              <a:rPr lang="en-US" sz="3200" dirty="0" smtClean="0"/>
              <a:t> </a:t>
            </a:r>
            <a:r>
              <a:rPr lang="en-US" sz="3200" dirty="0" err="1" smtClean="0"/>
              <a:t>ocupat</a:t>
            </a:r>
            <a:r>
              <a:rPr lang="en-US" sz="3200" dirty="0" smtClean="0"/>
              <a:t> de un pointer la </a:t>
            </a:r>
            <a:r>
              <a:rPr lang="en-US" sz="3200" dirty="0" err="1" smtClean="0"/>
              <a:t>intreg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un pointer la real?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marime</a:t>
            </a:r>
            <a:r>
              <a:rPr lang="en-US" sz="2400" dirty="0" smtClean="0"/>
              <a:t>(pointer </a:t>
            </a:r>
            <a:r>
              <a:rPr lang="en-US" sz="2400" dirty="0" err="1" smtClean="0"/>
              <a:t>catre</a:t>
            </a:r>
            <a:r>
              <a:rPr lang="en-US" sz="2400" dirty="0" smtClean="0"/>
              <a:t> </a:t>
            </a:r>
            <a:r>
              <a:rPr lang="en-US" sz="2400" dirty="0" err="1" smtClean="0"/>
              <a:t>intreg</a:t>
            </a:r>
            <a:r>
              <a:rPr lang="en-US" sz="2400" dirty="0" smtClean="0"/>
              <a:t>) &gt; </a:t>
            </a:r>
            <a:r>
              <a:rPr lang="en-US" sz="2400" dirty="0" err="1" smtClean="0"/>
              <a:t>marime</a:t>
            </a:r>
            <a:r>
              <a:rPr lang="en-US" sz="2400" dirty="0" smtClean="0"/>
              <a:t>(pointer </a:t>
            </a:r>
            <a:r>
              <a:rPr lang="en-US" sz="2400" dirty="0" err="1" smtClean="0"/>
              <a:t>catre</a:t>
            </a:r>
            <a:r>
              <a:rPr lang="en-US" sz="2400" dirty="0" smtClean="0"/>
              <a:t> real)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marime</a:t>
            </a:r>
            <a:r>
              <a:rPr lang="en-US" sz="2400" dirty="0" smtClean="0"/>
              <a:t>(pointer </a:t>
            </a:r>
            <a:r>
              <a:rPr lang="en-US" sz="2400" dirty="0" err="1" smtClean="0"/>
              <a:t>catre</a:t>
            </a:r>
            <a:r>
              <a:rPr lang="en-US" sz="2400" dirty="0" smtClean="0"/>
              <a:t> </a:t>
            </a:r>
            <a:r>
              <a:rPr lang="en-US" sz="2400" dirty="0" err="1" smtClean="0"/>
              <a:t>intreg</a:t>
            </a:r>
            <a:r>
              <a:rPr lang="en-US" sz="2400" dirty="0" smtClean="0"/>
              <a:t>) = </a:t>
            </a:r>
            <a:r>
              <a:rPr lang="en-US" sz="2400" dirty="0" err="1" smtClean="0"/>
              <a:t>marime</a:t>
            </a:r>
            <a:r>
              <a:rPr lang="en-US" sz="2400" dirty="0" smtClean="0"/>
              <a:t>(pointer </a:t>
            </a:r>
            <a:r>
              <a:rPr lang="en-US" sz="2400" dirty="0" err="1" smtClean="0"/>
              <a:t>catre</a:t>
            </a:r>
            <a:r>
              <a:rPr lang="en-US" sz="2400" dirty="0" smtClean="0"/>
              <a:t> real)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marime</a:t>
            </a:r>
            <a:r>
              <a:rPr lang="en-US" sz="2400" dirty="0" smtClean="0"/>
              <a:t>(pointer </a:t>
            </a:r>
            <a:r>
              <a:rPr lang="en-US" sz="2400" dirty="0" err="1" smtClean="0"/>
              <a:t>catre</a:t>
            </a:r>
            <a:r>
              <a:rPr lang="en-US" sz="2400" dirty="0" smtClean="0"/>
              <a:t> </a:t>
            </a:r>
            <a:r>
              <a:rPr lang="en-US" sz="2400" dirty="0" err="1" smtClean="0"/>
              <a:t>intreg</a:t>
            </a:r>
            <a:r>
              <a:rPr lang="en-US" sz="2400" dirty="0" smtClean="0"/>
              <a:t>) &lt; </a:t>
            </a:r>
            <a:r>
              <a:rPr lang="en-US" sz="2400" dirty="0" err="1" smtClean="0"/>
              <a:t>marime</a:t>
            </a:r>
            <a:r>
              <a:rPr lang="en-US" sz="2400" dirty="0" smtClean="0"/>
              <a:t>(pointer </a:t>
            </a:r>
            <a:r>
              <a:rPr lang="en-US" sz="2400" dirty="0" err="1" smtClean="0"/>
              <a:t>catre</a:t>
            </a:r>
            <a:r>
              <a:rPr lang="en-US" sz="2400" dirty="0" smtClean="0"/>
              <a:t> real)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nu se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</a:t>
            </a:r>
            <a:r>
              <a:rPr lang="en-US" sz="2400" dirty="0" smtClean="0"/>
              <a:t> </a:t>
            </a:r>
            <a:r>
              <a:rPr lang="en-US" sz="2400" dirty="0" err="1" smtClean="0"/>
              <a:t>spatiul</a:t>
            </a:r>
            <a:r>
              <a:rPr lang="en-US" sz="2400" dirty="0" smtClean="0"/>
              <a:t> de </a:t>
            </a:r>
            <a:r>
              <a:rPr lang="en-US" sz="2400" dirty="0" err="1" smtClean="0"/>
              <a:t>memorie</a:t>
            </a:r>
            <a:r>
              <a:rPr lang="en-US" sz="2400" dirty="0" smtClean="0"/>
              <a:t> </a:t>
            </a:r>
            <a:r>
              <a:rPr lang="en-US" sz="2400" dirty="0" err="1" smtClean="0"/>
              <a:t>ocupat</a:t>
            </a:r>
            <a:r>
              <a:rPr lang="en-US" sz="2400" dirty="0" smtClean="0"/>
              <a:t> de un pointer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2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Dezvoltare</a:t>
            </a:r>
            <a:r>
              <a:rPr lang="en-US" dirty="0" smtClean="0"/>
              <a:t> / </a:t>
            </a:r>
            <a:r>
              <a:rPr lang="en-US" dirty="0" err="1" smtClean="0"/>
              <a:t>programare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vs. </a:t>
            </a:r>
            <a:r>
              <a:rPr lang="en-US" dirty="0" err="1" smtClean="0"/>
              <a:t>programator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8077200" cy="426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As a 38 year old construction worker just </a:t>
            </a:r>
            <a:r>
              <a:rPr lang="en-US" sz="2000" dirty="0" err="1" smtClean="0">
                <a:solidFill>
                  <a:schemeClr val="tx1"/>
                </a:solidFill>
              </a:rPr>
              <a:t>gett’n</a:t>
            </a:r>
            <a:r>
              <a:rPr lang="en-US" sz="2000" dirty="0" smtClean="0">
                <a:solidFill>
                  <a:schemeClr val="tx1"/>
                </a:solidFill>
              </a:rPr>
              <a:t> into the lingo. Thanks to a book I found on HTML (outdated-yes) I love it, and wished this info was given to me much earlier in life. So here goes: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First you need a Developer (an idea)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	Second you need a </a:t>
            </a:r>
            <a:r>
              <a:rPr lang="en-US" sz="2000" dirty="0" err="1" smtClean="0">
                <a:solidFill>
                  <a:srgbClr val="FF0000"/>
                </a:solidFill>
              </a:rPr>
              <a:t>Programer</a:t>
            </a:r>
            <a:r>
              <a:rPr lang="en-US" sz="2000" dirty="0" smtClean="0">
                <a:solidFill>
                  <a:srgbClr val="FF0000"/>
                </a:solidFill>
              </a:rPr>
              <a:t> (to make idea real)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	Third a Developer (to </a:t>
            </a:r>
            <a:r>
              <a:rPr lang="en-US" sz="2000" dirty="0" err="1" smtClean="0">
                <a:solidFill>
                  <a:srgbClr val="FF0000"/>
                </a:solidFill>
              </a:rPr>
              <a:t>tweek</a:t>
            </a:r>
            <a:r>
              <a:rPr lang="en-US" sz="2000" dirty="0" smtClean="0">
                <a:solidFill>
                  <a:srgbClr val="FF0000"/>
                </a:solidFill>
              </a:rPr>
              <a:t> real idea to something more)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	Fourth a </a:t>
            </a:r>
            <a:r>
              <a:rPr lang="en-US" sz="2000" dirty="0" err="1" smtClean="0">
                <a:solidFill>
                  <a:srgbClr val="FF0000"/>
                </a:solidFill>
              </a:rPr>
              <a:t>Programer</a:t>
            </a:r>
            <a:r>
              <a:rPr lang="en-US" sz="2000" dirty="0" smtClean="0">
                <a:solidFill>
                  <a:srgbClr val="FF0000"/>
                </a:solidFill>
              </a:rPr>
              <a:t> (make idea stable)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	Fifth a Developer (to make old idea new again)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Make sense to me. Start as a developer and end as a developer. </a:t>
            </a:r>
            <a:r>
              <a:rPr lang="en-US" sz="2000" dirty="0" smtClean="0">
                <a:solidFill>
                  <a:schemeClr val="tx1"/>
                </a:solidFill>
              </a:rPr>
              <a:t>Maybe </a:t>
            </a:r>
            <a:r>
              <a:rPr lang="en-US" sz="2000" dirty="0" smtClean="0">
                <a:solidFill>
                  <a:schemeClr val="tx1"/>
                </a:solidFill>
              </a:rPr>
              <a:t>their should be a Class level for each?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If your wondering the Six step is retirement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You </a:t>
            </a:r>
            <a:r>
              <a:rPr lang="en-US" sz="2000" dirty="0" smtClean="0">
                <a:solidFill>
                  <a:schemeClr val="tx1"/>
                </a:solidFill>
              </a:rPr>
              <a:t>either always </a:t>
            </a:r>
            <a:r>
              <a:rPr lang="en-US" sz="2000" dirty="0" smtClean="0">
                <a:solidFill>
                  <a:schemeClr val="tx1"/>
                </a:solidFill>
              </a:rPr>
              <a:t>program </a:t>
            </a:r>
            <a:r>
              <a:rPr lang="en-US" sz="2000" dirty="0" smtClean="0">
                <a:solidFill>
                  <a:schemeClr val="tx1"/>
                </a:solidFill>
              </a:rPr>
              <a:t>a development idea; or </a:t>
            </a:r>
            <a:r>
              <a:rPr lang="en-US" sz="2000" dirty="0" err="1" smtClean="0">
                <a:solidFill>
                  <a:schemeClr val="tx1"/>
                </a:solidFill>
              </a:rPr>
              <a:t>develope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ideas from old programs you never finished.</a:t>
            </a:r>
          </a:p>
          <a:p>
            <a:r>
              <a:rPr lang="en-US" sz="1600" i="1" dirty="0" smtClean="0">
                <a:solidFill>
                  <a:schemeClr val="tx1"/>
                </a:solidFill>
              </a:rPr>
              <a:t>(http://codebetter.com/raymondlewallen/2005/02/22/developer-versus-programmer/)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3276600"/>
            <a:ext cx="7848600" cy="182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programmers would be the hares, and developers the tortoises.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(http://weblogs.asp.net/miked/archive/2006/10/13/_2200_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Developers_2200_-and-_2200_Programmers_2200_.aspx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Programator</a:t>
            </a:r>
            <a:r>
              <a:rPr lang="en-US" dirty="0" smtClean="0"/>
              <a:t> vs. Developer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“Programmers write awesome code. Making it clean, well-factored and error free are very important concerns, but not at the expense of getting the job done. “</a:t>
            </a:r>
          </a:p>
          <a:p>
            <a:r>
              <a:rPr lang="en-US" dirty="0" smtClean="0"/>
              <a:t>Math skills</a:t>
            </a:r>
          </a:p>
          <a:p>
            <a:r>
              <a:rPr lang="en-US" b="1" i="1" dirty="0" smtClean="0"/>
              <a:t>“A good breadth of algorithmic knowledge is imperative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“They write code. Making it well-factored and clean is important, but other factors often take priority.”</a:t>
            </a:r>
          </a:p>
          <a:p>
            <a:r>
              <a:rPr lang="en-US" dirty="0" smtClean="0"/>
              <a:t>Communication and people skills</a:t>
            </a:r>
          </a:p>
          <a:p>
            <a:r>
              <a:rPr lang="en-US" dirty="0" smtClean="0"/>
              <a:t>Find ways to solve problems fast, plugging components for solutions</a:t>
            </a:r>
          </a:p>
          <a:p>
            <a:r>
              <a:rPr lang="en-US" b="1" i="1" dirty="0" smtClean="0"/>
              <a:t>“They are consummate generalists without any truly deep specializations”</a:t>
            </a:r>
            <a:endParaRPr lang="en-US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943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000" i="1" dirty="0">
                <a:latin typeface="+mj-lt"/>
                <a:ea typeface="+mj-ea"/>
                <a:cs typeface="+mj-cs"/>
              </a:rPr>
              <a:t>http://www.skorks.com/2010/03/the-difference-between-a-developer-a-programmer-and-a-computer-scientist/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Developer/</a:t>
            </a:r>
            <a:r>
              <a:rPr lang="en-US" dirty="0" err="1" smtClean="0"/>
              <a:t>programator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functie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domeniu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Limbaj</a:t>
            </a:r>
            <a:r>
              <a:rPr lang="en-US" dirty="0" smtClean="0"/>
              <a:t>: C#, java, C++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Game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calificare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Junior</a:t>
            </a:r>
          </a:p>
          <a:p>
            <a:pPr lvl="1"/>
            <a:r>
              <a:rPr lang="en-US" dirty="0" err="1" smtClean="0"/>
              <a:t>Mediu</a:t>
            </a:r>
            <a:endParaRPr lang="en-US" dirty="0" smtClean="0"/>
          </a:p>
          <a:p>
            <a:pPr lvl="1"/>
            <a:r>
              <a:rPr lang="en-US" dirty="0" smtClean="0"/>
              <a:t>Senior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Developer/</a:t>
            </a:r>
            <a:r>
              <a:rPr lang="en-US" dirty="0" err="1" smtClean="0"/>
              <a:t>programator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Sarcini</a:t>
            </a:r>
            <a:endParaRPr lang="en-US" dirty="0" smtClean="0"/>
          </a:p>
          <a:p>
            <a:pPr lvl="1"/>
            <a:r>
              <a:rPr lang="en-US" dirty="0" err="1" smtClean="0"/>
              <a:t>Intelegere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interpretare</a:t>
            </a:r>
            <a:r>
              <a:rPr lang="en-US" dirty="0" smtClean="0"/>
              <a:t> </a:t>
            </a:r>
            <a:r>
              <a:rPr lang="en-US" dirty="0" err="1" smtClean="0"/>
              <a:t>cerintele</a:t>
            </a:r>
            <a:r>
              <a:rPr lang="en-US" dirty="0" smtClean="0"/>
              <a:t> </a:t>
            </a:r>
            <a:r>
              <a:rPr lang="en-US" dirty="0" err="1" smtClean="0"/>
              <a:t>functionale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specificatii</a:t>
            </a:r>
            <a:r>
              <a:rPr lang="en-US" dirty="0" smtClean="0"/>
              <a:t> </a:t>
            </a:r>
            <a:r>
              <a:rPr lang="en-US" dirty="0" err="1" smtClean="0"/>
              <a:t>tehnice</a:t>
            </a:r>
            <a:endParaRPr lang="en-US" dirty="0" smtClean="0"/>
          </a:p>
          <a:p>
            <a:pPr lvl="1"/>
            <a:r>
              <a:rPr lang="en-US" dirty="0" err="1" smtClean="0"/>
              <a:t>Scris</a:t>
            </a:r>
            <a:r>
              <a:rPr lang="en-US" dirty="0" smtClean="0"/>
              <a:t> cod</a:t>
            </a:r>
          </a:p>
          <a:p>
            <a:pPr lvl="1"/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intretinere</a:t>
            </a:r>
            <a:r>
              <a:rPr lang="en-US" dirty="0" smtClean="0"/>
              <a:t> </a:t>
            </a:r>
            <a:r>
              <a:rPr lang="en-US" dirty="0" err="1" smtClean="0"/>
              <a:t>documentatie</a:t>
            </a:r>
            <a:r>
              <a:rPr lang="en-US" dirty="0" smtClean="0"/>
              <a:t> </a:t>
            </a:r>
            <a:r>
              <a:rPr lang="en-US" dirty="0" err="1" smtClean="0"/>
              <a:t>tehnica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Calificari</a:t>
            </a:r>
            <a:endParaRPr lang="en-US" dirty="0" smtClean="0"/>
          </a:p>
          <a:p>
            <a:pPr lvl="1"/>
            <a:r>
              <a:rPr lang="en-US" dirty="0" err="1" smtClean="0"/>
              <a:t>Experienta</a:t>
            </a:r>
            <a:r>
              <a:rPr lang="en-US" dirty="0" smtClean="0"/>
              <a:t> in </a:t>
            </a:r>
            <a:r>
              <a:rPr lang="en-US" dirty="0" err="1" smtClean="0"/>
              <a:t>programare</a:t>
            </a:r>
            <a:endParaRPr lang="en-US" dirty="0" smtClean="0"/>
          </a:p>
          <a:p>
            <a:pPr lvl="1"/>
            <a:r>
              <a:rPr lang="en-US" dirty="0" err="1" smtClean="0"/>
              <a:t>Lucru</a:t>
            </a:r>
            <a:r>
              <a:rPr lang="en-US" dirty="0" smtClean="0"/>
              <a:t> in </a:t>
            </a:r>
            <a:r>
              <a:rPr lang="en-US" dirty="0" err="1" smtClean="0"/>
              <a:t>echipa</a:t>
            </a:r>
            <a:endParaRPr lang="en-US" dirty="0" smtClean="0"/>
          </a:p>
          <a:p>
            <a:pPr lvl="1"/>
            <a:r>
              <a:rPr lang="en-US" dirty="0" err="1" smtClean="0"/>
              <a:t>Experienta</a:t>
            </a:r>
            <a:r>
              <a:rPr lang="en-US" dirty="0" smtClean="0"/>
              <a:t> in </a:t>
            </a:r>
            <a:r>
              <a:rPr lang="en-US" dirty="0" err="1" smtClean="0"/>
              <a:t>dezvoltarea</a:t>
            </a:r>
            <a:r>
              <a:rPr lang="en-US" dirty="0" smtClean="0"/>
              <a:t> de </a:t>
            </a:r>
            <a:r>
              <a:rPr lang="en-US" dirty="0" err="1" smtClean="0"/>
              <a:t>aplicatii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Tester (Test analyst, quality controller)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Test manager (quality assurance manager)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Sarcini</a:t>
            </a:r>
            <a:endParaRPr lang="en-US" dirty="0" smtClean="0"/>
          </a:p>
          <a:p>
            <a:pPr lvl="1"/>
            <a:r>
              <a:rPr lang="en-US" dirty="0" err="1" smtClean="0"/>
              <a:t>pregatirea</a:t>
            </a:r>
            <a:r>
              <a:rPr lang="en-US" dirty="0" smtClean="0"/>
              <a:t> </a:t>
            </a:r>
            <a:r>
              <a:rPr lang="en-US" dirty="0" err="1" smtClean="0"/>
              <a:t>planului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r>
              <a:rPr lang="en-US" dirty="0" smtClean="0"/>
              <a:t> + “</a:t>
            </a:r>
            <a:r>
              <a:rPr lang="en-US" dirty="0" err="1" smtClean="0"/>
              <a:t>baterii</a:t>
            </a:r>
            <a:r>
              <a:rPr lang="en-US" dirty="0" smtClean="0"/>
              <a:t>” de </a:t>
            </a:r>
            <a:r>
              <a:rPr lang="en-US" dirty="0" err="1" smtClean="0"/>
              <a:t>teste</a:t>
            </a:r>
            <a:endParaRPr lang="en-US" dirty="0" smtClean="0"/>
          </a:p>
          <a:p>
            <a:pPr lvl="1"/>
            <a:r>
              <a:rPr lang="en-US" i="1" dirty="0" err="1" smtClean="0"/>
              <a:t>Pregatirea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intretinerea</a:t>
            </a:r>
            <a:r>
              <a:rPr lang="en-US" i="1" dirty="0" smtClean="0"/>
              <a:t> </a:t>
            </a:r>
            <a:r>
              <a:rPr lang="en-US" i="1" dirty="0" err="1" smtClean="0"/>
              <a:t>planurilor</a:t>
            </a:r>
            <a:r>
              <a:rPr lang="en-US" i="1" dirty="0" smtClean="0"/>
              <a:t> de </a:t>
            </a:r>
            <a:r>
              <a:rPr lang="en-US" i="1" dirty="0" err="1" smtClean="0"/>
              <a:t>testare</a:t>
            </a:r>
            <a:endParaRPr lang="en-US" i="1" dirty="0" smtClean="0"/>
          </a:p>
          <a:p>
            <a:pPr lvl="1"/>
            <a:r>
              <a:rPr lang="en-US" i="1" dirty="0" err="1" smtClean="0"/>
              <a:t>Asigura</a:t>
            </a:r>
            <a:r>
              <a:rPr lang="en-US" i="1" dirty="0" smtClean="0"/>
              <a:t> </a:t>
            </a:r>
            <a:r>
              <a:rPr lang="en-US" i="1" dirty="0" err="1" smtClean="0"/>
              <a:t>calitatea</a:t>
            </a:r>
            <a:r>
              <a:rPr lang="en-US" i="1" dirty="0" smtClean="0"/>
              <a:t> </a:t>
            </a:r>
            <a:r>
              <a:rPr lang="en-US" i="1" dirty="0" err="1" smtClean="0"/>
              <a:t>aplicatiilor</a:t>
            </a:r>
            <a:endParaRPr lang="en-US" i="1" dirty="0" smtClean="0"/>
          </a:p>
          <a:p>
            <a:pPr lvl="1"/>
            <a:r>
              <a:rPr lang="en-US" dirty="0" err="1" smtClean="0"/>
              <a:t>Formuleaza</a:t>
            </a:r>
            <a:r>
              <a:rPr lang="en-US" dirty="0" smtClean="0"/>
              <a:t> </a:t>
            </a:r>
            <a:r>
              <a:rPr lang="en-US" dirty="0" err="1" smtClean="0"/>
              <a:t>rapoarte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r>
              <a:rPr lang="en-US" dirty="0" smtClean="0"/>
              <a:t> </a:t>
            </a:r>
          </a:p>
          <a:p>
            <a:pPr lvl="1"/>
            <a:r>
              <a:rPr lang="en-US" i="1" dirty="0" err="1" smtClean="0"/>
              <a:t>Da</a:t>
            </a:r>
            <a:r>
              <a:rPr lang="en-US" i="1" dirty="0" smtClean="0"/>
              <a:t> feedback </a:t>
            </a:r>
            <a:r>
              <a:rPr lang="en-US" i="1" dirty="0" err="1" smtClean="0"/>
              <a:t>echipei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managerului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Calificari</a:t>
            </a:r>
            <a:endParaRPr lang="en-US" dirty="0" smtClean="0"/>
          </a:p>
          <a:p>
            <a:pPr lvl="1"/>
            <a:r>
              <a:rPr lang="en-US" dirty="0" err="1" smtClean="0"/>
              <a:t>Cunoasterea</a:t>
            </a:r>
            <a:r>
              <a:rPr lang="en-US" dirty="0" smtClean="0"/>
              <a:t> </a:t>
            </a:r>
            <a:r>
              <a:rPr lang="en-US" dirty="0" err="1" smtClean="0"/>
              <a:t>metodelor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proceselor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endParaRPr lang="en-US" dirty="0" smtClean="0"/>
          </a:p>
          <a:p>
            <a:pPr lvl="1"/>
            <a:r>
              <a:rPr lang="en-US" dirty="0" err="1" smtClean="0"/>
              <a:t>Cunoastinte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calitatea</a:t>
            </a:r>
            <a:r>
              <a:rPr lang="en-US" dirty="0" smtClean="0"/>
              <a:t> </a:t>
            </a:r>
            <a:r>
              <a:rPr lang="en-US" dirty="0" err="1" smtClean="0"/>
              <a:t>sistemelor</a:t>
            </a:r>
            <a:r>
              <a:rPr lang="en-US" dirty="0" smtClean="0"/>
              <a:t> software</a:t>
            </a:r>
          </a:p>
          <a:p>
            <a:pPr lvl="1"/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manuala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automata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4800600"/>
            <a:ext cx="3810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Test manager (</a:t>
            </a:r>
            <a:r>
              <a:rPr lang="en-US" sz="2000" dirty="0" smtClean="0">
                <a:solidFill>
                  <a:srgbClr val="FF0000"/>
                </a:solidFill>
              </a:rPr>
              <a:t>QA Manager</a:t>
            </a:r>
            <a:r>
              <a:rPr lang="en-US" sz="2000" dirty="0" smtClean="0"/>
              <a:t>):</a:t>
            </a:r>
          </a:p>
          <a:p>
            <a:pPr lvl="1">
              <a:buFontTx/>
              <a:buChar char="-"/>
            </a:pPr>
            <a:r>
              <a:rPr lang="en-US" sz="2000" dirty="0" err="1" smtClean="0"/>
              <a:t>Asigurare</a:t>
            </a:r>
            <a:r>
              <a:rPr lang="en-US" sz="2000" dirty="0" smtClean="0"/>
              <a:t> continua a </a:t>
            </a:r>
            <a:r>
              <a:rPr lang="en-US" sz="2000" dirty="0" err="1" smtClean="0"/>
              <a:t>calitatii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smtClean="0"/>
              <a:t>CMMI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pozitii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Web designer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Game designer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Administrator </a:t>
            </a:r>
            <a:r>
              <a:rPr lang="en-US" sz="3200" dirty="0" err="1" smtClean="0"/>
              <a:t>baze</a:t>
            </a:r>
            <a:r>
              <a:rPr lang="en-US" sz="3200" dirty="0" smtClean="0"/>
              <a:t> de date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err="1" smtClean="0"/>
              <a:t>Inginer</a:t>
            </a:r>
            <a:r>
              <a:rPr lang="en-US" sz="3200" dirty="0" smtClean="0"/>
              <a:t> de </a:t>
            </a:r>
            <a:r>
              <a:rPr lang="en-US" sz="3200" dirty="0" err="1" smtClean="0"/>
              <a:t>sistem</a:t>
            </a:r>
            <a:endParaRPr lang="en-US" sz="3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Trainer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. .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1018</Words>
  <Application>Microsoft Office PowerPoint</Application>
  <PresentationFormat>On-screen Show (4:3)</PresentationFormat>
  <Paragraphs>184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Curs 10</vt:lpstr>
      <vt:lpstr>Clasificare </vt:lpstr>
      <vt:lpstr>Dezvoltare / programare</vt:lpstr>
      <vt:lpstr>Programator vs. Developer</vt:lpstr>
      <vt:lpstr>Developer/programator</vt:lpstr>
      <vt:lpstr>Developer/programator</vt:lpstr>
      <vt:lpstr>Testare</vt:lpstr>
      <vt:lpstr>Tester</vt:lpstr>
      <vt:lpstr>Alte pozitii</vt:lpstr>
      <vt:lpstr>Web designer</vt:lpstr>
      <vt:lpstr>Administrator baze de date</vt:lpstr>
      <vt:lpstr>Slide 12</vt:lpstr>
      <vt:lpstr>1. Ce returneaza urmatoarea formula (x+y - |x-y|)/2 ?</vt:lpstr>
      <vt:lpstr>2. Ce tip de sortare implementeaza secventa de cod de mai jos?</vt:lpstr>
      <vt:lpstr>3. Ce parcurgere a unui arbore binar de cautare duce la afisarea elementelor in ordine crescatoare?</vt:lpstr>
      <vt:lpstr>4. Ce mecanism implementeaza structura de date de tip Stiva?</vt:lpstr>
      <vt:lpstr>5. Ce tip de parcurgere a matricei a este implimentata in secventa de cod de mai jos:</vt:lpstr>
      <vt:lpstr>6. Executia urmatoarei linii de cod va generea eroare, tinand cont ca p este un pointer? p=p+3;</vt:lpstr>
      <vt:lpstr>7. Presupanand ca F este o functie ce returneaza suma, diferenta, produsul si catul impartirii a doua numere intregi, care este numarul minim de parametrii si de valori returnate pe care ii/le poate avea functia?</vt:lpstr>
      <vt:lpstr>8. Un fisier binar poate fi editat cu orice editor de texte?</vt:lpstr>
      <vt:lpstr>9. Tipurile principale de structuri repetitive intalnite in limbajele de programare sunt:</vt:lpstr>
      <vt:lpstr>10. Alegeti cea mai cuprinzatoare definitie pentru notiunea de comentariu din programare:</vt:lpstr>
      <vt:lpstr>11. Pricipala diferenta intre tipurile de date dinamice si cele statice este:</vt:lpstr>
      <vt:lpstr>12. Care este relatia de marime in ceea ce priveste spatiul de memorie ocupat de un pointer la intreg si un pointer la real?</vt:lpstr>
      <vt:lpstr>Rezultate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10</dc:title>
  <dc:creator>simona</dc:creator>
  <cp:lastModifiedBy>simona</cp:lastModifiedBy>
  <cp:revision>34</cp:revision>
  <dcterms:created xsi:type="dcterms:W3CDTF">2011-12-15T18:42:31Z</dcterms:created>
  <dcterms:modified xsi:type="dcterms:W3CDTF">2012-12-13T17:14:45Z</dcterms:modified>
</cp:coreProperties>
</file>