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2669-5F34-44D4-8D83-20E15979071F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4855-AC48-4299-B7CE-99D610122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etsplay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Curs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Comunicare</a:t>
            </a:r>
            <a:r>
              <a:rPr lang="en-US" sz="4000" dirty="0" smtClean="0"/>
              <a:t> </a:t>
            </a:r>
            <a:r>
              <a:rPr lang="en-US" sz="4000" dirty="0" err="1" smtClean="0"/>
              <a:t>verbala</a:t>
            </a:r>
            <a:endParaRPr lang="en-US" sz="4000" dirty="0"/>
          </a:p>
        </p:txBody>
      </p:sp>
      <p:pic>
        <p:nvPicPr>
          <p:cNvPr id="4" name="Content Placeholder 3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971800"/>
            <a:ext cx="2790825" cy="2970052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124200"/>
            <a:ext cx="3810000" cy="2931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Privire</a:t>
            </a:r>
            <a:endParaRPr lang="en-US" dirty="0" smtClean="0"/>
          </a:p>
          <a:p>
            <a:pPr lvl="1"/>
            <a:r>
              <a:rPr lang="en-US" dirty="0" smtClean="0"/>
              <a:t>Direct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persoana</a:t>
            </a:r>
            <a:endParaRPr lang="en-US" dirty="0" smtClean="0"/>
          </a:p>
          <a:p>
            <a:pPr lvl="1"/>
            <a:r>
              <a:rPr lang="en-US" dirty="0" smtClean="0"/>
              <a:t>Direct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audienta</a:t>
            </a:r>
            <a:r>
              <a:rPr lang="en-US" dirty="0" smtClean="0"/>
              <a:t>: nu </a:t>
            </a:r>
            <a:r>
              <a:rPr lang="en-US" dirty="0" err="1" smtClean="0"/>
              <a:t>spre</a:t>
            </a:r>
            <a:r>
              <a:rPr lang="en-US" dirty="0" smtClean="0"/>
              <a:t> o </a:t>
            </a:r>
            <a:r>
              <a:rPr lang="en-US" dirty="0" err="1" smtClean="0"/>
              <a:t>persoana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endParaRPr lang="en-US" dirty="0" smtClean="0"/>
          </a:p>
          <a:p>
            <a:r>
              <a:rPr lang="en-US" dirty="0" err="1" smtClean="0"/>
              <a:t>Gesturi</a:t>
            </a:r>
            <a:endParaRPr lang="en-US" dirty="0" smtClean="0"/>
          </a:p>
          <a:p>
            <a:pPr lvl="1"/>
            <a:r>
              <a:rPr lang="en-US" dirty="0" err="1" smtClean="0"/>
              <a:t>Pozitie</a:t>
            </a:r>
            <a:r>
              <a:rPr lang="en-US" dirty="0" smtClean="0"/>
              <a:t> </a:t>
            </a:r>
            <a:r>
              <a:rPr lang="en-US" dirty="0" err="1" smtClean="0"/>
              <a:t>maini</a:t>
            </a:r>
            <a:endParaRPr lang="en-US" dirty="0" smtClean="0"/>
          </a:p>
          <a:p>
            <a:r>
              <a:rPr lang="en-US" dirty="0" err="1" smtClean="0"/>
              <a:t>Expresia</a:t>
            </a:r>
            <a:r>
              <a:rPr lang="en-US" dirty="0" smtClean="0"/>
              <a:t> </a:t>
            </a:r>
            <a:r>
              <a:rPr lang="en-US" dirty="0" err="1" smtClean="0"/>
              <a:t>fetei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14800" y="3352800"/>
            <a:ext cx="3276600" cy="1752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Accentuare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marime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enumerare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incurajare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953000" y="4191000"/>
            <a:ext cx="3276600" cy="1752600"/>
          </a:xfrm>
          <a:prstGeom prst="wedgeRoundRectCallou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NU: in </a:t>
            </a:r>
            <a:r>
              <a:rPr lang="en-US" sz="2400" dirty="0" err="1" smtClean="0">
                <a:solidFill>
                  <a:schemeClr val="tx1"/>
                </a:solidFill>
              </a:rPr>
              <a:t>buzunar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sprijinire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Eventual: </a:t>
            </a:r>
            <a:r>
              <a:rPr lang="en-US" sz="2400" dirty="0" err="1" smtClean="0">
                <a:solidFill>
                  <a:schemeClr val="tx1"/>
                </a:solidFill>
              </a:rPr>
              <a:t>tineti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notite</a:t>
            </a:r>
            <a:r>
              <a:rPr lang="en-US" sz="2400" dirty="0" smtClean="0">
                <a:solidFill>
                  <a:schemeClr val="tx1"/>
                </a:solidFill>
              </a:rPr>
              <a:t>, pix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aspecte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Tinuta</a:t>
            </a:r>
            <a:endParaRPr lang="en-US" dirty="0" smtClean="0"/>
          </a:p>
          <a:p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verbala</a:t>
            </a:r>
            <a:r>
              <a:rPr lang="en-US" dirty="0" smtClean="0"/>
              <a:t>: nu se </a:t>
            </a:r>
            <a:r>
              <a:rPr lang="en-US" dirty="0" err="1" smtClean="0"/>
              <a:t>citeste</a:t>
            </a:r>
            <a:r>
              <a:rPr lang="en-US" dirty="0" smtClean="0"/>
              <a:t> din </a:t>
            </a:r>
            <a:r>
              <a:rPr lang="en-US" dirty="0" err="1" smtClean="0"/>
              <a:t>notite</a:t>
            </a:r>
            <a:endParaRPr lang="en-US" dirty="0" smtClean="0"/>
          </a:p>
          <a:p>
            <a:r>
              <a:rPr lang="en-US" dirty="0" err="1" smtClean="0"/>
              <a:t>Initiere</a:t>
            </a:r>
            <a:r>
              <a:rPr lang="en-US" dirty="0" smtClean="0"/>
              <a:t> dialog:</a:t>
            </a:r>
          </a:p>
          <a:p>
            <a:pPr lvl="1"/>
            <a:r>
              <a:rPr lang="en-US" dirty="0" err="1" smtClean="0"/>
              <a:t>Intrebari</a:t>
            </a:r>
            <a:endParaRPr lang="en-US" dirty="0" smtClean="0"/>
          </a:p>
          <a:p>
            <a:pPr lvl="1"/>
            <a:r>
              <a:rPr lang="en-US" dirty="0" err="1" smtClean="0"/>
              <a:t>Raspunsuri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>
                <a:sym typeface="Symbol"/>
              </a:rPr>
              <a:t>Adaptare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ajustare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Glume</a:t>
            </a:r>
            <a:r>
              <a:rPr lang="en-US" dirty="0" smtClean="0">
                <a:sym typeface="Symbol"/>
              </a:rPr>
              <a:t> – ATENTIE!</a:t>
            </a:r>
          </a:p>
          <a:p>
            <a:r>
              <a:rPr lang="en-US" dirty="0" err="1" smtClean="0">
                <a:sym typeface="Symbol"/>
              </a:rPr>
              <a:t>Lungime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discurs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err="1" smtClean="0">
                <a:sym typeface="Symbol"/>
              </a:rPr>
              <a:t>Inceput</a:t>
            </a:r>
            <a:r>
              <a:rPr lang="en-US" dirty="0" smtClean="0">
                <a:sym typeface="Symbol"/>
              </a:rPr>
              <a:t> + </a:t>
            </a:r>
            <a:r>
              <a:rPr lang="en-US" dirty="0" err="1" smtClean="0">
                <a:sym typeface="Symbol"/>
              </a:rPr>
              <a:t>incheiere</a:t>
            </a:r>
            <a:r>
              <a:rPr lang="en-US" dirty="0" smtClean="0">
                <a:sym typeface="Symbol"/>
              </a:rPr>
              <a:t>: </a:t>
            </a:r>
            <a:r>
              <a:rPr lang="en-US" dirty="0" err="1" smtClean="0">
                <a:sym typeface="Symbol"/>
              </a:rPr>
              <a:t>cele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memorabile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momente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comunicari</a:t>
            </a:r>
            <a:r>
              <a:rPr lang="en-US" dirty="0" smtClean="0"/>
              <a:t> </a:t>
            </a:r>
            <a:r>
              <a:rPr lang="en-US" dirty="0" err="1" smtClean="0"/>
              <a:t>verbale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Prezentari</a:t>
            </a:r>
            <a:r>
              <a:rPr lang="en-US" dirty="0" smtClean="0"/>
              <a:t>: </a:t>
            </a:r>
            <a:r>
              <a:rPr lang="en-US" dirty="0" err="1" smtClean="0"/>
              <a:t>comunicari</a:t>
            </a:r>
            <a:r>
              <a:rPr lang="en-US" dirty="0" smtClean="0"/>
              <a:t> </a:t>
            </a:r>
            <a:r>
              <a:rPr lang="en-US" dirty="0" err="1" smtClean="0"/>
              <a:t>stiintifice</a:t>
            </a:r>
            <a:r>
              <a:rPr lang="en-US" dirty="0" smtClean="0"/>
              <a:t>, </a:t>
            </a:r>
            <a:r>
              <a:rPr lang="en-US" dirty="0" err="1" smtClean="0"/>
              <a:t>produse</a:t>
            </a:r>
            <a:endParaRPr lang="en-US" dirty="0" smtClean="0"/>
          </a:p>
          <a:p>
            <a:r>
              <a:rPr lang="en-US" dirty="0" err="1" smtClean="0"/>
              <a:t>Examene</a:t>
            </a:r>
            <a:r>
              <a:rPr lang="en-US" dirty="0" smtClean="0"/>
              <a:t> </a:t>
            </a:r>
            <a:r>
              <a:rPr lang="en-US" dirty="0" err="1" smtClean="0"/>
              <a:t>orale</a:t>
            </a:r>
            <a:endParaRPr lang="en-US" dirty="0" smtClean="0"/>
          </a:p>
          <a:p>
            <a:r>
              <a:rPr lang="en-US" dirty="0" err="1" smtClean="0"/>
              <a:t>interviuri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Participare</a:t>
            </a:r>
            <a:r>
              <a:rPr lang="en-US" sz="4000" dirty="0" smtClean="0"/>
              <a:t> la </a:t>
            </a:r>
            <a:r>
              <a:rPr lang="en-US" sz="4000" dirty="0" err="1" smtClean="0"/>
              <a:t>comunicare</a:t>
            </a:r>
            <a:r>
              <a:rPr lang="en-US" sz="4000" dirty="0" smtClean="0"/>
              <a:t> </a:t>
            </a:r>
            <a:r>
              <a:rPr lang="en-US" sz="4000" dirty="0" err="1" smtClean="0"/>
              <a:t>verbala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Exploreaza</a:t>
            </a:r>
            <a:r>
              <a:rPr lang="en-US" dirty="0" smtClean="0"/>
              <a:t>: </a:t>
            </a:r>
            <a:r>
              <a:rPr lang="en-US" dirty="0" err="1" smtClean="0"/>
              <a:t>intrebari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Afirma</a:t>
            </a:r>
            <a:r>
              <a:rPr lang="en-US" dirty="0" smtClean="0"/>
              <a:t>: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atentia</a:t>
            </a:r>
            <a:r>
              <a:rPr lang="en-US" dirty="0" smtClean="0"/>
              <a:t> </a:t>
            </a:r>
            <a:r>
              <a:rPr lang="en-US" dirty="0" err="1" smtClean="0"/>
              <a:t>acordata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Reflecta</a:t>
            </a:r>
            <a:r>
              <a:rPr lang="en-US" dirty="0" smtClean="0"/>
              <a:t>: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intelegerea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Liniste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Cum se pun </a:t>
            </a:r>
            <a:r>
              <a:rPr lang="en-US" sz="4000" dirty="0" err="1" smtClean="0"/>
              <a:t>intrebari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Inchis</a:t>
            </a:r>
            <a:r>
              <a:rPr lang="en-US" dirty="0" smtClean="0"/>
              <a:t> 		</a:t>
            </a:r>
            <a:r>
              <a:rPr lang="en-US" dirty="0" smtClean="0">
                <a:sym typeface="Symbol"/>
              </a:rPr>
              <a:t> 		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deschis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rautacios</a:t>
            </a:r>
            <a:r>
              <a:rPr lang="en-US" dirty="0" smtClean="0">
                <a:sym typeface="Symbol"/>
              </a:rPr>
              <a:t>,				(</a:t>
            </a:r>
            <a:r>
              <a:rPr lang="en-US" dirty="0" err="1" smtClean="0">
                <a:sym typeface="Symbol"/>
              </a:rPr>
              <a:t>incurajator</a:t>
            </a:r>
            <a:r>
              <a:rPr lang="en-US" dirty="0" smtClean="0">
                <a:sym typeface="Symbol"/>
              </a:rPr>
              <a:t>,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tendentios</a:t>
            </a:r>
            <a:r>
              <a:rPr lang="en-US" dirty="0" smtClean="0">
                <a:sym typeface="Symbol"/>
              </a:rPr>
              <a:t>)			  </a:t>
            </a:r>
            <a:r>
              <a:rPr lang="en-US" dirty="0" err="1" smtClean="0">
                <a:sym typeface="Symbol"/>
              </a:rPr>
              <a:t>colaborativ</a:t>
            </a:r>
            <a:r>
              <a:rPr lang="en-US" dirty="0" smtClean="0">
                <a:sym typeface="Symbo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2667000" y="2133600"/>
            <a:ext cx="2438400" cy="2438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029200" y="533400"/>
            <a:ext cx="3276600" cy="213360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Let’s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       play!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/>
              <a:t>Esti</a:t>
            </a:r>
            <a:r>
              <a:rPr lang="en-US" sz="3200" dirty="0" smtClean="0"/>
              <a:t> </a:t>
            </a:r>
            <a:r>
              <a:rPr lang="en-US" sz="3200" dirty="0" err="1" smtClean="0"/>
              <a:t>profesor</a:t>
            </a:r>
            <a:r>
              <a:rPr lang="en-US" sz="3200" dirty="0" smtClean="0"/>
              <a:t>. </a:t>
            </a:r>
            <a:r>
              <a:rPr lang="en-US" sz="3200" dirty="0" err="1" smtClean="0"/>
              <a:t>Elevul</a:t>
            </a:r>
            <a:r>
              <a:rPr lang="en-US" sz="3200" dirty="0" smtClean="0"/>
              <a:t> </a:t>
            </a:r>
            <a:r>
              <a:rPr lang="en-US" sz="3200" dirty="0" err="1" smtClean="0"/>
              <a:t>iti</a:t>
            </a:r>
            <a:r>
              <a:rPr lang="en-US" sz="3200" dirty="0" smtClean="0"/>
              <a:t> </a:t>
            </a:r>
            <a:r>
              <a:rPr lang="en-US" sz="3200" dirty="0" err="1" smtClean="0"/>
              <a:t>prezinta</a:t>
            </a:r>
            <a:r>
              <a:rPr lang="en-US" sz="3200" dirty="0" smtClean="0"/>
              <a:t> un program care are </a:t>
            </a:r>
            <a:r>
              <a:rPr lang="en-US" sz="3200" dirty="0" err="1" smtClean="0"/>
              <a:t>erori</a:t>
            </a:r>
            <a:r>
              <a:rPr lang="en-US" sz="3200" dirty="0" smtClean="0"/>
              <a:t> (de </a:t>
            </a:r>
            <a:r>
              <a:rPr lang="en-US" sz="3200" dirty="0" err="1" smtClean="0"/>
              <a:t>compilare</a:t>
            </a:r>
            <a:r>
              <a:rPr lang="en-US" sz="3200" dirty="0" smtClean="0"/>
              <a:t>).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inchise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/>
              <a:t>Esti</a:t>
            </a:r>
            <a:r>
              <a:rPr lang="en-US" sz="3200" dirty="0" smtClean="0"/>
              <a:t> </a:t>
            </a:r>
            <a:r>
              <a:rPr lang="en-US" sz="3200" dirty="0" err="1" smtClean="0"/>
              <a:t>sef</a:t>
            </a:r>
            <a:r>
              <a:rPr lang="en-US" sz="3200" dirty="0" smtClean="0"/>
              <a:t> de </a:t>
            </a:r>
            <a:r>
              <a:rPr lang="en-US" sz="3200" dirty="0" err="1" smtClean="0"/>
              <a:t>proiect</a:t>
            </a:r>
            <a:r>
              <a:rPr lang="en-US" sz="3200" dirty="0" smtClean="0"/>
              <a:t>. </a:t>
            </a:r>
            <a:r>
              <a:rPr lang="en-US" sz="3200" smtClean="0"/>
              <a:t>Un subaltern </a:t>
            </a:r>
            <a:r>
              <a:rPr lang="en-US" sz="3200" dirty="0" err="1" smtClean="0"/>
              <a:t>nou</a:t>
            </a:r>
            <a:r>
              <a:rPr lang="en-US" sz="3200" dirty="0" smtClean="0"/>
              <a:t> (</a:t>
            </a:r>
            <a:r>
              <a:rPr lang="en-US" sz="3200" dirty="0" err="1" smtClean="0"/>
              <a:t>angajat</a:t>
            </a:r>
            <a:r>
              <a:rPr lang="en-US" sz="3200" dirty="0" smtClean="0"/>
              <a:t> de 2 </a:t>
            </a:r>
            <a:r>
              <a:rPr lang="en-US" sz="3200" dirty="0" err="1" smtClean="0"/>
              <a:t>luni</a:t>
            </a:r>
            <a:r>
              <a:rPr lang="en-US" sz="3200" dirty="0" smtClean="0"/>
              <a:t>, </a:t>
            </a:r>
            <a:r>
              <a:rPr lang="en-US" sz="3200" dirty="0" err="1" smtClean="0"/>
              <a:t>primul</a:t>
            </a:r>
            <a:r>
              <a:rPr lang="en-US" sz="3200" dirty="0" smtClean="0"/>
              <a:t> </a:t>
            </a:r>
            <a:r>
              <a:rPr lang="en-US" sz="3200" dirty="0" err="1" smtClean="0"/>
              <a:t>proiect</a:t>
            </a:r>
            <a:r>
              <a:rPr lang="en-US" sz="3200" dirty="0" smtClean="0"/>
              <a:t> la care </a:t>
            </a:r>
            <a:r>
              <a:rPr lang="en-US" sz="3200" dirty="0" err="1" smtClean="0"/>
              <a:t>lucreaza</a:t>
            </a:r>
            <a:r>
              <a:rPr lang="en-US" sz="3200" dirty="0" smtClean="0"/>
              <a:t>) nu </a:t>
            </a:r>
            <a:r>
              <a:rPr lang="en-US" sz="3200" dirty="0" err="1" smtClean="0"/>
              <a:t>si</a:t>
            </a:r>
            <a:r>
              <a:rPr lang="en-US" sz="3200" dirty="0" smtClean="0"/>
              <a:t>-a </a:t>
            </a:r>
            <a:r>
              <a:rPr lang="en-US" sz="3200" dirty="0" err="1" smtClean="0"/>
              <a:t>respectat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atributiile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inchise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Esti</a:t>
            </a:r>
            <a:r>
              <a:rPr lang="en-US" sz="3200" dirty="0" smtClean="0"/>
              <a:t> student. </a:t>
            </a:r>
            <a:r>
              <a:rPr lang="en-US" sz="3200" dirty="0" err="1" smtClean="0"/>
              <a:t>Profesorul</a:t>
            </a:r>
            <a:r>
              <a:rPr lang="en-US" sz="3200" dirty="0" smtClean="0"/>
              <a:t> </a:t>
            </a:r>
            <a:r>
              <a:rPr lang="en-US" sz="3200" dirty="0" err="1" smtClean="0"/>
              <a:t>enunta</a:t>
            </a:r>
            <a:r>
              <a:rPr lang="en-US" sz="3200" dirty="0" smtClean="0"/>
              <a:t> o </a:t>
            </a:r>
            <a:r>
              <a:rPr lang="en-US" sz="3200" dirty="0" err="1" smtClean="0"/>
              <a:t>teorema</a:t>
            </a:r>
            <a:r>
              <a:rPr lang="en-US" sz="3200" dirty="0" smtClean="0"/>
              <a:t> la curs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demonstratia</a:t>
            </a:r>
            <a:r>
              <a:rPr lang="en-US" sz="3200" dirty="0" smtClean="0"/>
              <a:t> </a:t>
            </a:r>
            <a:r>
              <a:rPr lang="en-US" sz="3200" dirty="0" err="1" smtClean="0"/>
              <a:t>considera</a:t>
            </a:r>
            <a:r>
              <a:rPr lang="en-US" sz="3200" dirty="0" smtClean="0"/>
              <a:t> ca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evidenta</a:t>
            </a:r>
            <a:r>
              <a:rPr lang="en-US" sz="3200" dirty="0" smtClean="0"/>
              <a:t>. </a:t>
            </a:r>
            <a:r>
              <a:rPr lang="en-US" sz="3200" dirty="0" err="1" smtClean="0"/>
              <a:t>Tu</a:t>
            </a:r>
            <a:r>
              <a:rPr lang="en-US" sz="3200" dirty="0" smtClean="0"/>
              <a:t> nu </a:t>
            </a:r>
            <a:r>
              <a:rPr lang="en-US" sz="3200" dirty="0" err="1" smtClean="0"/>
              <a:t>iti</a:t>
            </a:r>
            <a:r>
              <a:rPr lang="en-US" sz="3200" dirty="0" smtClean="0"/>
              <a:t> </a:t>
            </a:r>
            <a:r>
              <a:rPr lang="en-US" sz="3200" dirty="0" err="1" smtClean="0"/>
              <a:t>dai</a:t>
            </a:r>
            <a:r>
              <a:rPr lang="en-US" sz="3200" dirty="0" smtClean="0"/>
              <a:t> </a:t>
            </a:r>
            <a:r>
              <a:rPr lang="en-US" sz="3200" dirty="0" err="1" smtClean="0"/>
              <a:t>seama</a:t>
            </a:r>
            <a:r>
              <a:rPr lang="en-US" sz="3200" dirty="0" smtClean="0"/>
              <a:t> cum se face (</a:t>
            </a:r>
            <a:r>
              <a:rPr lang="en-US" sz="3200" dirty="0" err="1" smtClean="0"/>
              <a:t>nici</a:t>
            </a:r>
            <a:r>
              <a:rPr lang="en-US" sz="3200" dirty="0" smtClean="0"/>
              <a:t> </a:t>
            </a:r>
            <a:r>
              <a:rPr lang="en-US" sz="3200" dirty="0" err="1" smtClean="0"/>
              <a:t>macar</a:t>
            </a:r>
            <a:r>
              <a:rPr lang="en-US" sz="3200" dirty="0" smtClean="0"/>
              <a:t> de </a:t>
            </a:r>
            <a:r>
              <a:rPr lang="en-US" sz="3200" dirty="0" err="1" smtClean="0"/>
              <a:t>unde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incepi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 </a:t>
            </a:r>
            <a:r>
              <a:rPr lang="en-US" dirty="0" err="1" smtClean="0"/>
              <a:t>inchise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Exercitii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Interviu</a:t>
            </a:r>
            <a:r>
              <a:rPr lang="en-US" dirty="0" smtClean="0"/>
              <a:t> + </a:t>
            </a:r>
            <a:r>
              <a:rPr lang="en-US" dirty="0" err="1" smtClean="0"/>
              <a:t>prezentare</a:t>
            </a:r>
            <a:endParaRPr lang="en-US" dirty="0" smtClean="0"/>
          </a:p>
          <a:p>
            <a:r>
              <a:rPr lang="en-US" dirty="0" smtClean="0"/>
              <a:t>Debate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8200" y="1676400"/>
            <a:ext cx="4114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studentii</a:t>
            </a:r>
            <a:r>
              <a:rPr lang="en-US" sz="2400" dirty="0" smtClean="0"/>
              <a:t> din </a:t>
            </a:r>
            <a:r>
              <a:rPr lang="en-US" sz="2400" dirty="0" err="1" smtClean="0"/>
              <a:t>anul</a:t>
            </a:r>
            <a:r>
              <a:rPr lang="en-US" sz="2400" dirty="0" smtClean="0"/>
              <a:t> I </a:t>
            </a:r>
            <a:r>
              <a:rPr lang="en-US" sz="2400" dirty="0" err="1" smtClean="0"/>
              <a:t>prezenta</a:t>
            </a:r>
            <a:r>
              <a:rPr lang="en-US" sz="2400" dirty="0" smtClean="0"/>
              <a:t> la </a:t>
            </a:r>
            <a:r>
              <a:rPr lang="en-US" sz="2400" dirty="0" err="1" smtClean="0"/>
              <a:t>cursuri</a:t>
            </a:r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trebui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</a:t>
            </a:r>
            <a:r>
              <a:rPr lang="en-US" sz="2400" dirty="0" err="1" smtClean="0"/>
              <a:t>obligatorie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3124200"/>
            <a:ext cx="32766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</a:t>
            </a:r>
            <a:r>
              <a:rPr lang="en-US" sz="2400" dirty="0" err="1" smtClean="0"/>
              <a:t>liceu</a:t>
            </a:r>
            <a:r>
              <a:rPr lang="en-US" sz="2400" dirty="0" smtClean="0"/>
              <a:t> nu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trebui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se </a:t>
            </a:r>
            <a:r>
              <a:rPr lang="en-US" sz="2400" dirty="0" err="1" smtClean="0"/>
              <a:t>predea</a:t>
            </a:r>
            <a:r>
              <a:rPr lang="en-US" sz="2400" dirty="0" smtClean="0"/>
              <a:t> </a:t>
            </a:r>
            <a:r>
              <a:rPr lang="en-US" sz="2400" dirty="0" err="1" smtClean="0"/>
              <a:t>analiza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matematica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Principiul</a:t>
            </a:r>
            <a:r>
              <a:rPr lang="en-US" dirty="0" smtClean="0"/>
              <a:t> 3V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Verbal: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 smtClean="0"/>
              <a:t>transmis</a:t>
            </a:r>
            <a:r>
              <a:rPr lang="en-US" dirty="0" smtClean="0"/>
              <a:t> (</a:t>
            </a:r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Vocal: voce/ton</a:t>
            </a:r>
          </a:p>
          <a:p>
            <a:endParaRPr lang="en-US" dirty="0" smtClean="0"/>
          </a:p>
          <a:p>
            <a:r>
              <a:rPr lang="en-US" dirty="0" err="1" smtClean="0"/>
              <a:t>Vizual</a:t>
            </a:r>
            <a:r>
              <a:rPr lang="en-US" dirty="0" smtClean="0"/>
              <a:t>: “body language” – </a:t>
            </a:r>
            <a:r>
              <a:rPr lang="en-US" dirty="0" err="1" smtClean="0"/>
              <a:t>limbajul</a:t>
            </a:r>
            <a:r>
              <a:rPr lang="en-US" dirty="0" smtClean="0"/>
              <a:t> </a:t>
            </a:r>
            <a:r>
              <a:rPr lang="en-US" dirty="0" err="1" smtClean="0"/>
              <a:t>trupului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5486400" cy="40569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de </a:t>
            </a:r>
            <a:r>
              <a:rPr lang="en-US" dirty="0" err="1" smtClean="0"/>
              <a:t>produs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femei</a:t>
            </a:r>
            <a:r>
              <a:rPr lang="en-US" dirty="0" smtClean="0"/>
              <a:t> vs. </a:t>
            </a:r>
            <a:r>
              <a:rPr lang="en-US" dirty="0" err="1" smtClean="0"/>
              <a:t>barbati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752600"/>
            <a:ext cx="4876800" cy="4876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de </a:t>
            </a:r>
            <a:r>
              <a:rPr lang="en-US" dirty="0" err="1" smtClean="0"/>
              <a:t>produs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(&lt;18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&gt;30 </a:t>
            </a:r>
            <a:r>
              <a:rPr lang="en-US" dirty="0" err="1" smtClean="0"/>
              <a:t>ani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Comunicare</a:t>
            </a:r>
            <a:r>
              <a:rPr lang="en-US" sz="4000" dirty="0" smtClean="0"/>
              <a:t> </a:t>
            </a:r>
            <a:r>
              <a:rPr lang="en-US" sz="4000" dirty="0" err="1" smtClean="0"/>
              <a:t>defectuoasa</a:t>
            </a:r>
            <a:r>
              <a:rPr lang="en-US" sz="4000" dirty="0" smtClean="0"/>
              <a:t> - </a:t>
            </a:r>
            <a:r>
              <a:rPr lang="en-US" sz="4000" dirty="0" err="1" smtClean="0"/>
              <a:t>statistici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Lipsa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cunostinte</a:t>
            </a:r>
            <a:endParaRPr lang="en-US" dirty="0" smtClean="0"/>
          </a:p>
          <a:p>
            <a:r>
              <a:rPr lang="en-US" dirty="0" err="1" smtClean="0"/>
              <a:t>Explicarea</a:t>
            </a:r>
            <a:r>
              <a:rPr lang="en-US" dirty="0" smtClean="0"/>
              <a:t> </a:t>
            </a:r>
            <a:r>
              <a:rPr lang="en-US" dirty="0" err="1" smtClean="0"/>
              <a:t>neadecvata</a:t>
            </a:r>
            <a:r>
              <a:rPr lang="en-US" dirty="0" smtClean="0"/>
              <a:t> a </a:t>
            </a:r>
            <a:r>
              <a:rPr lang="en-US" dirty="0" err="1" smtClean="0"/>
              <a:t>scopurilor</a:t>
            </a:r>
            <a:endParaRPr lang="en-US" dirty="0" smtClean="0"/>
          </a:p>
          <a:p>
            <a:r>
              <a:rPr lang="en-US" dirty="0" err="1" smtClean="0"/>
              <a:t>Ascultare</a:t>
            </a:r>
            <a:r>
              <a:rPr lang="en-US" dirty="0" smtClean="0"/>
              <a:t> – NU</a:t>
            </a:r>
          </a:p>
          <a:p>
            <a:r>
              <a:rPr lang="en-US" dirty="0" err="1" smtClean="0"/>
              <a:t>Neintelegerea</a:t>
            </a:r>
            <a:r>
              <a:rPr lang="en-US" dirty="0" smtClean="0"/>
              <a:t> </a:t>
            </a:r>
            <a:r>
              <a:rPr lang="en-US" dirty="0" err="1" smtClean="0"/>
              <a:t>integrala</a:t>
            </a:r>
            <a:r>
              <a:rPr lang="en-US" dirty="0" smtClean="0"/>
              <a:t> + nu se pun </a:t>
            </a:r>
            <a:r>
              <a:rPr lang="en-US" dirty="0" err="1" smtClean="0"/>
              <a:t>intrebari</a:t>
            </a:r>
            <a:endParaRPr lang="en-US" dirty="0" smtClean="0"/>
          </a:p>
          <a:p>
            <a:r>
              <a:rPr lang="en-US" dirty="0" err="1" smtClean="0"/>
              <a:t>Prejudecati</a:t>
            </a:r>
            <a:endParaRPr lang="en-US" dirty="0" smtClean="0"/>
          </a:p>
          <a:p>
            <a:r>
              <a:rPr lang="en-US" dirty="0" err="1" smtClean="0"/>
              <a:t>Judecati</a:t>
            </a:r>
            <a:r>
              <a:rPr lang="en-US" dirty="0" smtClean="0"/>
              <a:t> </a:t>
            </a:r>
            <a:r>
              <a:rPr lang="en-US" dirty="0" err="1" smtClean="0"/>
              <a:t>pripite</a:t>
            </a:r>
            <a:endParaRPr lang="en-US" dirty="0" smtClean="0"/>
          </a:p>
          <a:p>
            <a:r>
              <a:rPr lang="en-US" dirty="0" err="1" smtClean="0"/>
              <a:t>Proasta</a:t>
            </a:r>
            <a:r>
              <a:rPr lang="en-US" dirty="0" smtClean="0"/>
              <a:t> </a:t>
            </a:r>
            <a:r>
              <a:rPr lang="en-US" dirty="0" err="1" smtClean="0"/>
              <a:t>dispozitie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V1: verba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cuvintelor</a:t>
            </a:r>
            <a:r>
              <a:rPr lang="en-US" dirty="0" smtClean="0"/>
              <a:t>: precise,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amintit</a:t>
            </a:r>
            <a:r>
              <a:rPr lang="en-US" dirty="0" smtClean="0"/>
              <a:t>, </a:t>
            </a:r>
            <a:r>
              <a:rPr lang="en-US" dirty="0" err="1" smtClean="0"/>
              <a:t>puternice</a:t>
            </a:r>
            <a:endParaRPr lang="en-US" dirty="0" smtClean="0"/>
          </a:p>
          <a:p>
            <a:r>
              <a:rPr lang="en-US" dirty="0" err="1" smtClean="0"/>
              <a:t>Sprijinirea</a:t>
            </a:r>
            <a:r>
              <a:rPr lang="en-US" dirty="0" smtClean="0"/>
              <a:t> </a:t>
            </a:r>
            <a:r>
              <a:rPr lang="en-US" dirty="0" err="1" smtClean="0"/>
              <a:t>cuvintelor</a:t>
            </a:r>
            <a:r>
              <a:rPr lang="en-US" dirty="0" smtClean="0"/>
              <a:t> cu </a:t>
            </a:r>
            <a:r>
              <a:rPr lang="en-US" dirty="0" err="1" smtClean="0"/>
              <a:t>efecte</a:t>
            </a:r>
            <a:r>
              <a:rPr lang="en-US" dirty="0" smtClean="0"/>
              <a:t> </a:t>
            </a:r>
            <a:r>
              <a:rPr lang="en-US" dirty="0" err="1" smtClean="0"/>
              <a:t>vizuale</a:t>
            </a:r>
            <a:endParaRPr lang="en-US" dirty="0" smtClean="0"/>
          </a:p>
          <a:p>
            <a:r>
              <a:rPr lang="en-US" dirty="0" err="1" smtClean="0"/>
              <a:t>Demonstratii</a:t>
            </a:r>
            <a:endParaRPr lang="en-US" dirty="0" smtClean="0"/>
          </a:p>
          <a:p>
            <a:r>
              <a:rPr lang="en-US" dirty="0" err="1" smtClean="0"/>
              <a:t>Exemple</a:t>
            </a:r>
            <a:r>
              <a:rPr lang="en-US" dirty="0" smtClean="0"/>
              <a:t>/</a:t>
            </a:r>
            <a:r>
              <a:rPr lang="en-US" dirty="0" err="1" smtClean="0"/>
              <a:t>analogii</a:t>
            </a:r>
            <a:endParaRPr lang="en-US" dirty="0" smtClean="0"/>
          </a:p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limbajului</a:t>
            </a:r>
            <a:r>
              <a:rPr lang="en-US" dirty="0" smtClean="0"/>
              <a:t> </a:t>
            </a:r>
            <a:r>
              <a:rPr lang="en-US" dirty="0" err="1" smtClean="0"/>
              <a:t>ascultatorului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6781800" y="4419600"/>
            <a:ext cx="190500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Exemplu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2667000" y="2133600"/>
            <a:ext cx="2438400" cy="2438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029200" y="533400"/>
            <a:ext cx="3276600" cy="213360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hlinkClick r:id="rId2" action="ppaction://hlinkfile"/>
              </a:rPr>
              <a:t>Let’s</a:t>
            </a:r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       play!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V1: </a:t>
            </a:r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constructiva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Focus </a:t>
            </a:r>
            <a:r>
              <a:rPr lang="en-US" dirty="0" err="1" smtClean="0">
                <a:solidFill>
                  <a:srgbClr val="0000FF"/>
                </a:solidFill>
              </a:rPr>
              <a:t>pe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solutie</a:t>
            </a:r>
            <a:r>
              <a:rPr lang="en-US" dirty="0" smtClean="0">
                <a:solidFill>
                  <a:srgbClr val="0000FF"/>
                </a:solidFill>
              </a:rPr>
              <a:t> – nu </a:t>
            </a:r>
            <a:r>
              <a:rPr lang="en-US" dirty="0" err="1" smtClean="0">
                <a:solidFill>
                  <a:srgbClr val="0000FF"/>
                </a:solidFill>
              </a:rPr>
              <a:t>pe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problema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“Nu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lumina</a:t>
            </a:r>
            <a:r>
              <a:rPr lang="en-US" dirty="0" smtClean="0"/>
              <a:t> </a:t>
            </a:r>
            <a:r>
              <a:rPr lang="en-US" dirty="0" err="1" smtClean="0"/>
              <a:t>suficienta</a:t>
            </a:r>
            <a:r>
              <a:rPr lang="en-US" dirty="0" smtClean="0"/>
              <a:t>” </a:t>
            </a:r>
            <a:r>
              <a:rPr lang="en-US" dirty="0" smtClean="0">
                <a:sym typeface="Symbol"/>
              </a:rPr>
              <a:t> “ma </a:t>
            </a:r>
            <a:r>
              <a:rPr lang="en-US" dirty="0" err="1" smtClean="0">
                <a:sym typeface="Symbol"/>
              </a:rPr>
              <a:t>duc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aprind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becul</a:t>
            </a:r>
            <a:r>
              <a:rPr lang="en-US" dirty="0" smtClean="0">
                <a:sym typeface="Symbol"/>
              </a:rPr>
              <a:t>”</a:t>
            </a:r>
          </a:p>
          <a:p>
            <a:r>
              <a:rPr lang="en-US" dirty="0" err="1" smtClean="0">
                <a:solidFill>
                  <a:srgbClr val="0000FF"/>
                </a:solidFill>
                <a:sym typeface="Symbol"/>
              </a:rPr>
              <a:t>Transforma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imposibil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in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posibil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</a:p>
          <a:p>
            <a:pPr lvl="1"/>
            <a:r>
              <a:rPr lang="en-US" dirty="0" smtClean="0">
                <a:sym typeface="Symbol"/>
              </a:rPr>
              <a:t>“Nu </a:t>
            </a:r>
            <a:r>
              <a:rPr lang="en-US" dirty="0" err="1" smtClean="0">
                <a:sym typeface="Symbol"/>
              </a:rPr>
              <a:t>putem</a:t>
            </a:r>
            <a:r>
              <a:rPr lang="en-US" dirty="0" smtClean="0">
                <a:sym typeface="Symbol"/>
              </a:rPr>
              <a:t> face…”  “</a:t>
            </a:r>
            <a:r>
              <a:rPr lang="en-US" dirty="0" err="1" smtClean="0">
                <a:sym typeface="Symbol"/>
              </a:rPr>
              <a:t>Vom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putea</a:t>
            </a:r>
            <a:r>
              <a:rPr lang="en-US" dirty="0" smtClean="0">
                <a:sym typeface="Symbol"/>
              </a:rPr>
              <a:t> face …”/ “</a:t>
            </a:r>
            <a:r>
              <a:rPr lang="en-US" dirty="0" err="1" smtClean="0">
                <a:sym typeface="Symbol"/>
              </a:rPr>
              <a:t>Vom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incerca</a:t>
            </a:r>
            <a:r>
              <a:rPr lang="en-US" dirty="0" smtClean="0">
                <a:sym typeface="Symbol"/>
              </a:rPr>
              <a:t>”</a:t>
            </a:r>
          </a:p>
          <a:p>
            <a:r>
              <a:rPr lang="en-US" dirty="0" err="1" smtClean="0">
                <a:solidFill>
                  <a:srgbClr val="0000FF"/>
                </a:solidFill>
                <a:sym typeface="Symbol"/>
              </a:rPr>
              <a:t>Asumarea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responsabilitatii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– nu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da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vina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pe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altii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“Nu e </a:t>
            </a:r>
            <a:r>
              <a:rPr lang="en-US" dirty="0" err="1" smtClean="0">
                <a:sym typeface="Symbol"/>
              </a:rPr>
              <a:t>vina</a:t>
            </a:r>
            <a:r>
              <a:rPr lang="en-US" dirty="0" smtClean="0">
                <a:sym typeface="Symbol"/>
              </a:rPr>
              <a:t> mea”  “</a:t>
            </a:r>
            <a:r>
              <a:rPr lang="en-US" dirty="0" err="1" smtClean="0">
                <a:sym typeface="Symbol"/>
              </a:rPr>
              <a:t>cred</a:t>
            </a:r>
            <a:r>
              <a:rPr lang="en-US" dirty="0" smtClean="0">
                <a:sym typeface="Symbol"/>
              </a:rPr>
              <a:t> ca </a:t>
            </a:r>
            <a:r>
              <a:rPr lang="en-US" dirty="0" err="1" smtClean="0">
                <a:sym typeface="Symbol"/>
              </a:rPr>
              <a:t>asa</a:t>
            </a:r>
            <a:r>
              <a:rPr lang="en-US" dirty="0" smtClean="0">
                <a:sym typeface="Symbol"/>
              </a:rPr>
              <a:t> se </a:t>
            </a:r>
            <a:r>
              <a:rPr lang="en-US" dirty="0" err="1" smtClean="0">
                <a:sym typeface="Symbol"/>
              </a:rPr>
              <a:t>poate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repara</a:t>
            </a:r>
            <a:r>
              <a:rPr lang="en-US" dirty="0" smtClean="0">
                <a:sym typeface="Symbol"/>
              </a:rPr>
              <a:t>”</a:t>
            </a:r>
          </a:p>
          <a:p>
            <a:r>
              <a:rPr lang="en-US" dirty="0" err="1" smtClean="0">
                <a:solidFill>
                  <a:srgbClr val="0000FF"/>
                </a:solidFill>
                <a:sym typeface="Symbol"/>
              </a:rPr>
              <a:t>Spune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ce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vrei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, nu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ce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nu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vrei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“Nu </a:t>
            </a:r>
            <a:r>
              <a:rPr lang="en-US" dirty="0" err="1" smtClean="0">
                <a:sym typeface="Symbol"/>
              </a:rPr>
              <a:t>te</a:t>
            </a:r>
            <a:r>
              <a:rPr lang="en-US" dirty="0" smtClean="0">
                <a:sym typeface="Symbol"/>
              </a:rPr>
              <a:t> bate cu </a:t>
            </a:r>
            <a:r>
              <a:rPr lang="en-US" dirty="0" err="1" smtClean="0">
                <a:sym typeface="Symbol"/>
              </a:rPr>
              <a:t>fratele</a:t>
            </a:r>
            <a:r>
              <a:rPr lang="en-US" dirty="0" smtClean="0">
                <a:sym typeface="Symbol"/>
              </a:rPr>
              <a:t> tau”  “</a:t>
            </a:r>
            <a:r>
              <a:rPr lang="en-US" dirty="0" err="1" smtClean="0">
                <a:sym typeface="Symbol"/>
              </a:rPr>
              <a:t>Cred</a:t>
            </a:r>
            <a:r>
              <a:rPr lang="en-US" dirty="0" smtClean="0">
                <a:sym typeface="Symbol"/>
              </a:rPr>
              <a:t> ca v-</a:t>
            </a:r>
            <a:r>
              <a:rPr lang="en-US" dirty="0" err="1" smtClean="0">
                <a:sym typeface="Symbol"/>
              </a:rPr>
              <a:t>ati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putea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juca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impreuna</a:t>
            </a:r>
            <a:r>
              <a:rPr lang="en-US" dirty="0" smtClean="0">
                <a:sym typeface="Symbol"/>
              </a:rPr>
              <a:t>”</a:t>
            </a:r>
          </a:p>
          <a:p>
            <a:r>
              <a:rPr lang="en-US" dirty="0" err="1" smtClean="0">
                <a:solidFill>
                  <a:srgbClr val="0000FF"/>
                </a:solidFill>
                <a:sym typeface="Symbol"/>
              </a:rPr>
              <a:t>Concentreaza-te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pe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viitor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, nu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pe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trecut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“Ti-am </a:t>
            </a:r>
            <a:r>
              <a:rPr lang="en-US" dirty="0" err="1" smtClean="0">
                <a:sym typeface="Symbol"/>
              </a:rPr>
              <a:t>spus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eu</a:t>
            </a:r>
            <a:r>
              <a:rPr lang="en-US" dirty="0" smtClean="0">
                <a:sym typeface="Symbol"/>
              </a:rPr>
              <a:t>…” ”De </a:t>
            </a:r>
            <a:r>
              <a:rPr lang="en-US" dirty="0" err="1" smtClean="0">
                <a:sym typeface="Symbol"/>
              </a:rPr>
              <a:t>acum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inainte</a:t>
            </a:r>
            <a:r>
              <a:rPr lang="en-US" dirty="0" smtClean="0">
                <a:sym typeface="Symbol"/>
              </a:rPr>
              <a:t>…”</a:t>
            </a:r>
          </a:p>
          <a:p>
            <a:r>
              <a:rPr lang="en-US" dirty="0" smtClean="0">
                <a:solidFill>
                  <a:srgbClr val="0000FF"/>
                </a:solidFill>
                <a:sym typeface="Symbol"/>
              </a:rPr>
              <a:t>Nu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acuza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, nu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contrazice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“Nu, </a:t>
            </a:r>
            <a:r>
              <a:rPr lang="en-US" dirty="0" err="1" smtClean="0">
                <a:sym typeface="Symbol"/>
              </a:rPr>
              <a:t>gresesti</a:t>
            </a:r>
            <a:r>
              <a:rPr lang="en-US" dirty="0" smtClean="0">
                <a:sym typeface="Symbol"/>
              </a:rPr>
              <a:t>”  “</a:t>
            </a:r>
            <a:r>
              <a:rPr lang="en-US" dirty="0" err="1" smtClean="0">
                <a:sym typeface="Symbol"/>
              </a:rPr>
              <a:t>eu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cred</a:t>
            </a:r>
            <a:r>
              <a:rPr lang="en-US" dirty="0" smtClean="0">
                <a:sym typeface="Symbol"/>
              </a:rPr>
              <a:t> ca…”</a:t>
            </a:r>
          </a:p>
          <a:p>
            <a:r>
              <a:rPr lang="en-US" dirty="0" err="1" smtClean="0">
                <a:solidFill>
                  <a:srgbClr val="0000FF"/>
                </a:solidFill>
                <a:sym typeface="Symbol"/>
              </a:rPr>
              <a:t>Formuleza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la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persoana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I in loc de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persoana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a II-a (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recomandare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/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sugestie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in loc de 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impunere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“</a:t>
            </a:r>
            <a:r>
              <a:rPr lang="en-US" dirty="0" err="1" smtClean="0">
                <a:sym typeface="Symbol"/>
              </a:rPr>
              <a:t>Tu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trebuie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</a:t>
            </a:r>
            <a:r>
              <a:rPr lang="en-US" dirty="0" smtClean="0">
                <a:sym typeface="Symbol"/>
              </a:rPr>
              <a:t>…”  “Ai </a:t>
            </a:r>
            <a:r>
              <a:rPr lang="en-US" dirty="0" err="1" smtClean="0">
                <a:sym typeface="Symbol"/>
              </a:rPr>
              <a:t>putea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</a:t>
            </a:r>
            <a:r>
              <a:rPr lang="en-US" dirty="0" smtClean="0">
                <a:sym typeface="Symbol"/>
              </a:rPr>
              <a:t>”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“</a:t>
            </a:r>
            <a:r>
              <a:rPr lang="en-US" dirty="0" err="1" smtClean="0">
                <a:sym typeface="Symbol"/>
              </a:rPr>
              <a:t>Eu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ti</a:t>
            </a:r>
            <a:r>
              <a:rPr lang="en-US" dirty="0" smtClean="0">
                <a:sym typeface="Symbol"/>
              </a:rPr>
              <a:t>-as </a:t>
            </a:r>
            <a:r>
              <a:rPr lang="en-US" dirty="0" err="1" smtClean="0">
                <a:sym typeface="Symbol"/>
              </a:rPr>
              <a:t>sugera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</a:t>
            </a:r>
            <a:r>
              <a:rPr lang="en-US" dirty="0" smtClean="0">
                <a:sym typeface="Symbol"/>
              </a:rPr>
              <a:t>…”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V2: Vocal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legate de: </a:t>
            </a:r>
            <a:r>
              <a:rPr lang="en-US" dirty="0" err="1" smtClean="0"/>
              <a:t>volum</a:t>
            </a:r>
            <a:r>
              <a:rPr lang="en-US" dirty="0" smtClean="0"/>
              <a:t>, </a:t>
            </a:r>
            <a:r>
              <a:rPr lang="en-US" dirty="0" err="1" smtClean="0"/>
              <a:t>viteza</a:t>
            </a:r>
            <a:r>
              <a:rPr lang="en-US" dirty="0" smtClean="0"/>
              <a:t>, </a:t>
            </a:r>
            <a:r>
              <a:rPr lang="en-US" dirty="0" err="1" smtClean="0"/>
              <a:t>fluenta</a:t>
            </a:r>
            <a:r>
              <a:rPr lang="en-US" dirty="0" smtClean="0"/>
              <a:t>, </a:t>
            </a:r>
            <a:r>
              <a:rPr lang="en-US" dirty="0" err="1" smtClean="0"/>
              <a:t>claritate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pronuntie</a:t>
            </a:r>
            <a:endParaRPr lang="en-US" dirty="0" smtClean="0"/>
          </a:p>
          <a:p>
            <a:r>
              <a:rPr lang="en-US" dirty="0" err="1" smtClean="0"/>
              <a:t>Exprimare</a:t>
            </a:r>
            <a:r>
              <a:rPr lang="en-US" dirty="0" smtClean="0"/>
              <a:t> </a:t>
            </a:r>
            <a:r>
              <a:rPr lang="en-US" dirty="0" err="1" smtClean="0"/>
              <a:t>clara</a:t>
            </a:r>
            <a:r>
              <a:rPr lang="en-US" dirty="0" smtClean="0"/>
              <a:t> – </a:t>
            </a:r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rostite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endParaRPr lang="en-US" dirty="0" smtClean="0"/>
          </a:p>
          <a:p>
            <a:r>
              <a:rPr lang="en-US" dirty="0" err="1" smtClean="0"/>
              <a:t>Pauze</a:t>
            </a:r>
            <a:r>
              <a:rPr lang="en-US" dirty="0" smtClean="0"/>
              <a:t> </a:t>
            </a:r>
            <a:r>
              <a:rPr lang="en-US" dirty="0" err="1" smtClean="0"/>
              <a:t>intentionate</a:t>
            </a:r>
            <a:endParaRPr lang="en-US" dirty="0" smtClean="0"/>
          </a:p>
          <a:p>
            <a:r>
              <a:rPr lang="en-US" dirty="0" err="1" smtClean="0"/>
              <a:t>Repetitie</a:t>
            </a:r>
            <a:endParaRPr lang="en-US" dirty="0" smtClean="0"/>
          </a:p>
          <a:p>
            <a:r>
              <a:rPr lang="en-US" dirty="0" smtClean="0"/>
              <a:t>NU: “</a:t>
            </a:r>
            <a:r>
              <a:rPr lang="vi-VN" dirty="0" smtClean="0"/>
              <a:t>ă ă ă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V3: </a:t>
            </a:r>
            <a:r>
              <a:rPr lang="en-US" dirty="0" err="1" smtClean="0"/>
              <a:t>Limbajul</a:t>
            </a:r>
            <a:r>
              <a:rPr lang="en-US" dirty="0" smtClean="0"/>
              <a:t> </a:t>
            </a:r>
            <a:r>
              <a:rPr lang="en-US" dirty="0" err="1" smtClean="0"/>
              <a:t>trupului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Spatiu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0.5 m – </a:t>
            </a:r>
            <a:r>
              <a:rPr lang="en-US" dirty="0" err="1" smtClean="0"/>
              <a:t>intim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1.2m – personal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3m – social</a:t>
            </a:r>
          </a:p>
          <a:p>
            <a:pPr lvl="1"/>
            <a:endParaRPr lang="en-US" dirty="0"/>
          </a:p>
        </p:txBody>
      </p:sp>
      <p:pic>
        <p:nvPicPr>
          <p:cNvPr id="4" name="Picture 3" descr="6a012877006cf7970c0133ed14ea2c970b-800w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1752600"/>
            <a:ext cx="5329237" cy="425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speaking - </a:t>
            </a:r>
            <a:r>
              <a:rPr lang="en-US" dirty="0" err="1" smtClean="0"/>
              <a:t>tehnici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audientei</a:t>
            </a:r>
            <a:r>
              <a:rPr lang="en-US" dirty="0" smtClean="0"/>
              <a:t>: </a:t>
            </a:r>
            <a:r>
              <a:rPr lang="en-US" dirty="0" err="1" smtClean="0"/>
              <a:t>apreciere</a:t>
            </a:r>
            <a:r>
              <a:rPr lang="en-US" dirty="0" smtClean="0"/>
              <a:t>, </a:t>
            </a:r>
            <a:r>
              <a:rPr lang="en-US" dirty="0" err="1" smtClean="0"/>
              <a:t>asociere</a:t>
            </a:r>
            <a:r>
              <a:rPr lang="en-US" dirty="0" smtClean="0"/>
              <a:t>, </a:t>
            </a:r>
            <a:r>
              <a:rPr lang="en-US" dirty="0" err="1" smtClean="0"/>
              <a:t>anecdota</a:t>
            </a:r>
            <a:r>
              <a:rPr lang="en-US" dirty="0" smtClean="0"/>
              <a:t>, </a:t>
            </a:r>
            <a:r>
              <a:rPr lang="en-US" dirty="0" err="1" smtClean="0"/>
              <a:t>asteptari</a:t>
            </a:r>
            <a:r>
              <a:rPr lang="en-US" dirty="0" smtClean="0"/>
              <a:t>, </a:t>
            </a:r>
            <a:r>
              <a:rPr lang="en-US" dirty="0" err="1" smtClean="0"/>
              <a:t>ancheta</a:t>
            </a:r>
            <a:endParaRPr lang="en-US" dirty="0" smtClean="0"/>
          </a:p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discursului</a:t>
            </a:r>
            <a:r>
              <a:rPr lang="en-US" dirty="0" smtClean="0"/>
              <a:t>: 3V</a:t>
            </a:r>
          </a:p>
          <a:p>
            <a:r>
              <a:rPr lang="en-US" dirty="0" smtClean="0"/>
              <a:t>Brand personal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550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Curs 4</vt:lpstr>
      <vt:lpstr>Principiul 3V</vt:lpstr>
      <vt:lpstr>Comunicare defectuoasa - statistici</vt:lpstr>
      <vt:lpstr>V1: verbal</vt:lpstr>
      <vt:lpstr>Slide 5</vt:lpstr>
      <vt:lpstr>V1: Comunicare constructiva</vt:lpstr>
      <vt:lpstr>V2: Vocal</vt:lpstr>
      <vt:lpstr>V3: Limbajul trupului</vt:lpstr>
      <vt:lpstr>Public speaking - tehnici</vt:lpstr>
      <vt:lpstr>Tips&amp; tricks</vt:lpstr>
      <vt:lpstr>Alte aspecte</vt:lpstr>
      <vt:lpstr>Tipuri de comunicari verbale</vt:lpstr>
      <vt:lpstr>Participare la comunicare verbala</vt:lpstr>
      <vt:lpstr>Cum se pun intrebari?</vt:lpstr>
      <vt:lpstr>Slide 15</vt:lpstr>
      <vt:lpstr>Esti profesor. Elevul iti prezinta un program care are erori (de compilare).</vt:lpstr>
      <vt:lpstr>Esti sef de proiect. Un subaltern nou (angajat de 2 luni, primul proiect la care lucreaza) nu si-a respectat atributiile</vt:lpstr>
      <vt:lpstr>Esti student. Profesorul enunta o teorema la curs si demonstratia considera ca este evidenta. Tu nu iti dai seama cum se face (nici macar de unde sa incepi)</vt:lpstr>
      <vt:lpstr>Exercitii</vt:lpstr>
      <vt:lpstr>Prezentare de produs (femei vs. barbati)</vt:lpstr>
      <vt:lpstr>Prezentare de produs (&lt;18 ani vs &gt;30 ani)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4</dc:title>
  <dc:creator>simona</dc:creator>
  <cp:lastModifiedBy>simona</cp:lastModifiedBy>
  <cp:revision>26</cp:revision>
  <dcterms:created xsi:type="dcterms:W3CDTF">2011-10-26T18:07:15Z</dcterms:created>
  <dcterms:modified xsi:type="dcterms:W3CDTF">2014-10-23T13:03:24Z</dcterms:modified>
</cp:coreProperties>
</file>